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8" r:id="rId5"/>
    <p:sldId id="274" r:id="rId6"/>
    <p:sldId id="258" r:id="rId7"/>
    <p:sldId id="275" r:id="rId8"/>
    <p:sldId id="259" r:id="rId9"/>
    <p:sldId id="276" r:id="rId10"/>
    <p:sldId id="269" r:id="rId11"/>
    <p:sldId id="277" r:id="rId12"/>
    <p:sldId id="278" r:id="rId13"/>
    <p:sldId id="271" r:id="rId14"/>
    <p:sldId id="280" r:id="rId15"/>
    <p:sldId id="281" r:id="rId16"/>
    <p:sldId id="272" r:id="rId17"/>
    <p:sldId id="273" r:id="rId18"/>
    <p:sldId id="266" r:id="rId19"/>
    <p:sldId id="267" r:id="rId20"/>
    <p:sldId id="287" r:id="rId21"/>
    <p:sldId id="282" r:id="rId22"/>
    <p:sldId id="283" r:id="rId23"/>
    <p:sldId id="284" r:id="rId24"/>
    <p:sldId id="260" r:id="rId25"/>
    <p:sldId id="289" r:id="rId26"/>
    <p:sldId id="285" r:id="rId27"/>
    <p:sldId id="286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B23BE-E282-4DC1-A702-51E3C0E66E3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F18E3-08D9-4578-B2C9-E062F1B42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B23BE-E282-4DC1-A702-51E3C0E66E3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F18E3-08D9-4578-B2C9-E062F1B42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B23BE-E282-4DC1-A702-51E3C0E66E3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F18E3-08D9-4578-B2C9-E062F1B42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B23BE-E282-4DC1-A702-51E3C0E66E3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F18E3-08D9-4578-B2C9-E062F1B42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B23BE-E282-4DC1-A702-51E3C0E66E3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F18E3-08D9-4578-B2C9-E062F1B42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B23BE-E282-4DC1-A702-51E3C0E66E3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F18E3-08D9-4578-B2C9-E062F1B42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B23BE-E282-4DC1-A702-51E3C0E66E3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F18E3-08D9-4578-B2C9-E062F1B42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B23BE-E282-4DC1-A702-51E3C0E66E3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F18E3-08D9-4578-B2C9-E062F1B42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B23BE-E282-4DC1-A702-51E3C0E66E3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F18E3-08D9-4578-B2C9-E062F1B42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B23BE-E282-4DC1-A702-51E3C0E66E3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F18E3-08D9-4578-B2C9-E062F1B42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B23BE-E282-4DC1-A702-51E3C0E66E3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F18E3-08D9-4578-B2C9-E062F1B42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33B23BE-E282-4DC1-A702-51E3C0E66E3F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C0F18E3-08D9-4578-B2C9-E062F1B42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84784"/>
            <a:ext cx="7651576" cy="327238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Упражнения на формирование УУД на уроках английского языка в начальной школе</a:t>
            </a:r>
            <a:endParaRPr lang="ru-RU" sz="5400" dirty="0"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32656"/>
            <a:ext cx="7818072" cy="6336704"/>
          </a:xfrm>
        </p:spPr>
        <p:txBody>
          <a:bodyPr/>
          <a:lstStyle/>
          <a:p>
            <a:r>
              <a:rPr lang="ru-RU" dirty="0" smtClean="0"/>
              <a:t>Творческие задания</a:t>
            </a:r>
          </a:p>
          <a:p>
            <a:pPr>
              <a:buFontTx/>
              <a:buChar char="-"/>
            </a:pPr>
            <a:r>
              <a:rPr lang="ru-RU" dirty="0" smtClean="0"/>
              <a:t>Напишите книгу английском языке о своем друге и проиллюстрируйте ее.</a:t>
            </a:r>
          </a:p>
          <a:p>
            <a:pPr>
              <a:buFontTx/>
              <a:buChar char="-"/>
            </a:pPr>
            <a:r>
              <a:rPr lang="ru-RU" dirty="0" smtClean="0"/>
              <a:t>Драматизация стиха.</a:t>
            </a:r>
          </a:p>
          <a:p>
            <a:pPr>
              <a:buFontTx/>
              <a:buChar char="-"/>
            </a:pPr>
            <a:r>
              <a:rPr lang="ru-RU" dirty="0" smtClean="0"/>
              <a:t>Представь себя жителем другой планеты. Расскажи о себе, что ты умеешь делать.</a:t>
            </a:r>
          </a:p>
          <a:p>
            <a:pPr>
              <a:buFontTx/>
              <a:buChar char="-"/>
            </a:pPr>
            <a:r>
              <a:rPr lang="ru-RU" dirty="0" smtClean="0"/>
              <a:t>Придумай загадку про животное.</a:t>
            </a:r>
          </a:p>
          <a:p>
            <a:pPr>
              <a:buFontTx/>
              <a:buChar char="-"/>
            </a:pPr>
            <a:r>
              <a:rPr lang="ru-RU" dirty="0" smtClean="0"/>
              <a:t>Изобрази движениями, то, что ты умеешь делать. А твои одноклассники попытаются угадать это движение.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Личностные УУД</a:t>
            </a:r>
            <a:br>
              <a:rPr lang="ru-RU" b="1" dirty="0" smtClean="0"/>
            </a:br>
            <a:r>
              <a:rPr lang="ru-RU" b="1" dirty="0" smtClean="0"/>
              <a:t>2класс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04664"/>
            <a:ext cx="8034096" cy="645333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Творческие задания</a:t>
            </a:r>
          </a:p>
          <a:p>
            <a:pPr>
              <a:buFontTx/>
              <a:buChar char="-"/>
            </a:pPr>
            <a:r>
              <a:rPr lang="ru-RU" dirty="0" smtClean="0"/>
              <a:t>Сделай и подпиши поздравительную открытку своему другу.</a:t>
            </a:r>
          </a:p>
          <a:p>
            <a:pPr>
              <a:buFontTx/>
              <a:buChar char="-"/>
            </a:pPr>
            <a:r>
              <a:rPr lang="ru-RU" dirty="0" smtClean="0"/>
              <a:t>Разыграй с одноклассником диалог, который мог бы состояться между ведущим телевизионной программы и известным актером.</a:t>
            </a:r>
          </a:p>
          <a:p>
            <a:pPr>
              <a:buFontTx/>
              <a:buChar char="-"/>
            </a:pPr>
            <a:r>
              <a:rPr lang="ru-RU" dirty="0" smtClean="0"/>
              <a:t>Послушай описание инопланетного существа и нарисуй его. Создай свое инопланетное животное и расскажи о нем.</a:t>
            </a:r>
          </a:p>
          <a:p>
            <a:pPr>
              <a:buNone/>
            </a:pPr>
            <a:r>
              <a:rPr lang="ru-RU" dirty="0" smtClean="0"/>
              <a:t>- Отгадывание кроссворда/ребуса.</a:t>
            </a:r>
          </a:p>
          <a:p>
            <a:pPr>
              <a:buNone/>
            </a:pPr>
            <a:r>
              <a:rPr lang="ru-RU" dirty="0" smtClean="0"/>
              <a:t> - Составление ребуса/кроссворда по пройденной лексике. 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Личностные УУД</a:t>
            </a:r>
            <a:br>
              <a:rPr lang="ru-RU" b="1" dirty="0" smtClean="0"/>
            </a:br>
            <a:r>
              <a:rPr lang="en-US" b="1" dirty="0" smtClean="0"/>
              <a:t>3</a:t>
            </a:r>
            <a:r>
              <a:rPr lang="ru-RU" b="1" dirty="0" smtClean="0"/>
              <a:t>класс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115616" y="692696"/>
            <a:ext cx="7818437" cy="56277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Творческие задания</a:t>
            </a:r>
          </a:p>
          <a:p>
            <a:pPr>
              <a:buNone/>
            </a:pPr>
            <a:r>
              <a:rPr lang="ru-RU" dirty="0" smtClean="0"/>
              <a:t>- Нарисуй любимую комнату и опиши, что и где находится.</a:t>
            </a:r>
          </a:p>
          <a:p>
            <a:pPr>
              <a:buFontTx/>
              <a:buChar char="-"/>
            </a:pPr>
            <a:r>
              <a:rPr lang="ru-RU" dirty="0" smtClean="0"/>
              <a:t>Игра «Прятки».</a:t>
            </a:r>
          </a:p>
          <a:p>
            <a:pPr>
              <a:buFontTx/>
              <a:buChar char="-"/>
            </a:pPr>
            <a:r>
              <a:rPr lang="ru-RU" dirty="0" smtClean="0"/>
              <a:t>Составить рассказ о своем селе. </a:t>
            </a:r>
          </a:p>
          <a:p>
            <a:pPr>
              <a:buFontTx/>
              <a:buChar char="-"/>
            </a:pPr>
            <a:r>
              <a:rPr lang="ru-RU" dirty="0" smtClean="0"/>
              <a:t>Игра «Покажи и угадай»</a:t>
            </a:r>
          </a:p>
          <a:p>
            <a:pPr>
              <a:buFontTx/>
              <a:buChar char="-"/>
            </a:pPr>
            <a:r>
              <a:rPr lang="ru-RU" dirty="0" smtClean="0"/>
              <a:t>Создай журнал мод.</a:t>
            </a:r>
          </a:p>
          <a:p>
            <a:pPr>
              <a:buFontTx/>
              <a:buChar char="-"/>
            </a:pPr>
            <a:r>
              <a:rPr lang="ru-RU" dirty="0" smtClean="0"/>
              <a:t>Напиши Тайни письмо о соей школе: опиши свою классную комнату, расскажи о любимых предметах, перечисли, что ты делаешь на уроках.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Личностные УУД</a:t>
            </a:r>
            <a:br>
              <a:rPr lang="ru-RU" b="1" dirty="0" smtClean="0"/>
            </a:br>
            <a:r>
              <a:rPr lang="en-US" b="1" dirty="0" smtClean="0"/>
              <a:t>4</a:t>
            </a:r>
            <a:r>
              <a:rPr lang="ru-RU" b="1" dirty="0" smtClean="0"/>
              <a:t>класс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692696"/>
            <a:ext cx="7962088" cy="633670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Зрительное, моторное, вербальное восприятие аудирования</a:t>
            </a:r>
          </a:p>
          <a:p>
            <a:pPr>
              <a:buFontTx/>
              <a:buChar char="-"/>
            </a:pPr>
            <a:r>
              <a:rPr lang="ru-RU" dirty="0" smtClean="0"/>
              <a:t>Бетси и Ник пришли в театр на спектакль. Послушай из разговор. Скажи, какие вопросы они задают друг другу.</a:t>
            </a:r>
          </a:p>
          <a:p>
            <a:pPr>
              <a:buFontTx/>
              <a:buChar char="-"/>
            </a:pPr>
            <a:r>
              <a:rPr lang="ru-RU" dirty="0" smtClean="0"/>
              <a:t>Послушай и догадайся, кто рассказывает о своей семье.</a:t>
            </a:r>
          </a:p>
          <a:p>
            <a:pPr>
              <a:buFontTx/>
              <a:buChar char="-"/>
            </a:pPr>
            <a:r>
              <a:rPr lang="ru-RU" dirty="0" smtClean="0"/>
              <a:t>Споем песню «</a:t>
            </a:r>
            <a:r>
              <a:rPr lang="en-US" dirty="0" smtClean="0"/>
              <a:t>The more we are together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с движениями.</a:t>
            </a:r>
          </a:p>
          <a:p>
            <a:pPr>
              <a:buFontTx/>
              <a:buChar char="-"/>
            </a:pPr>
            <a:r>
              <a:rPr lang="ru-RU" dirty="0" smtClean="0"/>
              <a:t>Нарисуйте те предметы, которые назвал Тим.</a:t>
            </a:r>
          </a:p>
          <a:p>
            <a:pPr>
              <a:buFontTx/>
              <a:buChar char="-"/>
            </a:pPr>
            <a:r>
              <a:rPr lang="ru-RU" dirty="0" smtClean="0"/>
              <a:t>Послушай, как клоун Тим произносит названия профессий. Соотнеси их с картинками.</a:t>
            </a:r>
          </a:p>
          <a:p>
            <a:pPr>
              <a:buFontTx/>
              <a:buChar char="-"/>
            </a:pPr>
            <a:r>
              <a:rPr lang="ru-RU" dirty="0" smtClean="0"/>
              <a:t>Послушай и найди на рисунке вещи, которыми пользуется клоун Том.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Личностные УУД</a:t>
            </a:r>
            <a:br>
              <a:rPr lang="ru-RU" b="1" dirty="0" smtClean="0"/>
            </a:br>
            <a:r>
              <a:rPr lang="en-US" b="1" dirty="0" smtClean="0"/>
              <a:t>2</a:t>
            </a:r>
            <a:r>
              <a:rPr lang="ru-RU" b="1" dirty="0" smtClean="0"/>
              <a:t>класс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20688"/>
            <a:ext cx="7890080" cy="5976664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/>
              <a:t>Зрительное, моторное, вербальное восприятие аудирования</a:t>
            </a:r>
          </a:p>
          <a:p>
            <a:pPr>
              <a:buFontTx/>
              <a:buChar char="-"/>
            </a:pPr>
            <a:r>
              <a:rPr lang="ru-RU" sz="3000" dirty="0" smtClean="0"/>
              <a:t>Слоненок Томас тренирует свою память. Послушай и посмотри на картинку. Скажи, какие предметы он не назвал. </a:t>
            </a:r>
          </a:p>
          <a:p>
            <a:pPr>
              <a:buFontTx/>
              <a:buChar char="-"/>
            </a:pPr>
            <a:r>
              <a:rPr lang="ru-RU" sz="3000" dirty="0" smtClean="0"/>
              <a:t>Послушай, что обычно делает Тайни. Скажи, чем он занимается в среду и субботу.</a:t>
            </a:r>
          </a:p>
          <a:p>
            <a:pPr>
              <a:buFontTx/>
              <a:buChar char="-"/>
            </a:pPr>
            <a:r>
              <a:rPr lang="ru-RU" sz="3000" dirty="0" smtClean="0"/>
              <a:t>Послушай звонок </a:t>
            </a:r>
            <a:r>
              <a:rPr lang="ru-RU" sz="3000" dirty="0" err="1" smtClean="0"/>
              <a:t>Роуз</a:t>
            </a:r>
            <a:r>
              <a:rPr lang="ru-RU" sz="3000" dirty="0" smtClean="0"/>
              <a:t> в бюро находок. Посмотри на картинки и скажи, как зовут куклу, которую ищет </a:t>
            </a:r>
            <a:r>
              <a:rPr lang="ru-RU" sz="3000" dirty="0" err="1" smtClean="0"/>
              <a:t>Роуз</a:t>
            </a:r>
            <a:r>
              <a:rPr lang="ru-RU" sz="3000" dirty="0" smtClean="0"/>
              <a:t>.</a:t>
            </a:r>
          </a:p>
          <a:p>
            <a:pPr>
              <a:buFontTx/>
              <a:buChar char="-"/>
            </a:pPr>
            <a:r>
              <a:rPr lang="ru-RU" sz="3000" dirty="0" smtClean="0"/>
              <a:t>Джим и </a:t>
            </a:r>
            <a:r>
              <a:rPr lang="ru-RU" sz="3000" dirty="0" err="1" smtClean="0"/>
              <a:t>Джилл</a:t>
            </a:r>
            <a:r>
              <a:rPr lang="ru-RU" sz="3000" dirty="0" smtClean="0"/>
              <a:t> приехали в гости в лесную школу. Послушай и скажи, что они увидели на школьном огороде. 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Личностные УУД</a:t>
            </a:r>
            <a:br>
              <a:rPr lang="ru-RU" b="1" dirty="0" smtClean="0"/>
            </a:br>
            <a:r>
              <a:rPr lang="en-US" b="1" dirty="0" smtClean="0"/>
              <a:t>3</a:t>
            </a:r>
            <a:r>
              <a:rPr lang="ru-RU" b="1" dirty="0" smtClean="0"/>
              <a:t>класс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8680"/>
            <a:ext cx="8034096" cy="6120680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Зрительное, моторное, вербальное восприятие аудирования</a:t>
            </a:r>
          </a:p>
          <a:p>
            <a:pPr>
              <a:buFontTx/>
              <a:buChar char="-"/>
            </a:pPr>
            <a:r>
              <a:rPr lang="en-US" sz="3000" dirty="0" smtClean="0"/>
              <a:t>Listen and say what Tiny and his friends like to do in winter and in summer.</a:t>
            </a:r>
          </a:p>
          <a:p>
            <a:pPr>
              <a:buFontTx/>
              <a:buChar char="-"/>
            </a:pPr>
            <a:r>
              <a:rPr lang="en-US" sz="3000" dirty="0" smtClean="0"/>
              <a:t>Listen to what Simon says about his room. Look at the pictures. Guess where Simon’s room is.</a:t>
            </a:r>
          </a:p>
          <a:p>
            <a:pPr>
              <a:buFontTx/>
              <a:buChar char="-"/>
            </a:pPr>
            <a:r>
              <a:rPr lang="en-US" sz="3000" dirty="0" smtClean="0"/>
              <a:t>Jim and Jill are in Simon’s house. Listen and guess which room Jill is in now.</a:t>
            </a:r>
          </a:p>
          <a:p>
            <a:pPr>
              <a:buFontTx/>
              <a:buChar char="-"/>
            </a:pPr>
            <a:r>
              <a:rPr lang="ru-RU" sz="3000" dirty="0" smtClean="0"/>
              <a:t>Игра «Прятки» Изобразите условно комнату и некоторые предметы мебели. Рисунки должны быть одинаковыми. Загадайте, где вы мысленно будете прятаться. Постарайтесь выяснить, где спрятался ваш одноклассник.</a:t>
            </a:r>
            <a:endParaRPr lang="en-US" sz="3000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Личностные УУД</a:t>
            </a:r>
            <a:br>
              <a:rPr lang="ru-RU" b="1" dirty="0" smtClean="0"/>
            </a:br>
            <a:r>
              <a:rPr lang="en-US" b="1" dirty="0" smtClean="0"/>
              <a:t>4</a:t>
            </a:r>
            <a:r>
              <a:rPr lang="ru-RU" b="1" dirty="0" smtClean="0"/>
              <a:t>класс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48680"/>
            <a:ext cx="7818072" cy="6192688"/>
          </a:xfrm>
        </p:spPr>
        <p:txBody>
          <a:bodyPr/>
          <a:lstStyle/>
          <a:p>
            <a:r>
              <a:rPr lang="ru-RU" dirty="0" smtClean="0"/>
              <a:t>Мысленное воспроизведение картины, ситуации</a:t>
            </a:r>
          </a:p>
          <a:p>
            <a:pPr>
              <a:buFontTx/>
              <a:buChar char="-"/>
            </a:pPr>
            <a:r>
              <a:rPr lang="ru-RU" dirty="0" smtClean="0"/>
              <a:t>Тим изобразил в картинках рассказ артиста нашего театра. Расшифруй его.</a:t>
            </a:r>
          </a:p>
          <a:p>
            <a:pPr>
              <a:buFontTx/>
              <a:buChar char="-"/>
            </a:pPr>
            <a:r>
              <a:rPr lang="ru-RU" dirty="0" smtClean="0"/>
              <a:t>Расшифруй рассказ Алисы, который журналист записал на празднике осени.</a:t>
            </a:r>
          </a:p>
          <a:p>
            <a:pPr>
              <a:buFontTx/>
              <a:buChar char="-"/>
            </a:pPr>
            <a:r>
              <a:rPr lang="ru-RU" dirty="0" smtClean="0"/>
              <a:t>Опишите фотографии. Что можно увидеть в городе/в деревне?</a:t>
            </a:r>
          </a:p>
          <a:p>
            <a:pPr>
              <a:buFontTx/>
              <a:buChar char="-"/>
            </a:pPr>
            <a:r>
              <a:rPr lang="ru-RU" dirty="0" smtClean="0"/>
              <a:t>Закройте учебник. Постарайтесь назвать предметы, которые Том выложил на стол.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Личностные УУД</a:t>
            </a:r>
            <a:br>
              <a:rPr lang="ru-RU" b="1" dirty="0" smtClean="0"/>
            </a:br>
            <a:r>
              <a:rPr lang="en-US" b="1" dirty="0" smtClean="0"/>
              <a:t>2-4 </a:t>
            </a:r>
            <a:r>
              <a:rPr lang="ru-RU" b="1" dirty="0" smtClean="0"/>
              <a:t>классы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836712"/>
            <a:ext cx="7890080" cy="55446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Самооценка события, происшествия</a:t>
            </a:r>
          </a:p>
          <a:p>
            <a:pPr>
              <a:buFontTx/>
              <a:buChar char="-"/>
            </a:pPr>
            <a:r>
              <a:rPr lang="ru-RU" dirty="0" smtClean="0"/>
              <a:t>Прочитай рассказ и ответь на вопрос: «Почему Ник грустный?»</a:t>
            </a:r>
          </a:p>
          <a:p>
            <a:pPr>
              <a:buFontTx/>
              <a:buChar char="-"/>
            </a:pPr>
            <a:r>
              <a:rPr lang="ru-RU" dirty="0" smtClean="0"/>
              <a:t>Ответь на вопросы о себе и ты узнаешь, возьмут ли тебя с собой наши артисты на гастроли?</a:t>
            </a:r>
          </a:p>
          <a:p>
            <a:pPr>
              <a:buFontTx/>
              <a:buChar char="-"/>
            </a:pPr>
            <a:r>
              <a:rPr lang="ru-RU" dirty="0" smtClean="0"/>
              <a:t>Прочитай письмо Трикки. Кто он по твоему мнению – смельчак или хвастунишка?</a:t>
            </a:r>
          </a:p>
          <a:p>
            <a:pPr>
              <a:buFontTx/>
              <a:buChar char="-"/>
            </a:pPr>
            <a:r>
              <a:rPr lang="ru-RU" dirty="0" smtClean="0"/>
              <a:t>Кто твой любимый артист? Охарактеризуй его, чем он тебе нравится?</a:t>
            </a:r>
          </a:p>
          <a:p>
            <a:pPr>
              <a:buFontTx/>
              <a:buChar char="-"/>
            </a:pPr>
            <a:r>
              <a:rPr lang="en-US" dirty="0" smtClean="0"/>
              <a:t>Read the story. Answer the question: “Is the story funny or sad?”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Личностные УУД</a:t>
            </a:r>
            <a:br>
              <a:rPr lang="ru-RU" b="1" dirty="0" smtClean="0"/>
            </a:br>
            <a:r>
              <a:rPr lang="en-US" b="1" dirty="0" smtClean="0"/>
              <a:t>2-4 </a:t>
            </a:r>
            <a:r>
              <a:rPr lang="ru-RU" b="1" dirty="0" smtClean="0"/>
              <a:t>классы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</a:rPr>
              <a:t>Чему мы сегодня научились?</a:t>
            </a:r>
            <a:endParaRPr lang="ru-RU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132856"/>
            <a:ext cx="7458032" cy="44644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smtClean="0"/>
              <a:t>Домашнее задание</a:t>
            </a:r>
            <a:r>
              <a:rPr lang="en-US" u="sng" dirty="0" smtClean="0"/>
              <a:t>:</a:t>
            </a:r>
          </a:p>
          <a:p>
            <a:pPr marL="596646" indent="-514350">
              <a:buAutoNum type="arabicParenR"/>
            </a:pPr>
            <a:r>
              <a:rPr lang="ru-RU" dirty="0" smtClean="0"/>
              <a:t>Раб. тетрадь: с.</a:t>
            </a:r>
            <a:r>
              <a:rPr lang="en-US" dirty="0" smtClean="0"/>
              <a:t>8</a:t>
            </a:r>
            <a:r>
              <a:rPr lang="ru-RU" dirty="0" smtClean="0"/>
              <a:t> – 1,2</a:t>
            </a:r>
            <a:endParaRPr lang="en-US" dirty="0" smtClean="0"/>
          </a:p>
          <a:p>
            <a:pPr marL="596646" indent="-514350">
              <a:buAutoNum type="arabicParenR"/>
            </a:pPr>
            <a:r>
              <a:rPr lang="ru-RU" dirty="0" smtClean="0"/>
              <a:t>Учить буквы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Thank you for the lesson!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              </a:t>
            </a:r>
            <a:r>
              <a:rPr lang="en-US" dirty="0" smtClean="0"/>
              <a:t>Goodbye!!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60006040_matrosk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8618" y="3501008"/>
            <a:ext cx="270577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11760" y="476672"/>
            <a:ext cx="5532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600" dirty="0" smtClean="0"/>
              <a:t>Подведение итогов урока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Личностные УУД</a:t>
            </a:r>
            <a:br>
              <a:rPr lang="ru-RU" b="1" dirty="0" smtClean="0"/>
            </a:br>
            <a:r>
              <a:rPr lang="ru-RU" b="1" dirty="0" smtClean="0"/>
              <a:t>2-4классы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04664"/>
            <a:ext cx="5611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600" dirty="0" smtClean="0"/>
              <a:t>Дневник работы учеников</a:t>
            </a:r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62949" y="1397000"/>
          <a:ext cx="5018102" cy="4064000"/>
        </p:xfrm>
        <a:graphic>
          <a:graphicData uri="http://schemas.openxmlformats.org/drawingml/2006/table">
            <a:tbl>
              <a:tblPr/>
              <a:tblGrid>
                <a:gridCol w="5018102"/>
              </a:tblGrid>
              <a:tr h="406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96351" marR="24963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2180" t="2927" r="5671" b="2422"/>
          <a:stretch>
            <a:fillRect/>
          </a:stretch>
        </p:blipFill>
        <p:spPr bwMode="auto">
          <a:xfrm rot="16200000">
            <a:off x="2319811" y="-223467"/>
            <a:ext cx="5184575" cy="773698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Личностные УУД</a:t>
            </a:r>
            <a:br>
              <a:rPr lang="ru-RU" b="1" dirty="0" smtClean="0"/>
            </a:br>
            <a:r>
              <a:rPr lang="ru-RU" b="1" dirty="0" smtClean="0"/>
              <a:t>2-4 классы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Регулятивные УУД</a:t>
            </a:r>
            <a:br>
              <a:rPr lang="ru-RU" b="1" dirty="0" smtClean="0">
                <a:solidFill>
                  <a:schemeClr val="tx1"/>
                </a:solidFill>
                <a:effectLst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80728"/>
            <a:ext cx="7890080" cy="55446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У ребёнка на начальном этапе обучения формируется представление о себе как о </a:t>
            </a:r>
            <a:r>
              <a:rPr lang="ru-RU" b="1" dirty="0" smtClean="0"/>
              <a:t>личности</a:t>
            </a:r>
            <a:r>
              <a:rPr lang="ru-RU" dirty="0" smtClean="0"/>
              <a:t>, когда он кратко  рассказывает о себе. Ученик начинает осознавать, что существует другой  язык и что он может в этой сфере общаться. Он начинает осознавать, для чего выполняются устные и письменные задания, для чего нужно выполнять домашние задания. На начальном этапе учащиеся знакомятся с традициями и обычаями других стран и начинают сравнивать их соответственно со своей страной.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9087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Регулятивные УУД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08720"/>
            <a:ext cx="7962088" cy="58326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Для диагностики и формирования регулятивных</a:t>
            </a:r>
            <a:r>
              <a:rPr lang="ru-RU" b="1" dirty="0" smtClean="0"/>
              <a:t> </a:t>
            </a:r>
            <a:r>
              <a:rPr lang="ru-RU" dirty="0" smtClean="0"/>
              <a:t>универсальных учебных действий возможны также следующие виды заданий:</a:t>
            </a:r>
          </a:p>
          <a:p>
            <a:r>
              <a:rPr lang="ru-RU" dirty="0" smtClean="0"/>
              <a:t> «преднамеренные ошибки»;</a:t>
            </a:r>
          </a:p>
          <a:p>
            <a:r>
              <a:rPr lang="ru-RU" dirty="0" smtClean="0"/>
              <a:t> поиск информации в предложенных источниках;</a:t>
            </a:r>
          </a:p>
          <a:p>
            <a:r>
              <a:rPr lang="ru-RU" dirty="0" smtClean="0"/>
              <a:t> взаимоконтроль;</a:t>
            </a:r>
          </a:p>
          <a:p>
            <a:r>
              <a:rPr lang="ru-RU" dirty="0" smtClean="0"/>
              <a:t> диктанты;</a:t>
            </a:r>
          </a:p>
          <a:p>
            <a:r>
              <a:rPr lang="ru-RU" dirty="0" smtClean="0"/>
              <a:t> заучивание материала наизусть в классе;</a:t>
            </a:r>
          </a:p>
          <a:p>
            <a:r>
              <a:rPr lang="ru-RU" dirty="0" smtClean="0"/>
              <a:t> «исправление ошибок»;</a:t>
            </a:r>
          </a:p>
          <a:p>
            <a:pPr>
              <a:buNone/>
            </a:pPr>
            <a:r>
              <a:rPr lang="en-US" dirty="0" smtClean="0"/>
              <a:t>I watch TV in </a:t>
            </a:r>
            <a:r>
              <a:rPr lang="en-US" dirty="0" err="1" smtClean="0"/>
              <a:t>sunday</a:t>
            </a:r>
            <a:r>
              <a:rPr lang="en-US" dirty="0" smtClean="0"/>
              <a:t>. (2)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You cleans your tooth in the evening. (2)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She usually play piano at home. (2)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He read fairy tales to his sister. (1)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We buys toys to our friends. (1)</a:t>
            </a:r>
            <a:endParaRPr lang="ru-RU" dirty="0" smtClean="0"/>
          </a:p>
          <a:p>
            <a:r>
              <a:rPr lang="ru-RU" dirty="0" smtClean="0"/>
              <a:t> контрольный опрос на определенную проблему.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Познавательные УУД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7992888" cy="5688632"/>
          </a:xfrm>
        </p:spPr>
        <p:txBody>
          <a:bodyPr>
            <a:normAutofit fontScale="92500" lnSpcReduction="10000"/>
          </a:bodyPr>
          <a:lstStyle/>
          <a:p>
            <a:pPr marL="282575" indent="-103188">
              <a:buNone/>
            </a:pPr>
            <a:r>
              <a:rPr lang="ru-RU" dirty="0" smtClean="0"/>
              <a:t>На начальном этапе обучения важно научить ученика самостоятельно ставить познавательные задачи:</a:t>
            </a:r>
          </a:p>
          <a:p>
            <a:r>
              <a:rPr lang="ru-RU" dirty="0" smtClean="0"/>
              <a:t>научить выделять основное в тексте;</a:t>
            </a:r>
          </a:p>
          <a:p>
            <a:r>
              <a:rPr lang="ru-RU" dirty="0" smtClean="0"/>
              <a:t>научить осознанно и произвольно строить свои высказывания с опорой на картинки, на схемы;</a:t>
            </a:r>
          </a:p>
          <a:p>
            <a:r>
              <a:rPr lang="ru-RU" dirty="0" smtClean="0"/>
              <a:t>учить отвечать на вопросы учителя письменно или  устно; </a:t>
            </a:r>
          </a:p>
          <a:p>
            <a:r>
              <a:rPr lang="ru-RU" dirty="0" smtClean="0"/>
              <a:t>Учить оценивать процесс и результаты своей деятельности и друг друга при самоконтроле и взаимоконтроле.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7962088" cy="640871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На уроке английского языка необходимо развивать у ребёнка логическое мышление используя опоры (тексты, грамматический материал, картинная наглядность, лингвострановедческий материал и др.). При изучении грамматического материала целесообразно использовать геометрические фигуры. </a:t>
            </a:r>
          </a:p>
          <a:p>
            <a:pPr algn="just">
              <a:buNone/>
            </a:pPr>
            <a:r>
              <a:rPr lang="ru-RU" dirty="0" smtClean="0"/>
              <a:t>Например: подлежащее- четырехугольник, именное сказуемое – треугольник, смысловое сказуемое - чёрный треугольник, определение (дополнение) - черный квадрат, обстоятельство – овал и т.д. При помощи геометрических фигур формируется моделирование.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7890080" cy="633670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Анализировать учащихся можно научить при прохождении грамматического материала. Синтезировать – при монологической и диалогической речи или при выполнении упражнений в учебнике:</a:t>
            </a:r>
          </a:p>
          <a:p>
            <a:r>
              <a:rPr lang="ru-RU" dirty="0" smtClean="0"/>
              <a:t>вставить недостающие слова;</a:t>
            </a:r>
          </a:p>
          <a:p>
            <a:r>
              <a:rPr lang="ru-RU" dirty="0" smtClean="0"/>
              <a:t>вставить недостающие буквы;</a:t>
            </a:r>
          </a:p>
          <a:p>
            <a:r>
              <a:rPr lang="ru-RU" dirty="0" smtClean="0"/>
              <a:t>завершить предложение;</a:t>
            </a:r>
          </a:p>
          <a:p>
            <a:r>
              <a:rPr lang="ru-RU" dirty="0" smtClean="0"/>
              <a:t>заполнить таблицу;</a:t>
            </a:r>
          </a:p>
          <a:p>
            <a:r>
              <a:rPr lang="ru-RU" dirty="0" smtClean="0"/>
              <a:t>догадаться о правиле образования степеней сравнения прилагательных и т.д.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734481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</a:rPr>
              <a:t>Познавательные УУД</a:t>
            </a:r>
            <a:br>
              <a:rPr lang="ru-RU" sz="3600" b="1" dirty="0" smtClean="0">
                <a:solidFill>
                  <a:schemeClr val="tx1"/>
                </a:solidFill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052736"/>
            <a:ext cx="7962088" cy="568863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Для диагностики и формирования </a:t>
            </a:r>
            <a:r>
              <a:rPr lang="ru-RU" b="1" dirty="0" smtClean="0"/>
              <a:t>познавательных</a:t>
            </a:r>
            <a:r>
              <a:rPr lang="ru-RU" dirty="0" smtClean="0"/>
              <a:t> универсальных учебных действий целесообразны следующие виды заданий:</a:t>
            </a:r>
          </a:p>
          <a:p>
            <a:r>
              <a:rPr lang="ru-RU" dirty="0" smtClean="0"/>
              <a:t>«Найди отличия» (можно задать их количество);</a:t>
            </a:r>
          </a:p>
          <a:p>
            <a:r>
              <a:rPr lang="ru-RU" dirty="0" smtClean="0"/>
              <a:t> «На что похоже?»;</a:t>
            </a:r>
          </a:p>
          <a:p>
            <a:r>
              <a:rPr lang="ru-RU" dirty="0" smtClean="0"/>
              <a:t> Поиск лишнего; </a:t>
            </a:r>
          </a:p>
          <a:p>
            <a:pPr>
              <a:buNone/>
            </a:pPr>
            <a:r>
              <a:rPr lang="ru-RU" b="1" dirty="0" smtClean="0"/>
              <a:t>Подчеркни лишнее слово.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Apple, banana, bread, orange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Eleven, seven, twelve, fourteen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Meat, coffee, tea, milk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Twenty, sixteen, fifty, eighty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Black, white, green, must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 Sweets, carrots, nut, cakes</a:t>
            </a:r>
            <a:endParaRPr lang="ru-RU" dirty="0" smtClean="0"/>
          </a:p>
          <a:p>
            <a:pPr lvl="0">
              <a:buNone/>
            </a:pPr>
            <a:r>
              <a:rPr lang="en-US" dirty="0" smtClean="0"/>
              <a:t>Cat, run, jump, swim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4"/>
            <a:ext cx="7962088" cy="5123656"/>
          </a:xfrm>
        </p:spPr>
        <p:txBody>
          <a:bodyPr/>
          <a:lstStyle/>
          <a:p>
            <a:r>
              <a:rPr lang="ru-RU" dirty="0" smtClean="0"/>
              <a:t>упорядочивание;</a:t>
            </a:r>
          </a:p>
          <a:p>
            <a:r>
              <a:rPr lang="ru-RU" dirty="0" smtClean="0"/>
              <a:t> «Цепочка»;</a:t>
            </a:r>
          </a:p>
          <a:p>
            <a:r>
              <a:rPr lang="ru-RU" dirty="0" smtClean="0"/>
              <a:t> составление схем-опор;</a:t>
            </a:r>
          </a:p>
          <a:p>
            <a:r>
              <a:rPr lang="ru-RU" dirty="0" smtClean="0"/>
              <a:t> работа с разного вида таблицами;</a:t>
            </a:r>
          </a:p>
          <a:p>
            <a:r>
              <a:rPr lang="ru-RU" dirty="0" smtClean="0"/>
              <a:t> работа со словарями;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мнемотурниры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188640"/>
            <a:ext cx="7344816" cy="1224136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Познавательные УУД</a:t>
            </a:r>
            <a:br>
              <a:rPr kumimoji="0" lang="ru-RU" sz="7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Коммуникативные УУД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47800"/>
            <a:ext cx="8034096" cy="4800600"/>
          </a:xfrm>
        </p:spPr>
        <p:txBody>
          <a:bodyPr/>
          <a:lstStyle/>
          <a:p>
            <a:pPr algn="just"/>
            <a:r>
              <a:rPr lang="ru-RU" dirty="0" smtClean="0"/>
              <a:t>Учащиеся должны уметь слушать другого, участвовать в коллективном обсуждении проблем. Для успешного решения коммуникативных задач учителю необходимо создавать на уроке благоприятный психологический  климат.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68960"/>
            <a:ext cx="3341166" cy="362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067944" y="2636912"/>
            <a:ext cx="523875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Владелец\Desktop\даша\get_obj_imag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852936"/>
            <a:ext cx="1184151" cy="73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764704"/>
            <a:ext cx="7890080" cy="5904656"/>
          </a:xfrm>
        </p:spPr>
        <p:txBody>
          <a:bodyPr>
            <a:normAutofit/>
          </a:bodyPr>
          <a:lstStyle/>
          <a:p>
            <a:r>
              <a:rPr lang="ru-RU" dirty="0" smtClean="0"/>
              <a:t>Расспроси партнера о …;</a:t>
            </a:r>
          </a:p>
          <a:p>
            <a:r>
              <a:rPr lang="ru-RU" dirty="0" smtClean="0"/>
              <a:t>Дай отзыв на работу товарища;</a:t>
            </a:r>
          </a:p>
          <a:p>
            <a:r>
              <a:rPr lang="ru-RU" dirty="0" smtClean="0"/>
              <a:t>Групповая работа по составлению кроссворда;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79712" y="0"/>
            <a:ext cx="6953976" cy="620688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Коммуникативные УУД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C:\Users\Владелец\Desktop\даша\еда лото\wholefish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852936"/>
            <a:ext cx="1156345" cy="112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Владелец\Desktop\даша\лото\o_zdorove_koji_ruk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56992"/>
            <a:ext cx="1190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Владелец\Desktop\даша\iaits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5805264"/>
            <a:ext cx="1160140" cy="85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Владелец\Desktop\даша\juice-17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5157192"/>
            <a:ext cx="1224136" cy="114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236296" y="2636912"/>
            <a:ext cx="523875" cy="411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372200" y="2924944"/>
            <a:ext cx="523875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028384" y="5445224"/>
            <a:ext cx="523875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084168" y="4797152"/>
            <a:ext cx="523875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788024" y="4437112"/>
            <a:ext cx="523875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Владелец\Desktop\lemon-01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4797152"/>
            <a:ext cx="1168152" cy="76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04664"/>
            <a:ext cx="7890080" cy="5843736"/>
          </a:xfrm>
        </p:spPr>
        <p:txBody>
          <a:bodyPr/>
          <a:lstStyle/>
          <a:p>
            <a:pPr algn="just"/>
            <a:r>
              <a:rPr lang="ru-RU" dirty="0" smtClean="0"/>
              <a:t>Отгадай, о ком говорим/кого описываем;</a:t>
            </a:r>
          </a:p>
          <a:p>
            <a:pPr algn="just"/>
            <a:r>
              <a:rPr lang="ru-RU" dirty="0" smtClean="0"/>
              <a:t>Поздравьте одноклассника с днем рождения. Скажите, какой он/она.</a:t>
            </a:r>
          </a:p>
          <a:p>
            <a:pPr algn="just"/>
            <a:r>
              <a:rPr lang="ru-RU" dirty="0" smtClean="0"/>
              <a:t>Диалоговое слушание (формулировка вопросов для обратной связи);</a:t>
            </a:r>
          </a:p>
          <a:p>
            <a:pPr algn="just"/>
            <a:r>
              <a:rPr lang="ru-RU" dirty="0" smtClean="0"/>
              <a:t>Подготовь рассказ...;</a:t>
            </a:r>
          </a:p>
          <a:p>
            <a:pPr algn="just"/>
            <a:r>
              <a:rPr lang="ru-RU" dirty="0" smtClean="0"/>
              <a:t>Опиши устно...;</a:t>
            </a:r>
          </a:p>
          <a:p>
            <a:pPr algn="just"/>
            <a:r>
              <a:rPr lang="ru-RU" dirty="0" smtClean="0"/>
              <a:t> Объясни…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158417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</a:rPr>
              <a:t>Личностные УУД</a:t>
            </a:r>
            <a:br>
              <a:rPr lang="ru-RU" sz="2200" b="1" dirty="0" smtClean="0">
                <a:solidFill>
                  <a:schemeClr val="tx1"/>
                </a:solidFill>
                <a:effectLst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</a:rPr>
              <a:t>2класс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268760"/>
            <a:ext cx="4248472" cy="5400600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Участие в проектах</a:t>
            </a:r>
          </a:p>
          <a:p>
            <a:pPr>
              <a:buNone/>
            </a:pPr>
            <a:r>
              <a:rPr lang="ru-RU" dirty="0" smtClean="0"/>
              <a:t>- «Закладка-загадка»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t="2856" b="8885"/>
          <a:stretch>
            <a:fillRect/>
          </a:stretch>
        </p:blipFill>
        <p:spPr bwMode="auto">
          <a:xfrm>
            <a:off x="5004048" y="1988840"/>
            <a:ext cx="3467100" cy="409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Участие в </a:t>
            </a:r>
            <a:r>
              <a:rPr lang="ru-RU" dirty="0" smtClean="0"/>
              <a:t>проектах</a:t>
            </a:r>
          </a:p>
          <a:p>
            <a:pPr>
              <a:buNone/>
            </a:pPr>
            <a:r>
              <a:rPr lang="ru-RU" dirty="0" smtClean="0"/>
              <a:t>- «</a:t>
            </a:r>
            <a:r>
              <a:rPr lang="ru-RU" dirty="0" smtClean="0"/>
              <a:t>Книга </a:t>
            </a:r>
            <a:r>
              <a:rPr lang="en-US" dirty="0" smtClean="0"/>
              <a:t>My friend</a:t>
            </a:r>
            <a:r>
              <a:rPr lang="ru-RU" dirty="0" smtClean="0"/>
              <a:t>»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«Книга </a:t>
            </a:r>
            <a:r>
              <a:rPr lang="en-US" dirty="0" smtClean="0"/>
              <a:t>The ABC</a:t>
            </a:r>
            <a:r>
              <a:rPr lang="ru-RU" dirty="0" smtClean="0"/>
              <a:t>»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026" name="Picture 2" descr="C:\Users\Владелец\Desktop\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852936"/>
            <a:ext cx="4762500" cy="345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r>
              <a:rPr lang="ru-RU" dirty="0" smtClean="0"/>
              <a:t>Участие в проектах</a:t>
            </a:r>
          </a:p>
          <a:p>
            <a:pPr>
              <a:buFontTx/>
              <a:buChar char="-"/>
            </a:pPr>
            <a:r>
              <a:rPr lang="ru-RU" dirty="0" smtClean="0"/>
              <a:t>«Меню ученика</a:t>
            </a:r>
          </a:p>
          <a:p>
            <a:pPr>
              <a:buNone/>
            </a:pPr>
            <a:r>
              <a:rPr lang="ru-RU" dirty="0" smtClean="0"/>
              <a:t> лесной школы»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effectLst/>
              </a:rPr>
              <a:t>Личностные УУД</a:t>
            </a:r>
            <a:br>
              <a:rPr lang="ru-RU" sz="2700" b="1" dirty="0" smtClean="0">
                <a:solidFill>
                  <a:schemeClr val="tx1"/>
                </a:solidFill>
                <a:effectLst/>
              </a:rPr>
            </a:br>
            <a:r>
              <a:rPr lang="ru-RU" sz="2700" b="1" dirty="0" smtClean="0">
                <a:solidFill>
                  <a:schemeClr val="tx1"/>
                </a:solidFill>
                <a:effectLst/>
              </a:rPr>
              <a:t>3класс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1" descr="C:\Users\Владелец\Desktop\РТ стр.22 Максимова В..jpg"/>
          <p:cNvPicPr>
            <a:picLocks noChangeAspect="1" noChangeArrowheads="1"/>
          </p:cNvPicPr>
          <p:nvPr/>
        </p:nvPicPr>
        <p:blipFill>
          <a:blip r:embed="rId2" cstate="print"/>
          <a:srcRect l="17955" t="10919" b="12281"/>
          <a:stretch>
            <a:fillRect/>
          </a:stretch>
        </p:blipFill>
        <p:spPr bwMode="auto">
          <a:xfrm>
            <a:off x="5148064" y="1340768"/>
            <a:ext cx="3853433" cy="5097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76672"/>
            <a:ext cx="7890080" cy="5771728"/>
          </a:xfrm>
        </p:spPr>
        <p:txBody>
          <a:bodyPr/>
          <a:lstStyle/>
          <a:p>
            <a:r>
              <a:rPr lang="ru-RU" dirty="0" smtClean="0"/>
              <a:t>Участие в проектах</a:t>
            </a:r>
          </a:p>
          <a:p>
            <a:pPr>
              <a:buFontTx/>
              <a:buChar char="-"/>
            </a:pPr>
            <a:r>
              <a:rPr lang="ru-RU" dirty="0" smtClean="0"/>
              <a:t>«Поздравительная открытка для гномика Тайни»</a:t>
            </a:r>
            <a:endParaRPr lang="ru-RU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6895" b="4578"/>
          <a:stretch>
            <a:fillRect/>
          </a:stretch>
        </p:blipFill>
        <p:spPr bwMode="auto">
          <a:xfrm>
            <a:off x="179512" y="4293096"/>
            <a:ext cx="2702471" cy="2168806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9756" t="4663" r="10365" b="6516"/>
          <a:stretch>
            <a:fillRect/>
          </a:stretch>
        </p:blipFill>
        <p:spPr bwMode="auto">
          <a:xfrm>
            <a:off x="2915816" y="2420888"/>
            <a:ext cx="2339752" cy="2970551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 l="1892" b="5807"/>
          <a:stretch>
            <a:fillRect/>
          </a:stretch>
        </p:blipFill>
        <p:spPr bwMode="auto">
          <a:xfrm>
            <a:off x="5292080" y="1844823"/>
            <a:ext cx="3600400" cy="2168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r>
              <a:rPr lang="ru-RU" dirty="0" smtClean="0"/>
              <a:t>Участие в проектах</a:t>
            </a:r>
          </a:p>
          <a:p>
            <a:pPr>
              <a:buNone/>
            </a:pPr>
            <a:r>
              <a:rPr lang="ru-RU" dirty="0" smtClean="0"/>
              <a:t>-«Новогодняя игрушка/открытка с поздравлениями друзьям или родителям»</a:t>
            </a:r>
          </a:p>
          <a:p>
            <a:pPr>
              <a:buNone/>
            </a:pPr>
            <a:r>
              <a:rPr lang="ru-RU" dirty="0" smtClean="0"/>
              <a:t>- «Письмо любимому ученику лесной школы»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/>
          <a:lstStyle/>
          <a:p>
            <a:r>
              <a:rPr lang="ru-RU" dirty="0" smtClean="0"/>
              <a:t>Участие в </a:t>
            </a:r>
            <a:r>
              <a:rPr lang="ru-RU" dirty="0" smtClean="0"/>
              <a:t>проектах</a:t>
            </a:r>
          </a:p>
          <a:p>
            <a:r>
              <a:rPr lang="ru-RU" dirty="0" smtClean="0"/>
              <a:t>«Диплом»</a:t>
            </a:r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smtClean="0"/>
              <a:t>Путешествие в волшебную страну на каникулах»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</a:rPr>
              <a:t>Личностные УУД</a:t>
            </a:r>
            <a:br>
              <a:rPr lang="ru-RU" sz="2400" b="1" dirty="0" smtClean="0">
                <a:solidFill>
                  <a:schemeClr val="tx1"/>
                </a:solidFill>
                <a:effectLst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</a:rPr>
              <a:t>4класс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645024"/>
            <a:ext cx="3384376" cy="2415001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140968"/>
            <a:ext cx="3238276" cy="2291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60648"/>
            <a:ext cx="7818072" cy="5987752"/>
          </a:xfrm>
        </p:spPr>
        <p:txBody>
          <a:bodyPr/>
          <a:lstStyle/>
          <a:p>
            <a:r>
              <a:rPr lang="ru-RU" dirty="0" smtClean="0"/>
              <a:t>Участие в проектах</a:t>
            </a:r>
          </a:p>
          <a:p>
            <a:pPr>
              <a:buNone/>
            </a:pPr>
            <a:r>
              <a:rPr lang="ru-RU" dirty="0" smtClean="0"/>
              <a:t>«Давайте сочиним сказку!»</a:t>
            </a:r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smtClean="0"/>
              <a:t>Журнал модной одежды для звезд»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Владелец\Desktop\img-141122125307-001.jpg"/>
          <p:cNvPicPr>
            <a:picLocks noChangeAspect="1" noChangeArrowheads="1"/>
          </p:cNvPicPr>
          <p:nvPr/>
        </p:nvPicPr>
        <p:blipFill>
          <a:blip r:embed="rId2" cstate="print"/>
          <a:srcRect l="1441" r="30957" b="29123"/>
          <a:stretch>
            <a:fillRect/>
          </a:stretch>
        </p:blipFill>
        <p:spPr bwMode="auto">
          <a:xfrm>
            <a:off x="683568" y="2276872"/>
            <a:ext cx="2844521" cy="4214994"/>
          </a:xfrm>
          <a:prstGeom prst="rect">
            <a:avLst/>
          </a:prstGeom>
          <a:noFill/>
        </p:spPr>
      </p:pic>
      <p:pic>
        <p:nvPicPr>
          <p:cNvPr id="1027" name="Picture 3" descr="C:\Users\Владелец\Desktop\img-141122125333-001.jpg"/>
          <p:cNvPicPr>
            <a:picLocks noChangeAspect="1" noChangeArrowheads="1"/>
          </p:cNvPicPr>
          <p:nvPr/>
        </p:nvPicPr>
        <p:blipFill>
          <a:blip r:embed="rId3" cstate="print"/>
          <a:srcRect r="968" b="7644"/>
          <a:stretch>
            <a:fillRect/>
          </a:stretch>
        </p:blipFill>
        <p:spPr bwMode="auto">
          <a:xfrm>
            <a:off x="3563888" y="2852936"/>
            <a:ext cx="5456276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670</TotalTime>
  <Words>1290</Words>
  <Application>Microsoft Office PowerPoint</Application>
  <PresentationFormat>Экран (4:3)</PresentationFormat>
  <Paragraphs>162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Упражнения на формирование УУД на уроках английского языка в начальной школе</vt:lpstr>
      <vt:lpstr>Регулятивные УУД </vt:lpstr>
      <vt:lpstr>Личностные УУД 2класс </vt:lpstr>
      <vt:lpstr>Слайд 4</vt:lpstr>
      <vt:lpstr>Личностные УУД 3класс </vt:lpstr>
      <vt:lpstr>Слайд 6</vt:lpstr>
      <vt:lpstr>Слайд 7</vt:lpstr>
      <vt:lpstr>Личностные УУД 4класс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Чему мы сегодня научились?</vt:lpstr>
      <vt:lpstr>Слайд 19</vt:lpstr>
      <vt:lpstr>Регулятивные УУД</vt:lpstr>
      <vt:lpstr>Познавательные УУД</vt:lpstr>
      <vt:lpstr>Слайд 22</vt:lpstr>
      <vt:lpstr>Слайд 23</vt:lpstr>
      <vt:lpstr>Познавательные УУД  </vt:lpstr>
      <vt:lpstr>Слайд 25</vt:lpstr>
      <vt:lpstr>Коммуникативные УУД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 упражнений на формирование УУД на уроке английского языка в начальной школе</dc:title>
  <dc:creator>Владелец</dc:creator>
  <cp:lastModifiedBy>Владелец</cp:lastModifiedBy>
  <cp:revision>70</cp:revision>
  <dcterms:created xsi:type="dcterms:W3CDTF">2014-11-11T19:22:25Z</dcterms:created>
  <dcterms:modified xsi:type="dcterms:W3CDTF">2014-11-25T14:21:20Z</dcterms:modified>
</cp:coreProperties>
</file>