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74" r:id="rId5"/>
    <p:sldId id="258" r:id="rId6"/>
    <p:sldId id="257" r:id="rId7"/>
    <p:sldId id="259" r:id="rId8"/>
    <p:sldId id="260" r:id="rId9"/>
    <p:sldId id="261" r:id="rId10"/>
    <p:sldId id="262" r:id="rId11"/>
    <p:sldId id="265" r:id="rId12"/>
    <p:sldId id="267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horzBarState="maximized">
    <p:restoredLeft sz="34580"/>
    <p:restoredTop sz="86410"/>
  </p:normalViewPr>
  <p:slideViewPr>
    <p:cSldViewPr>
      <p:cViewPr varScale="1">
        <p:scale>
          <a:sx n="82" d="100"/>
          <a:sy n="82" d="100"/>
        </p:scale>
        <p:origin x="-78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391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89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32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21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247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310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13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501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459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513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D6D1-CED4-474D-8603-B8760952912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AB9E-5174-420F-8C3D-DB5A7FCC96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511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88640"/>
            <a:ext cx="6840760" cy="194421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Основы безопасности жизнедеятельности в сети Интернет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2064" y="2852936"/>
            <a:ext cx="7281936" cy="6910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Урок 7. Мошенничество в Интернете.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494116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Ванюшина О.А., учитель математики и информатики МБОУ «Ерцевская СШ».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836712"/>
            <a:ext cx="56166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Для аферистов, которые не умеют«совершенствовать» банкоматы, придуман самый известный способ мошенничества – интернет-реклама всевозможных мелодий и игр для мобильников. </a:t>
            </a:r>
            <a:r>
              <a:rPr lang="ru-RU" sz="2000" u="sng" dirty="0" smtClean="0"/>
              <a:t>Оплачиваете из </a:t>
            </a:r>
            <a:r>
              <a:rPr lang="ru-RU" sz="2000" u="sng" dirty="0" err="1" smtClean="0"/>
              <a:t>интернет-кошелька</a:t>
            </a:r>
            <a:r>
              <a:rPr lang="ru-RU" sz="2000" u="sng" dirty="0" smtClean="0"/>
              <a:t> заказанный дешевый «</a:t>
            </a:r>
            <a:r>
              <a:rPr lang="ru-RU" sz="2000" u="sng" dirty="0" err="1" smtClean="0"/>
              <a:t>контент</a:t>
            </a:r>
            <a:r>
              <a:rPr lang="ru-RU" sz="2000" u="sng" dirty="0" smtClean="0"/>
              <a:t>» (песню, игру, и </a:t>
            </a:r>
            <a:r>
              <a:rPr lang="ru-RU" sz="2000" u="sng" dirty="0" err="1" smtClean="0"/>
              <a:t>тп</a:t>
            </a:r>
            <a:r>
              <a:rPr lang="ru-RU" sz="2000" u="sng" dirty="0" smtClean="0"/>
              <a:t>.) в неизвестной фирме и: </a:t>
            </a:r>
          </a:p>
          <a:p>
            <a:pPr algn="just"/>
            <a:r>
              <a:rPr lang="ru-RU" sz="2400" i="1" dirty="0" smtClean="0">
                <a:solidFill>
                  <a:schemeClr val="accent1"/>
                </a:solidFill>
              </a:rPr>
              <a:t>1. Вам немедленно присылают заказанное.</a:t>
            </a:r>
          </a:p>
          <a:p>
            <a:pPr algn="just"/>
            <a:r>
              <a:rPr lang="ru-RU" sz="2400" i="1" dirty="0" smtClean="0">
                <a:solidFill>
                  <a:schemeClr val="accent1"/>
                </a:solidFill>
              </a:rPr>
              <a:t>2. Присылают, то за что Вы заплатили, но через 2 недели.</a:t>
            </a:r>
          </a:p>
          <a:p>
            <a:pPr algn="just"/>
            <a:r>
              <a:rPr lang="ru-RU" sz="2400" i="1" dirty="0" smtClean="0">
                <a:solidFill>
                  <a:schemeClr val="accent1"/>
                </a:solidFill>
              </a:rPr>
              <a:t>3. Присылают не одну игру, а две.</a:t>
            </a:r>
          </a:p>
          <a:p>
            <a:pPr algn="just"/>
            <a:r>
              <a:rPr lang="ru-RU" sz="2400" i="1" dirty="0" smtClean="0">
                <a:solidFill>
                  <a:schemeClr val="accent1"/>
                </a:solidFill>
              </a:rPr>
              <a:t>4. Вообще ничего не присылают.</a:t>
            </a:r>
            <a:endParaRPr lang="ru-RU" sz="24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04664"/>
            <a:ext cx="67687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Однако </a:t>
            </a:r>
            <a:r>
              <a:rPr lang="ru-RU" sz="2000" dirty="0" smtClean="0"/>
              <a:t>помимо возможностей накопления социального капитала в виде </a:t>
            </a:r>
            <a:r>
              <a:rPr lang="ru-RU" sz="2000" dirty="0" smtClean="0"/>
              <a:t>интернет - знакомых</a:t>
            </a:r>
            <a:r>
              <a:rPr lang="ru-RU" sz="2000" dirty="0" smtClean="0"/>
              <a:t>, </a:t>
            </a:r>
            <a:r>
              <a:rPr lang="ru-RU" sz="2000" dirty="0" smtClean="0"/>
              <a:t>такая </a:t>
            </a:r>
            <a:r>
              <a:rPr lang="ru-RU" sz="2000" dirty="0" smtClean="0"/>
              <a:t>практика может быть довольно рискованной. Большое количество </a:t>
            </a:r>
            <a:r>
              <a:rPr lang="ru-RU" sz="2000" dirty="0" err="1" smtClean="0"/>
              <a:t>френдов</a:t>
            </a:r>
            <a:r>
              <a:rPr lang="ru-RU" sz="2000" dirty="0" smtClean="0"/>
              <a:t> </a:t>
            </a:r>
            <a:r>
              <a:rPr lang="ru-RU" sz="2000" dirty="0" smtClean="0"/>
              <a:t>в социальных </a:t>
            </a:r>
            <a:r>
              <a:rPr lang="ru-RU" sz="2000" dirty="0" smtClean="0"/>
              <a:t>сервисах </a:t>
            </a:r>
            <a:r>
              <a:rPr lang="ru-RU" sz="2000" dirty="0" smtClean="0"/>
              <a:t>работает на популярность подростка, поэтому многие знакомятся и добавляют в списки </a:t>
            </a:r>
            <a:r>
              <a:rPr lang="ru-RU" sz="2000" dirty="0" smtClean="0"/>
              <a:t>друзей </a:t>
            </a:r>
            <a:r>
              <a:rPr lang="ru-RU" sz="2000" dirty="0" smtClean="0"/>
              <a:t>всех подряд. Таким образом, они допускают незнакомых людей к своей личной </a:t>
            </a:r>
            <a:r>
              <a:rPr lang="ru-RU" sz="2000" dirty="0" smtClean="0"/>
              <a:t>информации </a:t>
            </a:r>
            <a:r>
              <a:rPr lang="ru-RU" sz="2000" dirty="0" smtClean="0"/>
              <a:t>и могут подвергнуть себя риску. Как, например, 16-летняя школьница из Голландии, которая </a:t>
            </a:r>
            <a:r>
              <a:rPr lang="ru-RU" sz="2000" dirty="0" smtClean="0"/>
              <a:t>забыла </a:t>
            </a:r>
            <a:r>
              <a:rPr lang="ru-RU" sz="2000" dirty="0" smtClean="0"/>
              <a:t>установить настройки приватности встречи. Это приглашение было моментально </a:t>
            </a:r>
            <a:r>
              <a:rPr lang="ru-RU" sz="2000" dirty="0" smtClean="0"/>
              <a:t>растиражировано</a:t>
            </a:r>
            <a:r>
              <a:rPr lang="ru-RU" sz="2000" dirty="0" smtClean="0"/>
              <a:t>, и в результате домой к девушке пришли 4 000 человек. </a:t>
            </a:r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r>
              <a:rPr lang="ru-RU" sz="2000" dirty="0" smtClean="0"/>
              <a:t>Такие </a:t>
            </a:r>
            <a:r>
              <a:rPr lang="ru-RU" sz="2000" dirty="0" smtClean="0"/>
              <a:t>случаи не редкость: </a:t>
            </a:r>
            <a:r>
              <a:rPr lang="ru-RU" sz="2000" dirty="0" smtClean="0"/>
              <a:t>в</a:t>
            </a:r>
            <a:r>
              <a:rPr lang="ru-RU" sz="2000" dirty="0" smtClean="0"/>
              <a:t> Гамбурге на день рождения к девочке пришли 1 500 пользователей </a:t>
            </a:r>
            <a:r>
              <a:rPr lang="ru-RU" sz="2000" dirty="0" err="1" smtClean="0"/>
              <a:t>Facebook</a:t>
            </a:r>
            <a:r>
              <a:rPr lang="ru-RU" sz="2000" dirty="0" smtClean="0"/>
              <a:t>, увидевших </a:t>
            </a:r>
            <a:r>
              <a:rPr lang="ru-RU" sz="2000" dirty="0" smtClean="0"/>
              <a:t>приглашение</a:t>
            </a:r>
            <a:r>
              <a:rPr lang="ru-RU" sz="2000" dirty="0" smtClean="0"/>
              <a:t>, а в США на празднование 15-летия Ребекки </a:t>
            </a:r>
            <a:r>
              <a:rPr lang="ru-RU" sz="2000" dirty="0" err="1" smtClean="0"/>
              <a:t>Джавело</a:t>
            </a:r>
            <a:r>
              <a:rPr lang="ru-RU" sz="2000" dirty="0" smtClean="0"/>
              <a:t> собрались прийти 21 000 </a:t>
            </a:r>
            <a:r>
              <a:rPr lang="ru-RU" sz="2000" dirty="0" smtClean="0"/>
              <a:t>пользователей</a:t>
            </a:r>
            <a:r>
              <a:rPr lang="ru-RU" sz="2000" dirty="0" smtClean="0"/>
              <a:t>, из-за чего пришлось отменить вечеринку и вызвать отряд полиции для охраны дома. 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0"/>
            <a:ext cx="745232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Настройки </a:t>
            </a:r>
            <a:r>
              <a:rPr lang="ru-RU" sz="2000" dirty="0" smtClean="0"/>
              <a:t>конфиденциальности публикаций — необходимая мера для обеспечения </a:t>
            </a:r>
            <a:r>
              <a:rPr lang="ru-RU" sz="2000" dirty="0" smtClean="0"/>
              <a:t>безопасности </a:t>
            </a:r>
            <a:r>
              <a:rPr lang="ru-RU" sz="2000" dirty="0" smtClean="0"/>
              <a:t>личных данных. Некоторую информацию не стоит публиковать вовсе. Как, например, сделала </a:t>
            </a:r>
            <a:r>
              <a:rPr lang="ru-RU" sz="2000" dirty="0" smtClean="0"/>
              <a:t>одна </a:t>
            </a:r>
            <a:r>
              <a:rPr lang="ru-RU" sz="2000" dirty="0" smtClean="0"/>
              <a:t>девушка из Австралии: она выложила в социальной сети свою фотографию с пачкой денег. </a:t>
            </a:r>
          </a:p>
          <a:p>
            <a:pPr algn="just"/>
            <a:r>
              <a:rPr lang="ru-RU" sz="2000" dirty="0" smtClean="0"/>
              <a:t>	Это </a:t>
            </a:r>
            <a:r>
              <a:rPr lang="ru-RU" sz="2000" dirty="0" smtClean="0"/>
              <a:t>фото заинтересовало преступников, которые вскоре </a:t>
            </a:r>
            <a:r>
              <a:rPr lang="ru-RU" sz="2000" dirty="0" smtClean="0"/>
              <a:t>наведались домой </a:t>
            </a:r>
            <a:r>
              <a:rPr lang="ru-RU" sz="2000" dirty="0" smtClean="0"/>
              <a:t>к ее матери с ножом </a:t>
            </a:r>
            <a:r>
              <a:rPr lang="ru-RU" sz="2000" dirty="0" smtClean="0"/>
              <a:t>и</a:t>
            </a:r>
            <a:r>
              <a:rPr lang="ru-RU" sz="2000" dirty="0" smtClean="0"/>
              <a:t> дубинкой. К счастью, женщина не пострадала, а грабителям пришлось довольствоваться </a:t>
            </a:r>
            <a:r>
              <a:rPr lang="ru-RU" sz="2000" dirty="0" smtClean="0"/>
              <a:t>небольшой </a:t>
            </a:r>
            <a:r>
              <a:rPr lang="ru-RU" sz="2000" dirty="0" smtClean="0"/>
              <a:t>суммой денег, так как фото было сделано в другом доме. Но этот случай показал, насколько </a:t>
            </a:r>
            <a:r>
              <a:rPr lang="ru-RU" sz="2000" dirty="0" smtClean="0"/>
              <a:t>опасна </a:t>
            </a:r>
            <a:r>
              <a:rPr lang="ru-RU" sz="2000" dirty="0" smtClean="0"/>
              <a:t>может быть необдуманная публикация в Сети. </a:t>
            </a:r>
          </a:p>
          <a:p>
            <a:pPr algn="just"/>
            <a:r>
              <a:rPr lang="ru-RU" sz="2000" dirty="0" smtClean="0"/>
              <a:t>	Доступ </a:t>
            </a:r>
            <a:r>
              <a:rPr lang="ru-RU" sz="2000" dirty="0" smtClean="0"/>
              <a:t>случайных </a:t>
            </a:r>
            <a:r>
              <a:rPr lang="ru-RU" sz="2000" dirty="0" smtClean="0"/>
              <a:t>интернет - знакомых </a:t>
            </a:r>
            <a:r>
              <a:rPr lang="ru-RU" sz="2000" dirty="0" smtClean="0"/>
              <a:t>к личной информации не единственная проблема. </a:t>
            </a:r>
            <a:r>
              <a:rPr lang="ru-RU" sz="2000" dirty="0" smtClean="0"/>
              <a:t>Когда </a:t>
            </a:r>
            <a:r>
              <a:rPr lang="ru-RU" sz="2000" dirty="0" smtClean="0"/>
              <a:t>общения в Сети становится недостаточно, многие хотят перенести его в реальную жизнь. Как </a:t>
            </a:r>
            <a:r>
              <a:rPr lang="ru-RU" sz="2000" dirty="0" smtClean="0"/>
              <a:t>показало </a:t>
            </a:r>
            <a:r>
              <a:rPr lang="ru-RU" sz="2000" dirty="0" smtClean="0"/>
              <a:t>исследование «Дети России онлайн», 47 % детей </a:t>
            </a:r>
            <a:r>
              <a:rPr lang="ru-RU" sz="2000" dirty="0" smtClean="0"/>
              <a:t>общались в</a:t>
            </a:r>
            <a:r>
              <a:rPr lang="ru-RU" sz="2000" dirty="0" smtClean="0"/>
              <a:t> Интернете с кем-либо, с </a:t>
            </a:r>
            <a:r>
              <a:rPr lang="ru-RU" sz="2000" dirty="0" smtClean="0"/>
              <a:t>кем они </a:t>
            </a:r>
            <a:r>
              <a:rPr lang="ru-RU" sz="2000" dirty="0" smtClean="0"/>
              <a:t>никогда не общались в реальной жизни, а каждый пятый (21 </a:t>
            </a:r>
            <a:r>
              <a:rPr lang="ru-RU" sz="2000" dirty="0" smtClean="0"/>
              <a:t>%) лично </a:t>
            </a:r>
            <a:r>
              <a:rPr lang="ru-RU" sz="2000" dirty="0" smtClean="0"/>
              <a:t>встречался с </a:t>
            </a:r>
            <a:r>
              <a:rPr lang="ru-RU" sz="2000" dirty="0" smtClean="0"/>
              <a:t>интернет - знакомыми. </a:t>
            </a:r>
            <a:r>
              <a:rPr lang="ru-RU" sz="2000" dirty="0" smtClean="0"/>
              <a:t>Девочки немного чаще, чем мальчики соглашаются на такие встречи. </a:t>
            </a:r>
            <a:r>
              <a:rPr lang="ru-RU" sz="2000" dirty="0" smtClean="0"/>
              <a:t>	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88640"/>
            <a:ext cx="69127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i="1" u="sng" dirty="0" smtClean="0"/>
              <a:t>Получив </a:t>
            </a:r>
            <a:r>
              <a:rPr lang="ru-RU" sz="2000" i="1" u="sng" dirty="0" smtClean="0"/>
              <a:t>подозрительное сообщение, его нужно как следует обдумать, прежде чем </a:t>
            </a:r>
            <a:r>
              <a:rPr lang="ru-RU" sz="2000" i="1" u="sng" dirty="0" smtClean="0"/>
              <a:t>предпринимать </a:t>
            </a:r>
            <a:r>
              <a:rPr lang="ru-RU" sz="2000" i="1" u="sng" dirty="0" smtClean="0"/>
              <a:t>какие-либо действия.</a:t>
            </a:r>
          </a:p>
          <a:p>
            <a:pPr algn="just"/>
            <a:r>
              <a:rPr lang="ru-RU" sz="2000" dirty="0" smtClean="0"/>
              <a:t>•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Нужно </a:t>
            </a:r>
            <a:r>
              <a:rPr lang="ru-RU" sz="2000" dirty="0" smtClean="0">
                <a:solidFill>
                  <a:schemeClr val="accent1"/>
                </a:solidFill>
              </a:rPr>
              <a:t>обратить внимание на источник сообщения: как правило, фишинговые </a:t>
            </a:r>
            <a:r>
              <a:rPr lang="ru-RU" sz="2000" dirty="0" smtClean="0">
                <a:solidFill>
                  <a:schemeClr val="accent1"/>
                </a:solidFill>
              </a:rPr>
              <a:t>сообщения </a:t>
            </a:r>
            <a:r>
              <a:rPr lang="ru-RU" sz="2000" dirty="0" smtClean="0">
                <a:solidFill>
                  <a:schemeClr val="accent1"/>
                </a:solidFill>
              </a:rPr>
              <a:t>приходят с незнакомых или подозрительных адресов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•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Информацию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всегда следует перепроверять, например связаться с отправителем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по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 телефону, посмотреть официальный веб-сайт или найти информацию в 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любом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поисковике.</a:t>
            </a:r>
          </a:p>
          <a:p>
            <a:pPr algn="just"/>
            <a:r>
              <a:rPr lang="ru-RU" sz="2000" dirty="0" smtClean="0"/>
              <a:t>•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Если </a:t>
            </a:r>
            <a:r>
              <a:rPr lang="ru-RU" sz="2000" dirty="0" smtClean="0">
                <a:solidFill>
                  <a:schemeClr val="accent1"/>
                </a:solidFill>
              </a:rPr>
              <a:t>информация в сообщении содержит угрозу для жизни и здоровья близких </a:t>
            </a:r>
            <a:r>
              <a:rPr lang="ru-RU" sz="2000" dirty="0" smtClean="0">
                <a:solidFill>
                  <a:schemeClr val="accent1"/>
                </a:solidFill>
              </a:rPr>
              <a:t>людей</a:t>
            </a:r>
            <a:r>
              <a:rPr lang="ru-RU" sz="2000" dirty="0" smtClean="0">
                <a:solidFill>
                  <a:schemeClr val="accent1"/>
                </a:solidFill>
              </a:rPr>
              <a:t>, которых сейчас нет рядом с вами, стоит подумать, где и </a:t>
            </a:r>
            <a:r>
              <a:rPr lang="ru-RU" sz="2000" dirty="0" smtClean="0">
                <a:solidFill>
                  <a:schemeClr val="accent1"/>
                </a:solidFill>
              </a:rPr>
              <a:t>с кем </a:t>
            </a:r>
            <a:r>
              <a:rPr lang="ru-RU" sz="2000" dirty="0" smtClean="0">
                <a:solidFill>
                  <a:schemeClr val="accent1"/>
                </a:solidFill>
              </a:rPr>
              <a:t>они могут </a:t>
            </a:r>
            <a:r>
              <a:rPr lang="ru-RU" sz="2000" dirty="0" smtClean="0">
                <a:solidFill>
                  <a:schemeClr val="accent1"/>
                </a:solidFill>
              </a:rPr>
              <a:t>сейчас </a:t>
            </a:r>
            <a:r>
              <a:rPr lang="ru-RU" sz="2000" dirty="0" smtClean="0">
                <a:solidFill>
                  <a:schemeClr val="accent1"/>
                </a:solidFill>
              </a:rPr>
              <a:t>быть.</a:t>
            </a:r>
          </a:p>
          <a:p>
            <a:pPr algn="just"/>
            <a:r>
              <a:rPr lang="ru-RU" sz="2000" dirty="0" smtClean="0"/>
              <a:t>•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accent4"/>
                </a:solidFill>
              </a:rPr>
              <a:t>Имеет </a:t>
            </a:r>
            <a:r>
              <a:rPr lang="ru-RU" sz="2000" dirty="0" smtClean="0">
                <a:solidFill>
                  <a:schemeClr val="accent4"/>
                </a:solidFill>
              </a:rPr>
              <a:t>смысл обратить внимание на само сообщение: как правило, оно содержит </a:t>
            </a:r>
            <a:r>
              <a:rPr lang="ru-RU" sz="2000" dirty="0" smtClean="0">
                <a:solidFill>
                  <a:schemeClr val="accent4"/>
                </a:solidFill>
              </a:rPr>
              <a:t>грамматические </a:t>
            </a:r>
            <a:r>
              <a:rPr lang="ru-RU" sz="2000" dirty="0" smtClean="0">
                <a:solidFill>
                  <a:schemeClr val="accent4"/>
                </a:solidFill>
              </a:rPr>
              <a:t>и стилистические ошибки, недопустимые при деловой </a:t>
            </a:r>
            <a:r>
              <a:rPr lang="ru-RU" sz="2000" dirty="0" smtClean="0">
                <a:solidFill>
                  <a:schemeClr val="accent4"/>
                </a:solidFill>
              </a:rPr>
              <a:t>переписке</a:t>
            </a:r>
            <a:r>
              <a:rPr lang="ru-RU" sz="20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r>
              <a:rPr lang="ru-RU" sz="2000" dirty="0" smtClean="0"/>
              <a:t>• </a:t>
            </a:r>
            <a:r>
              <a:rPr lang="ru-RU" sz="2000" dirty="0" smtClean="0">
                <a:solidFill>
                  <a:schemeClr val="accent1"/>
                </a:solidFill>
              </a:rPr>
              <a:t>Обычно </a:t>
            </a:r>
            <a:r>
              <a:rPr lang="ru-RU" sz="2000" dirty="0" smtClean="0">
                <a:solidFill>
                  <a:schemeClr val="accent1"/>
                </a:solidFill>
              </a:rPr>
              <a:t>фишинговое сообщение содержит в себе массу неточностей и </a:t>
            </a:r>
            <a:r>
              <a:rPr lang="ru-RU" sz="2000" dirty="0" smtClean="0">
                <a:solidFill>
                  <a:schemeClr val="accent1"/>
                </a:solidFill>
              </a:rPr>
              <a:t>противоречий</a:t>
            </a:r>
            <a:r>
              <a:rPr lang="ru-RU" sz="2000" dirty="0" smtClean="0">
                <a:solidFill>
                  <a:schemeClr val="accent1"/>
                </a:solidFill>
              </a:rPr>
              <a:t>, которые легко можно найти при спокойном и трезвом подходе.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1192" y="260648"/>
            <a:ext cx="70932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Умение распознавать потенциальные риски в процессе общения в Интернете, предотвращать их и справляться при столкновении с ними, то есть обеспечивать безопасность своей коммуникации в Сети, — важная составляющая коммуникативной компетентности цифрового гражданина. </a:t>
            </a:r>
          </a:p>
          <a:p>
            <a:pPr algn="just"/>
            <a:r>
              <a:rPr lang="ru-RU" dirty="0" smtClean="0"/>
              <a:t>	</a:t>
            </a:r>
            <a:r>
              <a:rPr lang="ru-RU" i="1" dirty="0" smtClean="0"/>
              <a:t>Ошибки, совершаемые в процессе коммуникации и способные привести к возникновению рискованной ситуации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предоставление персональной информации, открытость профилей, публикация материалов, способных навредить репутации. </a:t>
            </a:r>
          </a:p>
          <a:p>
            <a:pPr algn="just"/>
            <a:r>
              <a:rPr lang="ru-RU" dirty="0" smtClean="0"/>
              <a:t>	</a:t>
            </a:r>
            <a:r>
              <a:rPr lang="ru-RU" i="1" dirty="0" smtClean="0"/>
              <a:t>Особое внимание необходимо обратить на ключевые коммуникационные риски, связанные с взаимодействием между подростками и другими пользователями в Интернете. К таким рискам относят</a:t>
            </a:r>
            <a:r>
              <a:rPr lang="ru-RU" dirty="0" smtClean="0"/>
              <a:t>: </a:t>
            </a:r>
            <a:r>
              <a:rPr lang="ru-RU" dirty="0" smtClean="0">
                <a:solidFill>
                  <a:schemeClr val="accent1"/>
                </a:solidFill>
              </a:rPr>
              <a:t>общение с незнакомцами, агрессию и сексуальные домогательства. </a:t>
            </a:r>
          </a:p>
          <a:p>
            <a:pPr algn="just"/>
            <a:r>
              <a:rPr lang="ru-RU" dirty="0" smtClean="0"/>
              <a:t>	Как показало исследование цифровой компетентности российских подростков (2013), каждый третий школьник 12–17 лет сталкивался с коммуникационными рисками, которые возникают в процессе общения и межличностного взаимодействия в Сети. При столкновении с каким-либо риском, особенно впервые, дети и подростки зачастую не знают, как поступить.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8"/>
            <a:ext cx="6858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i="1" dirty="0" smtClean="0">
                <a:solidFill>
                  <a:schemeClr val="accent1"/>
                </a:solidFill>
              </a:rPr>
              <a:t>Под </a:t>
            </a:r>
            <a:r>
              <a:rPr lang="ru-RU" sz="2000" i="1" u="sng" dirty="0" smtClean="0">
                <a:solidFill>
                  <a:schemeClr val="accent1"/>
                </a:solidFill>
              </a:rPr>
              <a:t>мошенничеством</a:t>
            </a:r>
            <a:r>
              <a:rPr lang="ru-RU" sz="2000" i="1" dirty="0" smtClean="0">
                <a:solidFill>
                  <a:schemeClr val="accent1"/>
                </a:solidFill>
              </a:rPr>
              <a:t> принято понимать хищение имущества или приобретение права на чужое имущество путем обмана или злоупотребления доверием.</a:t>
            </a:r>
            <a:r>
              <a:rPr lang="ru-RU" sz="2000" dirty="0" smtClean="0"/>
              <a:t> </a:t>
            </a:r>
          </a:p>
          <a:p>
            <a:pPr algn="just"/>
            <a:r>
              <a:rPr lang="ru-RU" dirty="0" smtClean="0"/>
              <a:t>	Основная задача мошенников — втереться в доверие к жертве, чтобы ввести ее в заблуждение и заставить принять необдуманное решение. </a:t>
            </a:r>
          </a:p>
          <a:p>
            <a:pPr algn="just"/>
            <a:r>
              <a:rPr lang="ru-RU" dirty="0" smtClean="0"/>
              <a:t>	Сегодня мошенники активно осваивают информационные технологии, распространяя свою деятельность по всему Интернету. Как правило, интернет-мошенники рассчитывают на неопытность пользователя, привлекая при этом различные технические средства, набор которых постоянно совершенствуется.</a:t>
            </a:r>
          </a:p>
          <a:p>
            <a:pPr algn="just"/>
            <a:r>
              <a:rPr lang="ru-RU" dirty="0" smtClean="0"/>
              <a:t>	Одна из наиболее распространенных форм мошенничества в Интернете — это </a:t>
            </a:r>
            <a:r>
              <a:rPr lang="ru-RU" sz="2000" i="1" u="sng" dirty="0" smtClean="0">
                <a:solidFill>
                  <a:schemeClr val="accent1"/>
                </a:solidFill>
              </a:rPr>
              <a:t>фишинг</a:t>
            </a:r>
            <a:r>
              <a:rPr lang="ru-RU" sz="2000" i="1" dirty="0" smtClean="0">
                <a:solidFill>
                  <a:schemeClr val="accent1"/>
                </a:solidFill>
              </a:rPr>
              <a:t>, под которым понимают мошеннические действия или схемы, направленные на получение персональных данных у пользователей. </a:t>
            </a:r>
          </a:p>
          <a:p>
            <a:pPr algn="just"/>
            <a:r>
              <a:rPr lang="ru-RU" dirty="0" smtClean="0"/>
              <a:t>	Приемы, используемые мошенниками, стары как мир, поэтому компетентный пользователь должен знать их и уметь распознавать.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04664"/>
            <a:ext cx="69847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Рассмотрим основные психологические технологии, используемые интернет - мошенниками.</a:t>
            </a:r>
          </a:p>
          <a:p>
            <a:pPr algn="just"/>
            <a:r>
              <a:rPr lang="ru-RU" sz="2000" dirty="0" smtClean="0"/>
              <a:t>• </a:t>
            </a:r>
            <a:r>
              <a:rPr lang="ru-RU" sz="2000" i="1" dirty="0" smtClean="0">
                <a:solidFill>
                  <a:schemeClr val="accent1"/>
                </a:solidFill>
              </a:rPr>
              <a:t>Апелляция к сильным эмоциям</a:t>
            </a:r>
            <a:r>
              <a:rPr lang="ru-RU" sz="2000" dirty="0" smtClean="0"/>
              <a:t>. Поскольку человек в состоянии аффекта утрачивает способность критично воспринимать и оценивать информацию, большинство фишинговых сообщений содержит в себе послание, вызывающее сильную эмоциональную реакцию, например: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угрозы здоровью и благополучию близких людей, закрытия банковских счетов, заражения компьютера опасным вирусом.</a:t>
            </a:r>
          </a:p>
          <a:p>
            <a:pPr algn="just"/>
            <a:r>
              <a:rPr lang="ru-RU" sz="2000" dirty="0" smtClean="0"/>
              <a:t>• </a:t>
            </a:r>
            <a:r>
              <a:rPr lang="ru-RU" sz="2000" i="1" dirty="0" smtClean="0">
                <a:solidFill>
                  <a:schemeClr val="accent1"/>
                </a:solidFill>
              </a:rPr>
              <a:t>Обещания большой денежной выгоды с минимальными усилиями или даже без них</a:t>
            </a:r>
            <a:r>
              <a:rPr lang="ru-RU" sz="2000" dirty="0" smtClean="0"/>
              <a:t>, например: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 беспроигрышная лотерея или неожиданное наследство, сведения о сделках, которые слишком хороши для того, чтобы быть правдой;</a:t>
            </a:r>
          </a:p>
          <a:p>
            <a:pPr algn="just"/>
            <a:r>
              <a:rPr lang="ru-RU" sz="2000" dirty="0" smtClean="0"/>
              <a:t>• </a:t>
            </a:r>
            <a:r>
              <a:rPr lang="ru-RU" sz="2000" i="1" dirty="0" smtClean="0">
                <a:solidFill>
                  <a:schemeClr val="accent1"/>
                </a:solidFill>
              </a:rPr>
              <a:t>Запросы о пожертвованиях от лица благотворительных организаций</a:t>
            </a:r>
            <a:r>
              <a:rPr lang="ru-RU" sz="2000" dirty="0" smtClean="0"/>
              <a:t> после сообщений в новостях о стихийных бедствиях.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332656"/>
            <a:ext cx="66784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Несомненно, вы завели много друзей в Интернете, особенно в чатах. Но вы должны быть осторожны. Есть люди, которые заинтересованы в детях и подростках, таких как вы, но совсем не так, как ваши родители. Мы говорим о взрослых, которые используют чаты и притворяются вашими ровесниками, для того, чтобы назначить встречу с вами или сделать вам непристойные предложения.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r>
              <a:rPr lang="ru-RU" sz="2000" u="sng" dirty="0" smtClean="0"/>
              <a:t>Поэтому если виртуальный знакомый приглашает тебя на реальную встречу надо (выберите все правильные ответы):</a:t>
            </a:r>
          </a:p>
          <a:p>
            <a:pPr algn="just"/>
            <a:endParaRPr lang="ru-RU" sz="2000" u="sng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Обязательно пойти.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Вежливо отказаться.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Рассказать взрослым.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Договориться встретиться в удобном для тебя месте, где много людей</a:t>
            </a:r>
            <a:r>
              <a:rPr lang="ru-RU" sz="2000" i="1" dirty="0" smtClean="0">
                <a:solidFill>
                  <a:schemeClr val="accent1"/>
                </a:solidFill>
              </a:rPr>
              <a:t>.</a:t>
            </a:r>
            <a:endParaRPr lang="ru-RU" sz="20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548680"/>
            <a:ext cx="648072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В Интернете можно переписываться с друзьями, играть с людьми даже по другую сторону Земли, и чатиться с множеством людей одновременно. Но нельзя забывать, что людей, с которыми говоришь, тебе не видно, и есть много воров, мошенников и прочих преступников, которые пользуются чатами и притворяются такими, как вы. </a:t>
            </a:r>
          </a:p>
          <a:p>
            <a:pPr algn="just"/>
            <a:r>
              <a:rPr lang="ru-RU" sz="2000" dirty="0" smtClean="0"/>
              <a:t>	Они могут постараться заставить вас выдать личные данные о себе. </a:t>
            </a:r>
          </a:p>
          <a:p>
            <a:pPr algn="just"/>
            <a:endParaRPr lang="ru-RU" dirty="0" smtClean="0"/>
          </a:p>
          <a:p>
            <a:pPr algn="just"/>
            <a:r>
              <a:rPr lang="ru-RU" sz="2400" u="sng" dirty="0" smtClean="0"/>
              <a:t>Какую информацию желательно никому сообщать? (выберите все правильные</a:t>
            </a:r>
            <a:r>
              <a:rPr lang="en-US" sz="2400" u="sng" dirty="0" smtClean="0"/>
              <a:t>):</a:t>
            </a:r>
            <a:r>
              <a:rPr lang="ru-RU" sz="2400" u="sng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Номер телефона.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Твою годовую оценку по математике.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Домашний адрес.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Номер папиной кредитной карточки.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Кличку твоего попугая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6534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Несомненно, вы используете или по крайней мере знаете о программах, которые позволяют чатиться, и называются «клиенты обмена мгновенными сообщениями». Эти чаты отличаются тем, что они приватные и обычно общение происходит только между двумя людьми. Они также позволяют вам вместе с сообщениями слать своим друзьям файлы.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Иногда эти системы используют люди с плохими намерениями, поэтому </a:t>
            </a:r>
            <a:r>
              <a:rPr lang="ru-RU" sz="2000" u="sng" dirty="0" smtClean="0"/>
              <a:t>если твой виртуальный знакомый пришлет тебе файл в подарок надо: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 Сразу его открыть.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Немедленно его удалить.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Проверить файл антивирусной программой, и если нет вирусов, запустить его.</a:t>
            </a:r>
            <a:endParaRPr lang="ru-RU" sz="24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692696"/>
            <a:ext cx="6390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Несомненно, вы знаете, что существуют </a:t>
            </a:r>
            <a:r>
              <a:rPr lang="ru-RU" sz="2400" dirty="0" err="1" smtClean="0"/>
              <a:t>веб-страницы</a:t>
            </a:r>
            <a:r>
              <a:rPr lang="ru-RU" sz="2400" dirty="0" smtClean="0"/>
              <a:t> с очень неприятными картинками и текстом, предназначенные только для взрослых, и вы ничего не потеряете, не увидев их.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u="sng" dirty="0" smtClean="0"/>
              <a:t>Такие страницы с взрослыми картинками могут открываться сами собой в случае когда (выберите все правильные ответы):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твой компьютер заражен вирусом;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такого не может быть;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вирусом заражен сайт, на который ты хотел попасть;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«раз в год бывает, что и палка стреляет</a:t>
            </a:r>
            <a:r>
              <a:rPr lang="ru-RU" i="1" dirty="0" smtClean="0">
                <a:solidFill>
                  <a:schemeClr val="accent1"/>
                </a:solidFill>
              </a:rPr>
              <a:t>»</a:t>
            </a:r>
            <a:endParaRPr lang="ru-RU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764704"/>
            <a:ext cx="66064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Объявлений, предлагающих заказать персональный гороскоп, во «Всемирной паутине» очень много. Авторы обещают выслать его быстро и бесплатно. Вам предлагается заполнить стандартную анкету, но вместо гороскопа в его ящик попадает письмо с еще одним условием: чтобы получить заказ, надо отправить по указанному номеру SMS-сообщение с набором тех или иных цифр. </a:t>
            </a:r>
            <a:r>
              <a:rPr lang="ru-RU" sz="2000" u="sng" dirty="0" smtClean="0"/>
              <a:t>Это делается чтобы:</a:t>
            </a:r>
          </a:p>
          <a:p>
            <a:pPr algn="just"/>
            <a:endParaRPr lang="ru-RU" sz="2000" u="sng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Вас обмануть и взять за отправленную SMS 100 и более рублей.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Проверить уровень безопасности и не прислать твой гороскоп кому-нибудь другому.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i="1" dirty="0" smtClean="0">
                <a:solidFill>
                  <a:schemeClr val="accent1"/>
                </a:solidFill>
              </a:rPr>
              <a:t>Переслать тебе гороскоп по SMS.</a:t>
            </a:r>
            <a:endParaRPr lang="ru-RU" sz="24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н для презентации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фон для презентации</Template>
  <TotalTime>75</TotalTime>
  <Words>40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фон для презентации</vt:lpstr>
      <vt:lpstr>Основы безопасности жизнедеятельности в сети Интернет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*</cp:lastModifiedBy>
  <cp:revision>11</cp:revision>
  <dcterms:created xsi:type="dcterms:W3CDTF">2016-02-16T16:11:14Z</dcterms:created>
  <dcterms:modified xsi:type="dcterms:W3CDTF">2016-03-12T12:14:24Z</dcterms:modified>
</cp:coreProperties>
</file>