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6"/>
  </p:notesMasterIdLst>
  <p:sldIdLst>
    <p:sldId id="256" r:id="rId2"/>
    <p:sldId id="257" r:id="rId3"/>
    <p:sldId id="280" r:id="rId4"/>
    <p:sldId id="258" r:id="rId5"/>
    <p:sldId id="282" r:id="rId6"/>
    <p:sldId id="266" r:id="rId7"/>
    <p:sldId id="281" r:id="rId8"/>
    <p:sldId id="278" r:id="rId9"/>
    <p:sldId id="270" r:id="rId10"/>
    <p:sldId id="259" r:id="rId11"/>
    <p:sldId id="272" r:id="rId12"/>
    <p:sldId id="285" r:id="rId13"/>
    <p:sldId id="288" r:id="rId14"/>
    <p:sldId id="297" r:id="rId15"/>
    <p:sldId id="274" r:id="rId16"/>
    <p:sldId id="286" r:id="rId17"/>
    <p:sldId id="295" r:id="rId18"/>
    <p:sldId id="284" r:id="rId19"/>
    <p:sldId id="289" r:id="rId20"/>
    <p:sldId id="291" r:id="rId21"/>
    <p:sldId id="292" r:id="rId22"/>
    <p:sldId id="293" r:id="rId23"/>
    <p:sldId id="298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617" autoAdjust="0"/>
    <p:restoredTop sz="9466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4A3C4-052B-4510-97A5-6C171DEB4367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EAA24-EE21-4F49-B925-8EFB7E36E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AA24-EE21-4F49-B925-8EFB7E36EC1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87" name="Rectangle 4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88" name="Rectangle 5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89" name="Rectangle 6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90" name="Rectangle 7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grpSp>
          <p:nvGrpSpPr>
            <p:cNvPr id="4" name="Group 9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6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Line 12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Line 13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Line 14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9" name="Line 15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0" name="Line 16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" name="Line 17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" name="Line 18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3" name="Line 19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4" name="Line 20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5" name="Line 21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6" name="Line 22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7" name="Line 23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8" name="Line 24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9" name="Line 25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" name="Line 26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1" name="Line 27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" name="Line 28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3" name="Line 29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4" name="Line 30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5" name="Line 31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6" name="Line 32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6" name="Line 34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35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36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37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38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39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40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41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42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43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44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45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46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47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48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49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50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51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52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53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54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55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56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57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Line 58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Line 59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Line 60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Line 61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Line 62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8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29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30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Line 69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70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11" name="Line 71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72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73"/>
              <p:cNvSpPr>
                <a:spLocks/>
              </p:cNvSpPr>
              <p:nvPr/>
            </p:nvSpPr>
            <p:spPr bwMode="ltGray">
              <a:xfrm rot="16200000" flipH="1">
                <a:off x="302" y="876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Arc 74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T0" fmla="*/ 255 w 38387"/>
                  <a:gd name="T1" fmla="*/ 0 h 30163"/>
                  <a:gd name="T2" fmla="*/ 0 w 38387"/>
                  <a:gd name="T3" fmla="*/ 154 h 30163"/>
                  <a:gd name="T4" fmla="*/ 117 w 38387"/>
                  <a:gd name="T5" fmla="*/ 59 h 301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lnTo>
                      <a:pt x="36617" y="-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Arc 75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T0" fmla="*/ 147 w 21600"/>
                  <a:gd name="T1" fmla="*/ 322 h 24179"/>
                  <a:gd name="T2" fmla="*/ 9 w 21600"/>
                  <a:gd name="T3" fmla="*/ 0 h 24179"/>
                  <a:gd name="T4" fmla="*/ 288 w 21600"/>
                  <a:gd name="T5" fmla="*/ 71 h 241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lnTo>
                      <a:pt x="10995" y="24178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Arc 76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T0" fmla="*/ 280 w 21600"/>
                  <a:gd name="T1" fmla="*/ 0 h 24653"/>
                  <a:gd name="T2" fmla="*/ 118 w 21600"/>
                  <a:gd name="T3" fmla="*/ 329 h 24653"/>
                  <a:gd name="T4" fmla="*/ 0 w 21600"/>
                  <a:gd name="T5" fmla="*/ 66 h 246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lnTo>
                      <a:pt x="21029" y="-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77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78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Arc 79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T0" fmla="*/ 174 w 18917"/>
                  <a:gd name="T1" fmla="*/ 619 h 16117"/>
                  <a:gd name="T2" fmla="*/ 0 w 18917"/>
                  <a:gd name="T3" fmla="*/ 400 h 16117"/>
                  <a:gd name="T4" fmla="*/ 727 w 18917"/>
                  <a:gd name="T5" fmla="*/ 0 h 161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lnTo>
                      <a:pt x="4536" y="16116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Arc 80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T0" fmla="*/ 425 w 42771"/>
                  <a:gd name="T1" fmla="*/ 33 h 21600"/>
                  <a:gd name="T2" fmla="*/ 0 w 42771"/>
                  <a:gd name="T3" fmla="*/ 27 h 21600"/>
                  <a:gd name="T4" fmla="*/ 213 w 427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lnTo>
                      <a:pt x="42771" y="3334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Arc 81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T0" fmla="*/ 288 w 43129"/>
                  <a:gd name="T1" fmla="*/ 9 h 21600"/>
                  <a:gd name="T2" fmla="*/ 0 w 43129"/>
                  <a:gd name="T3" fmla="*/ 7 h 21600"/>
                  <a:gd name="T4" fmla="*/ 144 w 431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lnTo>
                      <a:pt x="43128" y="1347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Arc 82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T0" fmla="*/ 196 w 43200"/>
                  <a:gd name="T1" fmla="*/ 0 h 28005"/>
                  <a:gd name="T2" fmla="*/ 4 w 43200"/>
                  <a:gd name="T3" fmla="*/ 3 h 28005"/>
                  <a:gd name="T4" fmla="*/ 100 w 43200"/>
                  <a:gd name="T5" fmla="*/ 30 h 280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lnTo>
                      <a:pt x="42228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83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84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85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86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87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88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2617" name="Rectangle 89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618" name="Rectangle 90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1" name="Rectangle 91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92" name="Rectangle 9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3" name="Rectangle 9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8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9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9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0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1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2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3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4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5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6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7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8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9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0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1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2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3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4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5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6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7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8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9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0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1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2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3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4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5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6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7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052" name="Rectangle 59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053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Line 61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Line 62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6" name="Line 63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047" name="Rectangle 65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04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Line 67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Line 68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Line 69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042" name="Rectangle 71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043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Line 73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Line 74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" name="Line 75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37" name="Line 76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77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9" name="Line 78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Line 79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Arc 80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8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87" name="Rectangle 8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Comic Sans MS" pitchFamily="66" charset="0"/>
                <a:cs typeface="+mn-cs"/>
              </a:defRPr>
            </a:lvl1pPr>
          </a:lstStyle>
          <a:p>
            <a:fld id="{C739F58C-7EB6-4CB7-B428-45643430D9C4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21588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omic Sans MS" pitchFamily="66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1589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Comic Sans MS" pitchFamily="66" charset="0"/>
                <a:cs typeface="+mn-cs"/>
              </a:defRPr>
            </a:lvl1pPr>
          </a:lstStyle>
          <a:p>
            <a:fld id="{7CADCDE7-C051-4333-ACBC-0DA07E45A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timul.biz/images/custom/articels/Exam/zahvat_1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indmeister.com/85753862/_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ind-map.com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404664"/>
            <a:ext cx="7772400" cy="24909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Использование </a:t>
            </a:r>
            <a:br>
              <a:rPr lang="ru-RU" b="1" dirty="0" smtClean="0"/>
            </a:br>
            <a:r>
              <a:rPr lang="ru-RU" b="1" dirty="0" smtClean="0"/>
              <a:t>метода интеллект -карт при организации проектной деятельности учащихся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683096"/>
          </a:xfrm>
        </p:spPr>
        <p:txBody>
          <a:bodyPr/>
          <a:lstStyle/>
          <a:p>
            <a:pPr algn="ctr"/>
            <a:r>
              <a:rPr lang="ru-RU" sz="2400" b="1" dirty="0" smtClean="0"/>
              <a:t>ПРАВИЛА СОЗДАНИЯ ИНТЕЛЛЕКТ-КАРТ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584" y="1628800"/>
            <a:ext cx="7772400" cy="4464496"/>
          </a:xfrm>
        </p:spPr>
        <p:txBody>
          <a:bodyPr/>
          <a:lstStyle/>
          <a:p>
            <a:r>
              <a:rPr lang="ru-RU" sz="1800" dirty="0" smtClean="0"/>
              <a:t>Для создания карт используются только цветные карандаши, маркеры и т. д.</a:t>
            </a:r>
          </a:p>
          <a:p>
            <a:r>
              <a:rPr lang="ru-RU" sz="1800" dirty="0" smtClean="0"/>
              <a:t>Основная идея, проблема или слово располагается в центре.</a:t>
            </a:r>
          </a:p>
          <a:p>
            <a:r>
              <a:rPr lang="ru-RU" sz="1800" dirty="0" smtClean="0"/>
              <a:t>Для изображения центральной идеи можно использовать рисунки, картинки. Каждая главная ветвь имеет свой цвет.</a:t>
            </a:r>
          </a:p>
          <a:p>
            <a:r>
              <a:rPr lang="ru-RU" sz="1800" dirty="0" smtClean="0"/>
              <a:t>Главные ветви соединяются с центральной идеей, а ветви второго, третьего и т.д. порядка соединяются с главными ветвями.</a:t>
            </a:r>
          </a:p>
          <a:p>
            <a:r>
              <a:rPr lang="ru-RU" sz="1800" dirty="0" smtClean="0"/>
              <a:t>Ветви должны быть изогнутыми, а не прямыми (как ветви дерева).</a:t>
            </a:r>
          </a:p>
          <a:p>
            <a:r>
              <a:rPr lang="ru-RU" sz="1800" dirty="0" smtClean="0"/>
              <a:t>Над каждой линией – ветвью пишется только одно ключевое слово.</a:t>
            </a:r>
          </a:p>
          <a:p>
            <a:r>
              <a:rPr lang="ru-RU" sz="1800" dirty="0" smtClean="0"/>
              <a:t>Для лучшего запоминания и усвоения желательно использовать рисунки, картинки, ассоциации о каждом слове.</a:t>
            </a:r>
          </a:p>
          <a:p>
            <a:r>
              <a:rPr lang="ru-RU" sz="1800" dirty="0" smtClean="0"/>
              <a:t>Разросшиеся ветви можно заключать в контуры, чтобы они не смешивались с соседними ветвями.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827112"/>
          </a:xfrm>
        </p:spPr>
        <p:txBody>
          <a:bodyPr/>
          <a:lstStyle/>
          <a:p>
            <a:pPr algn="ctr"/>
            <a:r>
              <a:rPr lang="ru-RU" sz="3200" dirty="0" smtClean="0"/>
              <a:t>Преимущества метода </a:t>
            </a:r>
            <a:r>
              <a:rPr lang="ru-RU" sz="3200" dirty="0" err="1" smtClean="0"/>
              <a:t>интеллект-карт</a:t>
            </a:r>
            <a:r>
              <a:rPr lang="ru-RU" sz="3200" dirty="0" smtClean="0"/>
              <a:t> в виде </a:t>
            </a:r>
            <a:r>
              <a:rPr lang="ru-RU" sz="3200" dirty="0" err="1" smtClean="0"/>
              <a:t>интеллект-карты</a:t>
            </a:r>
            <a:endParaRPr lang="ru-RU" sz="3200" dirty="0"/>
          </a:p>
        </p:txBody>
      </p:sp>
      <p:pic>
        <p:nvPicPr>
          <p:cNvPr id="4" name="i-main-pic" descr="Картинка 25 из 387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1700808"/>
            <a:ext cx="70567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Где создавать?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 lvl="1"/>
            <a:r>
              <a:rPr lang="ru-RU" dirty="0" smtClean="0"/>
              <a:t>Рисовать от руки на бумаге</a:t>
            </a:r>
            <a:endParaRPr lang="ru-RU" sz="2000" dirty="0" smtClean="0"/>
          </a:p>
          <a:p>
            <a:pPr lvl="1"/>
            <a:r>
              <a:rPr lang="ru-RU" dirty="0" smtClean="0"/>
              <a:t>Различные  программы и </a:t>
            </a:r>
            <a:r>
              <a:rPr lang="ru-RU" dirty="0" err="1" smtClean="0"/>
              <a:t>онлайн</a:t>
            </a:r>
            <a:r>
              <a:rPr lang="ru-RU" dirty="0" smtClean="0"/>
              <a:t> сервисы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ы памя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7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 выступлания КАРТЫ\кар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0666"/>
            <a:ext cx="8929718" cy="60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9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Примеры</a:t>
            </a:r>
            <a:r>
              <a:rPr lang="ru-RU" sz="2400" u="sng" dirty="0" smtClean="0">
                <a:hlinkClick r:id="rId2"/>
              </a:rPr>
              <a:t>  https://www.mindmeister.com/85753862/_</a:t>
            </a:r>
            <a:endParaRPr lang="ru-RU" sz="24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78309"/>
            <a:ext cx="7772400" cy="3768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05738" cy="623870"/>
          </a:xfrm>
        </p:spPr>
        <p:txBody>
          <a:bodyPr/>
          <a:lstStyle/>
          <a:p>
            <a:pPr algn="ctr"/>
            <a:r>
              <a:rPr lang="ru-RU" sz="3200" dirty="0" smtClean="0"/>
              <a:t>Примеры проектов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5661248"/>
            <a:ext cx="2948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http://www.psychologos.ru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358114" cy="551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872399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357299"/>
            <a:ext cx="1285884" cy="1367244"/>
          </a:xfrm>
          <a:prstGeom prst="rect">
            <a:avLst/>
          </a:prstGeom>
        </p:spPr>
      </p:pic>
      <p:pic>
        <p:nvPicPr>
          <p:cNvPr id="8" name="Рисунок 7" descr="ial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4071942"/>
            <a:ext cx="2286016" cy="2246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899120"/>
          </a:xfrm>
        </p:spPr>
        <p:txBody>
          <a:bodyPr/>
          <a:lstStyle/>
          <a:p>
            <a:pPr algn="ctr"/>
            <a:r>
              <a:rPr lang="ru-RU" sz="2800" dirty="0" smtClean="0"/>
              <a:t>Интеллект-карта и  проект «Удивительный мир чисел»</a:t>
            </a:r>
            <a:endParaRPr lang="ru-RU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85968"/>
            <a:ext cx="7744054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3929066"/>
            <a:ext cx="1872208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Учитель информатики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80133" y="2348880"/>
            <a:ext cx="1512167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Проект </a:t>
            </a:r>
          </a:p>
          <a:p>
            <a:pPr algn="ctr"/>
            <a:r>
              <a:rPr lang="ru-RU" sz="1100" b="1" dirty="0" smtClean="0">
                <a:solidFill>
                  <a:schemeClr val="accent4"/>
                </a:solidFill>
              </a:rPr>
              <a:t>«Удивительный мир чисел»</a:t>
            </a:r>
            <a:endParaRPr lang="ru-RU" sz="11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467611" cy="420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534300" cy="838184"/>
          </a:xfrm>
        </p:spPr>
        <p:txBody>
          <a:bodyPr/>
          <a:lstStyle/>
          <a:p>
            <a:pPr algn="ctr"/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429552" cy="557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/>
              <a:t>Интеллект - карты</a:t>
            </a:r>
            <a:r>
              <a:rPr lang="ru-RU" sz="1800" dirty="0" smtClean="0"/>
              <a:t> - это разработка </a:t>
            </a:r>
            <a:r>
              <a:rPr lang="ru-RU" sz="1800" b="1" u="sng" dirty="0" smtClean="0">
                <a:hlinkClick r:id="rId2"/>
              </a:rPr>
              <a:t>Тони </a:t>
            </a:r>
            <a:r>
              <a:rPr lang="ru-RU" sz="1800" b="1" u="sng" dirty="0" err="1" smtClean="0">
                <a:hlinkClick r:id="rId2"/>
              </a:rPr>
              <a:t>Бьюзена</a:t>
            </a:r>
            <a:r>
              <a:rPr lang="ru-RU" sz="1800" b="1" u="sng" dirty="0" smtClean="0">
                <a:hlinkClick r:id="rId2"/>
              </a:rPr>
              <a:t> </a:t>
            </a:r>
            <a:r>
              <a:rPr lang="ru-RU" sz="1800" dirty="0" smtClean="0"/>
              <a:t>- известного английского писателя, лектора и консультанта по вопросам интеллекта, психологии обучения и проблем мышления. 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611560" y="1412776"/>
            <a:ext cx="8064896" cy="475252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«… по мере роста учебной нагрузки твой мозг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все более сдает позиции перед высокими требованиями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к мышлению, творческому подходу, памяти,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умению решать задачи, анализировать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Как и другие, я все чаще сталкивался с тем феноменом, когда отдача от учебной работы падает, несмотря на прилагаемые усилия, а временами и вовсе кажется нулевой 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Парадокс заключался в том, что, как мне казалось, чем больше я конспектировал и учил, тем хуже был результат!» </a:t>
            </a:r>
            <a:r>
              <a:rPr lang="ru-RU" sz="2000" i="1" dirty="0" err="1" smtClean="0"/>
              <a:t>Т.Бьюзен</a:t>
            </a:r>
            <a:endParaRPr lang="ru-RU" sz="2000" i="1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24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24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Picture 2" descr="&amp;Tcy;&amp;ocy;&amp;ncy;&amp;icy; &amp;Bcy;&amp;softcy;&amp;yucy;&amp;zcy;&amp;ie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484784"/>
            <a:ext cx="914028" cy="1237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534300" cy="838184"/>
          </a:xfrm>
        </p:spPr>
        <p:txBody>
          <a:bodyPr/>
          <a:lstStyle/>
          <a:p>
            <a:pPr algn="ctr"/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437329" y="1571612"/>
          <a:ext cx="6563695" cy="4770400"/>
        </p:xfrm>
        <a:graphic>
          <a:graphicData uri="http://schemas.openxmlformats.org/presentationml/2006/ole">
            <p:oleObj spid="_x0000_s1025" name="Слайд" r:id="rId3" imgW="4570551" imgH="3427315" progId="PowerPoint.Slide.12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14414" y="1000108"/>
            <a:ext cx="5791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Проект  «Основные угрозы личной безопасности в сети Интернет»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534300" cy="838184"/>
          </a:xfrm>
        </p:spPr>
        <p:txBody>
          <a:bodyPr/>
          <a:lstStyle/>
          <a:p>
            <a:pPr algn="ctr"/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8286808" cy="5133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428604"/>
            <a:ext cx="2557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Примеры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Glava2_clip_image002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8267727" cy="493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8018" t="37617" r="19292" b="36076"/>
          <a:stretch>
            <a:fillRect/>
          </a:stretch>
        </p:blipFill>
        <p:spPr bwMode="auto">
          <a:xfrm>
            <a:off x="1619672" y="2420888"/>
            <a:ext cx="62646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851228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"</a:t>
            </a:r>
            <a:r>
              <a:rPr lang="ru-RU" sz="3200" dirty="0"/>
              <a:t>Информационные процессы в системах". </a:t>
            </a:r>
            <a:r>
              <a:rPr lang="ru-RU" sz="3200" dirty="0" smtClean="0"/>
              <a:t>Начало.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80163"/>
            <a:ext cx="2557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Примеры</a:t>
            </a:r>
          </a:p>
        </p:txBody>
      </p:sp>
    </p:spTree>
    <p:extLst>
      <p:ext uri="{BB962C8B-B14F-4D97-AF65-F5344CB8AC3E}">
        <p14:creationId xmlns="" xmlns:p14="http://schemas.microsoft.com/office/powerpoint/2010/main" val="40455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Спасибо за внимание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7772400" cy="1500187"/>
          </a:xfrm>
        </p:spPr>
        <p:txBody>
          <a:bodyPr/>
          <a:lstStyle/>
          <a:p>
            <a:pPr algn="ctr"/>
            <a:r>
              <a:rPr lang="ru-RU" sz="2800" b="1" dirty="0" smtClean="0"/>
              <a:t>Применяя современные технологии, педагог развивается сам.</a:t>
            </a:r>
          </a:p>
          <a:p>
            <a:pPr algn="ctr"/>
            <a:r>
              <a:rPr lang="ru-RU" sz="2800" b="1" dirty="0" smtClean="0"/>
              <a:t>Пожелаем себе успехов в саморазвитии!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u="sng" dirty="0" smtClean="0">
                <a:latin typeface="Arial Narrow" pitchFamily="34" charset="0"/>
              </a:rPr>
              <a:t> </a:t>
            </a:r>
            <a:r>
              <a:rPr lang="ru-RU" b="1" u="sng" dirty="0" smtClean="0"/>
              <a:t>Интеллект - карта</a:t>
            </a:r>
            <a:r>
              <a:rPr lang="ru-RU" b="1" dirty="0" smtClean="0"/>
              <a:t> — это инструмент, позволяющий: </a:t>
            </a:r>
            <a:br>
              <a:rPr lang="ru-RU" b="1" dirty="0" smtClean="0"/>
            </a:br>
            <a:r>
              <a:rPr lang="ru-RU" b="1" dirty="0" smtClean="0"/>
              <a:t>эффективно структурировать и обрабатывать информацию; </a:t>
            </a:r>
            <a:br>
              <a:rPr lang="ru-RU" b="1" dirty="0" smtClean="0"/>
            </a:br>
            <a:r>
              <a:rPr lang="ru-RU" b="1" dirty="0" smtClean="0"/>
              <a:t>мыслить, используя весь свой творческий и интеллектуальный потенциал</a:t>
            </a:r>
            <a:r>
              <a:rPr lang="ru-RU" b="1" i="1" dirty="0" smtClean="0">
                <a:latin typeface="Arial Narrow" pitchFamily="34" charset="0"/>
              </a:rPr>
              <a:t>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492896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Иначе интеллект - карты  называют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«Ментальные карты»,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«Мыслительные карты»,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 «Карты ума»,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«Диаграмма связей»,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/>
              <a:t>«Ассоциативная карта».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958428"/>
          </a:xfrm>
        </p:spPr>
        <p:txBody>
          <a:bodyPr/>
          <a:lstStyle/>
          <a:p>
            <a:pPr algn="ctr"/>
            <a:r>
              <a:rPr lang="ru-RU" sz="2400" dirty="0" smtClean="0"/>
              <a:t>Назначение интеллект - карт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Обучение </a:t>
            </a:r>
          </a:p>
          <a:p>
            <a:pPr>
              <a:buNone/>
            </a:pPr>
            <a:r>
              <a:rPr lang="ru-RU" sz="1400" dirty="0" smtClean="0"/>
              <a:t>· создание ясных и понятных конспектов лекций; </a:t>
            </a:r>
          </a:p>
          <a:p>
            <a:pPr>
              <a:buNone/>
            </a:pPr>
            <a:r>
              <a:rPr lang="ru-RU" sz="1400" dirty="0" smtClean="0"/>
              <a:t>· максимальная отдача от прочтения книг/учебников; </a:t>
            </a:r>
          </a:p>
          <a:p>
            <a:pPr>
              <a:buNone/>
            </a:pPr>
            <a:r>
              <a:rPr lang="ru-RU" sz="1400" dirty="0" smtClean="0"/>
              <a:t>· написание рефератов, курсовых проектов, дипломов.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Запоминание </a:t>
            </a:r>
          </a:p>
          <a:p>
            <a:pPr>
              <a:buNone/>
            </a:pPr>
            <a:r>
              <a:rPr lang="ru-RU" sz="1400" dirty="0" smtClean="0"/>
              <a:t>· подготовка к экзаменам; </a:t>
            </a:r>
          </a:p>
          <a:p>
            <a:pPr>
              <a:buNone/>
            </a:pPr>
            <a:r>
              <a:rPr lang="ru-RU" sz="1400" dirty="0" smtClean="0"/>
              <a:t>· запоминание списков: что сделать/кому позвонить/…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Презентации </a:t>
            </a:r>
          </a:p>
          <a:p>
            <a:pPr>
              <a:buNone/>
            </a:pPr>
            <a:r>
              <a:rPr lang="ru-RU" sz="1400" dirty="0" smtClean="0"/>
              <a:t>· вы за меньшее время даете больше информации, при этом вас лучше понимают и запоминают; </a:t>
            </a:r>
          </a:p>
          <a:p>
            <a:pPr>
              <a:buNone/>
            </a:pPr>
            <a:r>
              <a:rPr lang="ru-RU" sz="1400" dirty="0" smtClean="0"/>
              <a:t>· проведение деловых встреч и переговоров.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Планирование </a:t>
            </a:r>
          </a:p>
          <a:p>
            <a:pPr>
              <a:buNone/>
            </a:pPr>
            <a:r>
              <a:rPr lang="ru-RU" sz="1400" dirty="0" smtClean="0"/>
              <a:t>· управление временем: план на день, неделю, месяц, год… </a:t>
            </a:r>
          </a:p>
          <a:p>
            <a:pPr>
              <a:buNone/>
            </a:pPr>
            <a:r>
              <a:rPr lang="ru-RU" sz="1400" dirty="0" smtClean="0"/>
              <a:t>· разработка сложных проектов: нового бизнеса,…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Мозговой штурм </a:t>
            </a:r>
          </a:p>
          <a:p>
            <a:pPr>
              <a:buNone/>
            </a:pPr>
            <a:r>
              <a:rPr lang="ru-RU" sz="1400" dirty="0" smtClean="0"/>
              <a:t>· генерация новых идей, творчество; </a:t>
            </a:r>
          </a:p>
          <a:p>
            <a:pPr>
              <a:buNone/>
            </a:pPr>
            <a:r>
              <a:rPr lang="ru-RU" sz="1400" dirty="0" smtClean="0"/>
              <a:t>· коллективное решение сложных задач.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Принятие решений </a:t>
            </a:r>
          </a:p>
          <a:p>
            <a:pPr>
              <a:buNone/>
            </a:pPr>
            <a:r>
              <a:rPr lang="ru-RU" sz="1400" dirty="0" smtClean="0"/>
              <a:t>· четкое видение всех «за» и «против»; </a:t>
            </a:r>
          </a:p>
          <a:p>
            <a:pPr>
              <a:buNone/>
            </a:pPr>
            <a:r>
              <a:rPr lang="ru-RU" sz="1400" dirty="0" smtClean="0"/>
              <a:t>· более взвешенное и продуманное решение.</a:t>
            </a:r>
          </a:p>
          <a:p>
            <a:endParaRPr lang="ru-RU" sz="1400" dirty="0" smtClean="0"/>
          </a:p>
        </p:txBody>
      </p:sp>
      <p:pic>
        <p:nvPicPr>
          <p:cNvPr id="6" name="Рисунок 5" descr="http://www.orator.biz/inc/images/051204174318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484784"/>
            <a:ext cx="1071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orator.biz/inc/images/051204174318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060848"/>
            <a:ext cx="7858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orator.biz/inc/images/0512041743183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708920"/>
            <a:ext cx="6286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orator.biz/inc/images/0512041743184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789040"/>
            <a:ext cx="93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orator.biz/inc/images/0512041743185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717032"/>
            <a:ext cx="788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orator.biz/inc/images/0512041743186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797152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Применение  интеллект-карт</a:t>
            </a:r>
            <a:endParaRPr lang="ru-RU" sz="2800" b="1" dirty="0"/>
          </a:p>
        </p:txBody>
      </p:sp>
      <p:pic>
        <p:nvPicPr>
          <p:cNvPr id="7170" name="Picture 2" descr="http://www.orator.biz/images/mind-ma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406533" cy="4270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84784"/>
            <a:ext cx="7772400" cy="41148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bg2"/>
                </a:solidFill>
              </a:rPr>
              <a:t>Сегодня важно не столько дать ребенку как можно больший багаж знаний, сколько обеспечить его общекультурное, личностное и познавательное развитие, вооружить таким важным умением, как </a:t>
            </a:r>
            <a:r>
              <a:rPr lang="ru-RU" sz="2000" b="1" u="sng" dirty="0" smtClean="0">
                <a:solidFill>
                  <a:schemeClr val="bg2"/>
                </a:solidFill>
              </a:rPr>
              <a:t>умение учиться. </a:t>
            </a:r>
            <a:endParaRPr lang="ru-RU" sz="2000" b="1" u="sng" dirty="0">
              <a:solidFill>
                <a:schemeClr val="bg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99592" y="3933056"/>
            <a:ext cx="2736304" cy="134076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1600" b="1" dirty="0">
                <a:solidFill>
                  <a:srgbClr val="000000"/>
                </a:solidFill>
              </a:rPr>
              <a:t>Количество информации в мире каждые 10 лет удваивается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148064" y="4077072"/>
            <a:ext cx="3095625" cy="10080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2000" b="1" dirty="0">
                <a:solidFill>
                  <a:srgbClr val="000000"/>
                </a:solidFill>
              </a:rPr>
              <a:t>Развитие умений работы с информацией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707905" y="4725144"/>
            <a:ext cx="144016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82341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Современное общество заинтересовано в гражданах, которые умеют самостоятельно думать и решать разнообразные проблемы,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/>
              <a:t>обладают критическим и творческим мышлением, умеют работать в коллективе, обладают коммуникативными навыками. </a:t>
            </a:r>
            <a:br>
              <a:rPr lang="ru-RU" sz="2000" b="1" dirty="0" smtClean="0"/>
            </a:br>
            <a:r>
              <a:rPr lang="ru-RU" sz="2000" b="1" dirty="0" smtClean="0"/>
              <a:t>ФГОС нового поколения требует использования в образовательном процессе технологий </a:t>
            </a:r>
            <a:r>
              <a:rPr lang="ru-RU" sz="2000" b="1" dirty="0" err="1" smtClean="0"/>
              <a:t>деятельностного</a:t>
            </a:r>
            <a:r>
              <a:rPr lang="ru-RU" sz="2000" b="1" dirty="0" smtClean="0"/>
              <a:t> типа, методы проектно-исследовательской деятельности.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ПРОЕКТ ( 5 П +)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56792"/>
            <a:ext cx="7772400" cy="4463008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/>
              <a:t>Проект - это "пять П":</a:t>
            </a:r>
            <a:endParaRPr lang="ru-RU" sz="1800" b="1" dirty="0" smtClean="0"/>
          </a:p>
          <a:p>
            <a:r>
              <a:rPr lang="ru-RU" sz="1800" dirty="0" smtClean="0"/>
              <a:t>Проблема</a:t>
            </a:r>
          </a:p>
          <a:p>
            <a:r>
              <a:rPr lang="ru-RU" sz="1800" dirty="0" smtClean="0"/>
              <a:t>Проектирование (планирование)</a:t>
            </a:r>
          </a:p>
          <a:p>
            <a:r>
              <a:rPr lang="ru-RU" sz="1800" dirty="0" smtClean="0"/>
              <a:t>Поиск информации</a:t>
            </a:r>
          </a:p>
          <a:p>
            <a:r>
              <a:rPr lang="ru-RU" sz="1800" dirty="0" smtClean="0"/>
              <a:t>Продукт</a:t>
            </a:r>
          </a:p>
          <a:p>
            <a:r>
              <a:rPr lang="ru-RU" sz="1800" dirty="0" smtClean="0"/>
              <a:t>Презентация.</a:t>
            </a:r>
          </a:p>
          <a:p>
            <a:endParaRPr lang="ru-RU" sz="1600" dirty="0" smtClean="0"/>
          </a:p>
          <a:p>
            <a:r>
              <a:rPr lang="ru-RU" sz="1600" dirty="0" smtClean="0"/>
              <a:t>Шестое "П" проекта - это его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, т.е. папка, в которой собраны все рабочие материалы, в том числе черновики, дневные планы, отчеты и др.</a:t>
            </a:r>
          </a:p>
          <a:p>
            <a:pPr>
              <a:buNone/>
            </a:pPr>
            <a:r>
              <a:rPr lang="ru-RU" sz="1600" dirty="0" smtClean="0"/>
              <a:t>      В основе метода творческих проектов лежит развитие познавательных навыков учащихся, умение самостоятельно конструировать свои знания, умение ориентироваться в информационном пространстве, развитие критического мышления.</a:t>
            </a:r>
          </a:p>
          <a:p>
            <a:pPr algn="ctr">
              <a:buNone/>
            </a:pPr>
            <a:r>
              <a:rPr lang="ru-RU" sz="1600" dirty="0" smtClean="0"/>
              <a:t> Использование метода проектов позволяет на деле реализовать </a:t>
            </a:r>
            <a:r>
              <a:rPr lang="ru-RU" sz="1600" dirty="0" err="1" smtClean="0"/>
              <a:t>деятельностный</a:t>
            </a:r>
            <a:r>
              <a:rPr lang="ru-RU" sz="1600" dirty="0" smtClean="0"/>
              <a:t> подход в обучении.</a:t>
            </a:r>
            <a:endParaRPr lang="ru-RU" sz="11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Использование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интеллект-карт</a:t>
            </a:r>
            <a:r>
              <a:rPr lang="ru-RU" sz="2800" dirty="0" smtClean="0"/>
              <a:t> как метода при организации проектной деятельности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2"/>
            <a:ext cx="7344816" cy="4536504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позволяет эффективнее решать образовательные задачи, связанные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1)  информационной компетентностью учеников: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/>
              <a:t>       выделение познавательной цели;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/>
              <a:t>       поиск информации;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/>
              <a:t>       формирование понятий и установление связей между ними;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/>
              <a:t>       структурирование знаний;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/>
              <a:t>       синтез, анализ;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/>
              <a:t>       классификация, систематизация и обобщение;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2) коммуникативной компетентностью учеников: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/>
              <a:t>       общение и взаимодействие;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/>
              <a:t>       учебное сотрудничество;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/>
              <a:t>        умение дискутировать;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3)    личностным развитием учеников: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/>
              <a:t>        самопознание;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/>
              <a:t>        </a:t>
            </a:r>
            <a:r>
              <a:rPr lang="ru-RU" sz="1600" dirty="0" err="1" smtClean="0"/>
              <a:t>самопонимание</a:t>
            </a:r>
            <a:r>
              <a:rPr lang="ru-RU" sz="1600" dirty="0" smtClean="0"/>
              <a:t>;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/>
              <a:t>        развитие </a:t>
            </a:r>
            <a:r>
              <a:rPr lang="ru-RU" sz="1600" dirty="0" err="1" smtClean="0"/>
              <a:t>креативности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NT">
  <a:themeElements>
    <a:clrScheme name="BLUEPRNT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NT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PR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Подготовка к ЕГЭ по метематике</Template>
  <TotalTime>394</TotalTime>
  <Words>615</Words>
  <Application>Microsoft Office PowerPoint</Application>
  <PresentationFormat>Экран (4:3)</PresentationFormat>
  <Paragraphs>106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BLUEPRNT</vt:lpstr>
      <vt:lpstr>Слайд</vt:lpstr>
      <vt:lpstr>Использование  метода интеллект -карт при организации проектной деятельности учащихся </vt:lpstr>
      <vt:lpstr>Интеллект - карты - это разработка Тони Бьюзена - известного английского писателя, лектора и консультанта по вопросам интеллекта, психологии обучения и проблем мышления.  </vt:lpstr>
      <vt:lpstr>Слайд 3</vt:lpstr>
      <vt:lpstr>Назначение интеллект - карт</vt:lpstr>
      <vt:lpstr>Применение  интеллект-карт</vt:lpstr>
      <vt:lpstr>Слайд 6</vt:lpstr>
      <vt:lpstr>Слайд 7</vt:lpstr>
      <vt:lpstr>ПРОЕКТ ( 5 П +) </vt:lpstr>
      <vt:lpstr>Использование интеллект-карт как метода при организации проектной деятельности </vt:lpstr>
      <vt:lpstr>ПРАВИЛА СОЗДАНИЯ ИНТЕЛЛЕКТ-КАРТ</vt:lpstr>
      <vt:lpstr>Преимущества метода интеллект-карт в виде интеллект-карты</vt:lpstr>
      <vt:lpstr>Где создавать?</vt:lpstr>
      <vt:lpstr>Слайд 13</vt:lpstr>
      <vt:lpstr>Слайд 14</vt:lpstr>
      <vt:lpstr> Примеры  https://www.mindmeister.com/85753862/_</vt:lpstr>
      <vt:lpstr>Примеры проектов</vt:lpstr>
      <vt:lpstr>Интеллект-карта и  проект «Удивительный мир чисел»</vt:lpstr>
      <vt:lpstr>Примеры</vt:lpstr>
      <vt:lpstr>Примеры</vt:lpstr>
      <vt:lpstr>Примеры</vt:lpstr>
      <vt:lpstr>Примеры</vt:lpstr>
      <vt:lpstr>Слайд 22</vt:lpstr>
      <vt:lpstr>Слайд 23</vt:lpstr>
      <vt:lpstr>Спасибо за внимание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метода интеллект -карт при организации проектной деятельности учащихся</dc:title>
  <dc:creator>ИРИНА</dc:creator>
  <cp:lastModifiedBy>User</cp:lastModifiedBy>
  <cp:revision>61</cp:revision>
  <dcterms:created xsi:type="dcterms:W3CDTF">2015-02-18T16:44:22Z</dcterms:created>
  <dcterms:modified xsi:type="dcterms:W3CDTF">2016-03-17T19:08:11Z</dcterms:modified>
</cp:coreProperties>
</file>