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9" r:id="rId9"/>
    <p:sldId id="270" r:id="rId10"/>
    <p:sldId id="271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568450" y="4454525"/>
            <a:ext cx="7573963" cy="952500"/>
          </a:xfrm>
          <a:prstGeom prst="rect">
            <a:avLst/>
          </a:prstGeom>
          <a:solidFill>
            <a:schemeClr val="bg2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>
              <a:latin typeface="+mn-lt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6415088"/>
            <a:ext cx="9142413" cy="441325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>
              <a:latin typeface="+mn-lt"/>
            </a:endParaRPr>
          </a:p>
        </p:txBody>
      </p:sp>
      <p:sp>
        <p:nvSpPr>
          <p:cNvPr id="6" name="Freeform 4"/>
          <p:cNvSpPr>
            <a:spLocks/>
          </p:cNvSpPr>
          <p:nvPr/>
        </p:nvSpPr>
        <p:spPr bwMode="auto">
          <a:xfrm>
            <a:off x="7573963" y="5902325"/>
            <a:ext cx="1570037" cy="955675"/>
          </a:xfrm>
          <a:custGeom>
            <a:avLst/>
            <a:gdLst/>
            <a:ahLst/>
            <a:cxnLst>
              <a:cxn ang="0">
                <a:pos x="243" y="0"/>
              </a:cxn>
              <a:cxn ang="0">
                <a:pos x="988" y="346"/>
              </a:cxn>
              <a:cxn ang="0">
                <a:pos x="953" y="600"/>
              </a:cxn>
              <a:cxn ang="0">
                <a:pos x="0" y="601"/>
              </a:cxn>
              <a:cxn ang="0">
                <a:pos x="243" y="0"/>
              </a:cxn>
            </a:cxnLst>
            <a:rect l="0" t="0" r="r" b="b"/>
            <a:pathLst>
              <a:path w="989" h="602">
                <a:moveTo>
                  <a:pt x="243" y="0"/>
                </a:moveTo>
                <a:lnTo>
                  <a:pt x="988" y="346"/>
                </a:lnTo>
                <a:lnTo>
                  <a:pt x="953" y="600"/>
                </a:lnTo>
                <a:lnTo>
                  <a:pt x="0" y="601"/>
                </a:lnTo>
                <a:lnTo>
                  <a:pt x="243" y="0"/>
                </a:lnTo>
              </a:path>
            </a:pathLst>
          </a:custGeom>
          <a:solidFill>
            <a:schemeClr val="tx1">
              <a:alpha val="50000"/>
            </a:schemeClr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7575550" y="6176963"/>
            <a:ext cx="1568450" cy="681037"/>
          </a:xfrm>
          <a:custGeom>
            <a:avLst/>
            <a:gdLst/>
            <a:ahLst/>
            <a:cxnLst>
              <a:cxn ang="0">
                <a:pos x="0" y="428"/>
              </a:cxn>
              <a:cxn ang="0">
                <a:pos x="427" y="0"/>
              </a:cxn>
              <a:cxn ang="0">
                <a:pos x="987" y="219"/>
              </a:cxn>
              <a:cxn ang="0">
                <a:pos x="987" y="428"/>
              </a:cxn>
              <a:cxn ang="0">
                <a:pos x="0" y="428"/>
              </a:cxn>
            </a:cxnLst>
            <a:rect l="0" t="0" r="r" b="b"/>
            <a:pathLst>
              <a:path w="988" h="429">
                <a:moveTo>
                  <a:pt x="0" y="428"/>
                </a:moveTo>
                <a:lnTo>
                  <a:pt x="427" y="0"/>
                </a:lnTo>
                <a:lnTo>
                  <a:pt x="987" y="219"/>
                </a:lnTo>
                <a:lnTo>
                  <a:pt x="987" y="428"/>
                </a:lnTo>
                <a:lnTo>
                  <a:pt x="0" y="428"/>
                </a:lnTo>
              </a:path>
            </a:pathLst>
          </a:custGeom>
          <a:solidFill>
            <a:schemeClr val="folHlink"/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2413" cy="12954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>
              <a:latin typeface="+mn-lt"/>
            </a:endParaRPr>
          </a:p>
        </p:txBody>
      </p:sp>
      <p:sp>
        <p:nvSpPr>
          <p:cNvPr id="9" name="Freeform 7"/>
          <p:cNvSpPr>
            <a:spLocks/>
          </p:cNvSpPr>
          <p:nvPr/>
        </p:nvSpPr>
        <p:spPr bwMode="auto">
          <a:xfrm>
            <a:off x="0" y="0"/>
            <a:ext cx="2211388" cy="6858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392" y="240"/>
              </a:cxn>
              <a:cxn ang="0">
                <a:pos x="288" y="4319"/>
              </a:cxn>
              <a:cxn ang="0">
                <a:pos x="0" y="4319"/>
              </a:cxn>
              <a:cxn ang="0">
                <a:pos x="0" y="0"/>
              </a:cxn>
            </a:cxnLst>
            <a:rect l="0" t="0" r="r" b="b"/>
            <a:pathLst>
              <a:path w="1393" h="4320">
                <a:moveTo>
                  <a:pt x="0" y="0"/>
                </a:moveTo>
                <a:lnTo>
                  <a:pt x="1392" y="240"/>
                </a:lnTo>
                <a:lnTo>
                  <a:pt x="288" y="4319"/>
                </a:lnTo>
                <a:lnTo>
                  <a:pt x="0" y="4319"/>
                </a:lnTo>
                <a:lnTo>
                  <a:pt x="0" y="0"/>
                </a:lnTo>
              </a:path>
            </a:pathLst>
          </a:custGeom>
          <a:solidFill>
            <a:schemeClr val="tx1">
              <a:alpha val="50000"/>
            </a:schemeClr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3175" y="-15875"/>
            <a:ext cx="1522413" cy="6873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58" y="346"/>
              </a:cxn>
              <a:cxn ang="0">
                <a:pos x="286" y="4329"/>
              </a:cxn>
              <a:cxn ang="0">
                <a:pos x="0" y="4329"/>
              </a:cxn>
              <a:cxn ang="0">
                <a:pos x="0" y="0"/>
              </a:cxn>
            </a:cxnLst>
            <a:rect l="0" t="0" r="r" b="b"/>
            <a:pathLst>
              <a:path w="959" h="4330">
                <a:moveTo>
                  <a:pt x="0" y="0"/>
                </a:moveTo>
                <a:lnTo>
                  <a:pt x="958" y="346"/>
                </a:lnTo>
                <a:lnTo>
                  <a:pt x="286" y="4329"/>
                </a:lnTo>
                <a:lnTo>
                  <a:pt x="0" y="4329"/>
                </a:lnTo>
                <a:lnTo>
                  <a:pt x="0" y="0"/>
                </a:lnTo>
              </a:path>
            </a:pathLst>
          </a:custGeom>
          <a:solidFill>
            <a:schemeClr val="folHlink"/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201736" name="Rectangle 8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201741" name="Rectangle 1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600200" y="4495800"/>
            <a:ext cx="6781800" cy="914400"/>
          </a:xfrm>
          <a:ln w="12700" cap="sq">
            <a:headEnd type="none" w="sm" len="sm"/>
            <a:tailEnd type="none" w="sm" len="sm"/>
          </a:ln>
        </p:spPr>
        <p:txBody>
          <a:bodyPr lIns="91440" tIns="45720" rIns="91440" bIns="45720" anchor="ctr"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72400" y="6415088"/>
            <a:ext cx="1371600" cy="423862"/>
          </a:xfrm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3" name="Rectangle 12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04.04.2010</a:t>
            </a:fld>
            <a:endParaRPr lang="ru-RU"/>
          </a:p>
        </p:txBody>
      </p:sp>
    </p:spTree>
  </p:cSld>
  <p:clrMapOvr>
    <a:masterClrMapping/>
  </p:clrMapOvr>
  <p:transition spd="slow">
    <p:strips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04.04.2010</a:t>
            </a:fld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269163" y="0"/>
            <a:ext cx="1716087" cy="60785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117725" y="0"/>
            <a:ext cx="4999038" cy="60785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04.04.2010</a:t>
            </a:fld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17725" y="0"/>
            <a:ext cx="6867525" cy="106521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209800" y="1927225"/>
            <a:ext cx="3311525" cy="19986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209800" y="4078288"/>
            <a:ext cx="3311525" cy="20002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5673725" y="1927225"/>
            <a:ext cx="3311525" cy="41513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04.04.2010</a:t>
            </a:fld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17725" y="0"/>
            <a:ext cx="6867525" cy="106521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2209800" y="1927225"/>
            <a:ext cx="3311525" cy="4151313"/>
          </a:xfrm>
        </p:spPr>
        <p:txBody>
          <a:bodyPr/>
          <a:lstStyle/>
          <a:p>
            <a:pPr lvl="0"/>
            <a:r>
              <a:rPr lang="ru-RU" noProof="0" smtClean="0"/>
              <a:t>Вставка клипа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673725" y="1927225"/>
            <a:ext cx="3311525" cy="41513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04.04.2010</a:t>
            </a:fld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04.04.2010</a:t>
            </a:fld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04.04.2010</a:t>
            </a:fld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209800" y="1927225"/>
            <a:ext cx="3311525" cy="4151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673725" y="1927225"/>
            <a:ext cx="3311525" cy="4151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04.04.2010</a:t>
            </a:fld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04.04.2010</a:t>
            </a:fld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04.04.2010</a:t>
            </a:fld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04.04.2010</a:t>
            </a:fld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04.04.2010</a:t>
            </a:fld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04.04.2010</a:t>
            </a:fld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ChangeArrowheads="1"/>
          </p:cNvSpPr>
          <p:nvPr/>
        </p:nvSpPr>
        <p:spPr bwMode="auto">
          <a:xfrm>
            <a:off x="0" y="6415088"/>
            <a:ext cx="9142413" cy="441325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>
              <a:latin typeface="+mn-lt"/>
            </a:endParaRPr>
          </a:p>
        </p:txBody>
      </p:sp>
      <p:sp>
        <p:nvSpPr>
          <p:cNvPr id="200707" name="Freeform 3"/>
          <p:cNvSpPr>
            <a:spLocks/>
          </p:cNvSpPr>
          <p:nvPr/>
        </p:nvSpPr>
        <p:spPr bwMode="auto">
          <a:xfrm>
            <a:off x="7573963" y="5902325"/>
            <a:ext cx="1570037" cy="955675"/>
          </a:xfrm>
          <a:custGeom>
            <a:avLst/>
            <a:gdLst/>
            <a:ahLst/>
            <a:cxnLst>
              <a:cxn ang="0">
                <a:pos x="243" y="0"/>
              </a:cxn>
              <a:cxn ang="0">
                <a:pos x="988" y="346"/>
              </a:cxn>
              <a:cxn ang="0">
                <a:pos x="953" y="600"/>
              </a:cxn>
              <a:cxn ang="0">
                <a:pos x="0" y="601"/>
              </a:cxn>
              <a:cxn ang="0">
                <a:pos x="243" y="0"/>
              </a:cxn>
            </a:cxnLst>
            <a:rect l="0" t="0" r="r" b="b"/>
            <a:pathLst>
              <a:path w="989" h="602">
                <a:moveTo>
                  <a:pt x="243" y="0"/>
                </a:moveTo>
                <a:lnTo>
                  <a:pt x="988" y="346"/>
                </a:lnTo>
                <a:lnTo>
                  <a:pt x="953" y="600"/>
                </a:lnTo>
                <a:lnTo>
                  <a:pt x="0" y="601"/>
                </a:lnTo>
                <a:lnTo>
                  <a:pt x="243" y="0"/>
                </a:lnTo>
              </a:path>
            </a:pathLst>
          </a:custGeom>
          <a:solidFill>
            <a:schemeClr val="tx1">
              <a:alpha val="50000"/>
            </a:schemeClr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200708" name="Freeform 4"/>
          <p:cNvSpPr>
            <a:spLocks/>
          </p:cNvSpPr>
          <p:nvPr/>
        </p:nvSpPr>
        <p:spPr bwMode="auto">
          <a:xfrm>
            <a:off x="7575550" y="6176963"/>
            <a:ext cx="1568450" cy="681037"/>
          </a:xfrm>
          <a:custGeom>
            <a:avLst/>
            <a:gdLst/>
            <a:ahLst/>
            <a:cxnLst>
              <a:cxn ang="0">
                <a:pos x="0" y="428"/>
              </a:cxn>
              <a:cxn ang="0">
                <a:pos x="427" y="0"/>
              </a:cxn>
              <a:cxn ang="0">
                <a:pos x="987" y="219"/>
              </a:cxn>
              <a:cxn ang="0">
                <a:pos x="987" y="428"/>
              </a:cxn>
              <a:cxn ang="0">
                <a:pos x="0" y="428"/>
              </a:cxn>
            </a:cxnLst>
            <a:rect l="0" t="0" r="r" b="b"/>
            <a:pathLst>
              <a:path w="988" h="429">
                <a:moveTo>
                  <a:pt x="0" y="428"/>
                </a:moveTo>
                <a:lnTo>
                  <a:pt x="427" y="0"/>
                </a:lnTo>
                <a:lnTo>
                  <a:pt x="987" y="219"/>
                </a:lnTo>
                <a:lnTo>
                  <a:pt x="987" y="428"/>
                </a:lnTo>
                <a:lnTo>
                  <a:pt x="0" y="428"/>
                </a:lnTo>
              </a:path>
            </a:pathLst>
          </a:custGeom>
          <a:solidFill>
            <a:schemeClr val="folHlink"/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200709" name="Rectangle 5"/>
          <p:cNvSpPr>
            <a:spLocks noChangeArrowheads="1"/>
          </p:cNvSpPr>
          <p:nvPr/>
        </p:nvSpPr>
        <p:spPr bwMode="auto">
          <a:xfrm>
            <a:off x="0" y="0"/>
            <a:ext cx="9142413" cy="12954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>
              <a:latin typeface="+mn-lt"/>
            </a:endParaRPr>
          </a:p>
        </p:txBody>
      </p:sp>
      <p:sp>
        <p:nvSpPr>
          <p:cNvPr id="200710" name="Freeform 6"/>
          <p:cNvSpPr>
            <a:spLocks/>
          </p:cNvSpPr>
          <p:nvPr/>
        </p:nvSpPr>
        <p:spPr bwMode="auto">
          <a:xfrm>
            <a:off x="0" y="0"/>
            <a:ext cx="2211388" cy="6858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392" y="240"/>
              </a:cxn>
              <a:cxn ang="0">
                <a:pos x="288" y="4319"/>
              </a:cxn>
              <a:cxn ang="0">
                <a:pos x="0" y="4319"/>
              </a:cxn>
              <a:cxn ang="0">
                <a:pos x="0" y="0"/>
              </a:cxn>
            </a:cxnLst>
            <a:rect l="0" t="0" r="r" b="b"/>
            <a:pathLst>
              <a:path w="1393" h="4320">
                <a:moveTo>
                  <a:pt x="0" y="0"/>
                </a:moveTo>
                <a:lnTo>
                  <a:pt x="1392" y="240"/>
                </a:lnTo>
                <a:lnTo>
                  <a:pt x="288" y="4319"/>
                </a:lnTo>
                <a:lnTo>
                  <a:pt x="0" y="4319"/>
                </a:lnTo>
                <a:lnTo>
                  <a:pt x="0" y="0"/>
                </a:lnTo>
              </a:path>
            </a:pathLst>
          </a:custGeom>
          <a:solidFill>
            <a:schemeClr val="tx1">
              <a:alpha val="50000"/>
            </a:schemeClr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20071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79438" y="6415088"/>
            <a:ext cx="159385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400">
                <a:latin typeface="+mn-lt"/>
              </a:defRPr>
            </a:lvl1pPr>
          </a:lstStyle>
          <a:p>
            <a:fld id="{5B106E36-FD25-4E2D-B0AA-010F637433A0}" type="datetimeFigureOut">
              <a:rPr lang="ru-RU" smtClean="0"/>
              <a:pPr/>
              <a:t>04.04.2010</a:t>
            </a:fld>
            <a:endParaRPr lang="ru-RU"/>
          </a:p>
        </p:txBody>
      </p:sp>
      <p:sp>
        <p:nvSpPr>
          <p:cNvPr id="20071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27263" y="6415088"/>
            <a:ext cx="5091112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kumimoji="0"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2117725" y="0"/>
            <a:ext cx="6867525" cy="1065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0714" name="Freeform 10"/>
          <p:cNvSpPr>
            <a:spLocks/>
          </p:cNvSpPr>
          <p:nvPr/>
        </p:nvSpPr>
        <p:spPr bwMode="auto">
          <a:xfrm>
            <a:off x="0" y="-15875"/>
            <a:ext cx="1522413" cy="6873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58" y="346"/>
              </a:cxn>
              <a:cxn ang="0">
                <a:pos x="286" y="4329"/>
              </a:cxn>
              <a:cxn ang="0">
                <a:pos x="0" y="4329"/>
              </a:cxn>
              <a:cxn ang="0">
                <a:pos x="0" y="0"/>
              </a:cxn>
            </a:cxnLst>
            <a:rect l="0" t="0" r="r" b="b"/>
            <a:pathLst>
              <a:path w="959" h="4330">
                <a:moveTo>
                  <a:pt x="0" y="0"/>
                </a:moveTo>
                <a:lnTo>
                  <a:pt x="958" y="346"/>
                </a:lnTo>
                <a:lnTo>
                  <a:pt x="286" y="4329"/>
                </a:lnTo>
                <a:lnTo>
                  <a:pt x="0" y="4329"/>
                </a:lnTo>
                <a:lnTo>
                  <a:pt x="0" y="0"/>
                </a:lnTo>
              </a:path>
            </a:pathLst>
          </a:custGeom>
          <a:solidFill>
            <a:schemeClr val="folHlink"/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09800" y="1927225"/>
            <a:ext cx="6775450" cy="415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0071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23213" y="6415088"/>
            <a:ext cx="969962" cy="4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400">
                <a:latin typeface="+mn-lt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 spd="slow">
    <p:strips dir="ru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5000"/>
        <a:buFont typeface="Wingdings" pitchFamily="2" charset="2"/>
        <a:buChar char="u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sz="quarter" idx="1"/>
          </p:nvPr>
        </p:nvSpPr>
        <p:spPr>
          <a:xfrm>
            <a:off x="1071538" y="1285860"/>
            <a:ext cx="7715304" cy="4124340"/>
          </a:xfrm>
        </p:spPr>
        <p:txBody>
          <a:bodyPr/>
          <a:lstStyle/>
          <a:p>
            <a:pPr algn="ctr"/>
            <a:r>
              <a:rPr lang="ru-RU" sz="5400" b="1" dirty="0" smtClean="0"/>
              <a:t>Революционное народничество </a:t>
            </a:r>
            <a:endParaRPr lang="en-US" sz="5400" b="1" dirty="0" smtClean="0"/>
          </a:p>
          <a:p>
            <a:pPr algn="ctr"/>
            <a:r>
              <a:rPr lang="ru-RU" sz="5400" b="1" dirty="0" smtClean="0"/>
              <a:t>в </a:t>
            </a:r>
            <a:r>
              <a:rPr lang="ru-RU" sz="5400" b="1" dirty="0" smtClean="0"/>
              <a:t>60 - 70-х гг. XIX века </a:t>
            </a:r>
            <a:endParaRPr lang="ru-RU" sz="5400" dirty="0" smtClean="0"/>
          </a:p>
          <a:p>
            <a:pPr algn="ctr"/>
            <a:r>
              <a:rPr lang="ru-RU" sz="5400" b="1" dirty="0" smtClean="0"/>
              <a:t>и его идеология</a:t>
            </a:r>
            <a:endParaRPr lang="ru-RU" sz="5400" dirty="0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sz="2400" b="1" u="sng" dirty="0" smtClean="0">
                <a:solidFill>
                  <a:schemeClr val="tx2">
                    <a:lumMod val="75000"/>
                  </a:schemeClr>
                </a:solidFill>
              </a:rPr>
              <a:t>Заговорщическое </a:t>
            </a:r>
            <a:br>
              <a:rPr lang="ru-RU" sz="2400" b="1" u="sng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u="sng" dirty="0" smtClean="0">
                <a:solidFill>
                  <a:schemeClr val="tx2">
                    <a:lumMod val="75000"/>
                  </a:schemeClr>
                </a:solidFill>
              </a:rPr>
              <a:t>направление народничества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14349" y="1285861"/>
            <a:ext cx="3357586" cy="1143008"/>
          </a:xfrm>
        </p:spPr>
        <p:txBody>
          <a:bodyPr/>
          <a:lstStyle/>
          <a:p>
            <a:pPr algn="ctr"/>
            <a:r>
              <a:rPr lang="ru-RU" sz="2000" b="1" dirty="0" smtClean="0"/>
              <a:t>Петр Никитич Ткачёв</a:t>
            </a:r>
          </a:p>
          <a:p>
            <a:pPr algn="ctr">
              <a:buNone/>
            </a:pPr>
            <a:r>
              <a:rPr lang="ru-RU" sz="2000" b="1" dirty="0" smtClean="0"/>
              <a:t>1844-1885 гг.</a:t>
            </a:r>
          </a:p>
          <a:p>
            <a:pPr algn="ctr">
              <a:buNone/>
            </a:pPr>
            <a:endParaRPr lang="ru-RU" sz="2000" b="1" dirty="0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14810" y="1357299"/>
            <a:ext cx="4770441" cy="1928825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ru-RU" sz="2000" b="1" kern="1200" dirty="0" smtClean="0"/>
              <a:t>Взгляды:</a:t>
            </a:r>
          </a:p>
          <a:p>
            <a:pPr>
              <a:spcBef>
                <a:spcPts val="0"/>
              </a:spcBef>
              <a:buNone/>
            </a:pPr>
            <a:r>
              <a:rPr lang="ru-RU" sz="2000" kern="1200" dirty="0" smtClean="0"/>
              <a:t>Построение </a:t>
            </a:r>
            <a:r>
              <a:rPr lang="ru-RU" sz="2000" kern="1200" dirty="0" smtClean="0"/>
              <a:t>социализма, </a:t>
            </a:r>
            <a:r>
              <a:rPr lang="ru-RU" sz="2000" kern="1200" dirty="0" smtClean="0"/>
              <a:t>принцип</a:t>
            </a:r>
          </a:p>
          <a:p>
            <a:pPr>
              <a:spcBef>
                <a:spcPts val="0"/>
              </a:spcBef>
              <a:buNone/>
            </a:pPr>
            <a:r>
              <a:rPr lang="ru-RU" sz="2000" kern="1200" dirty="0" smtClean="0"/>
              <a:t>общинного </a:t>
            </a:r>
            <a:r>
              <a:rPr lang="ru-RU" sz="2000" kern="1200" dirty="0" smtClean="0"/>
              <a:t>владения и </a:t>
            </a:r>
            <a:r>
              <a:rPr lang="ru-RU" sz="2000" kern="1200" dirty="0" smtClean="0"/>
              <a:t>всеобщего</a:t>
            </a:r>
          </a:p>
          <a:p>
            <a:pPr>
              <a:spcBef>
                <a:spcPts val="0"/>
              </a:spcBef>
              <a:buNone/>
            </a:pPr>
            <a:r>
              <a:rPr lang="ru-RU" sz="2000" kern="1200" dirty="0" smtClean="0"/>
              <a:t>равенства.</a:t>
            </a:r>
          </a:p>
          <a:p>
            <a:pPr>
              <a:spcBef>
                <a:spcPts val="0"/>
              </a:spcBef>
              <a:buNone/>
            </a:pPr>
            <a:r>
              <a:rPr lang="ru-RU" sz="2000" kern="1200" dirty="0" smtClean="0"/>
              <a:t>Замена </a:t>
            </a:r>
            <a:r>
              <a:rPr lang="ru-RU" sz="2000" kern="1200" dirty="0" smtClean="0"/>
              <a:t>старых </a:t>
            </a:r>
            <a:r>
              <a:rPr lang="ru-RU" sz="2000" kern="1200" dirty="0" smtClean="0"/>
              <a:t>государственных</a:t>
            </a:r>
          </a:p>
          <a:p>
            <a:pPr>
              <a:spcBef>
                <a:spcPts val="0"/>
              </a:spcBef>
              <a:buNone/>
            </a:pPr>
            <a:r>
              <a:rPr lang="ru-RU" sz="2000" kern="1200" dirty="0" smtClean="0"/>
              <a:t>институтов </a:t>
            </a:r>
            <a:r>
              <a:rPr lang="ru-RU" sz="2000" kern="1200" dirty="0" smtClean="0"/>
              <a:t>новыми, революционными.</a:t>
            </a:r>
          </a:p>
          <a:p>
            <a:pPr>
              <a:spcBef>
                <a:spcPts val="0"/>
              </a:spcBef>
              <a:buNone/>
            </a:pPr>
            <a:endParaRPr lang="ru-RU" sz="1800" b="1" kern="1200" dirty="0" smtClean="0"/>
          </a:p>
          <a:p>
            <a:pPr>
              <a:buNone/>
            </a:pPr>
            <a:endParaRPr lang="ru-RU" sz="2000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4071934" y="3214686"/>
            <a:ext cx="4929222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r>
              <a:rPr lang="ru-RU" sz="2000" b="1" dirty="0" smtClean="0"/>
              <a:t>Методы:</a:t>
            </a:r>
          </a:p>
          <a:p>
            <a:r>
              <a:rPr lang="ru-RU" sz="2000" dirty="0" smtClean="0">
                <a:solidFill>
                  <a:schemeClr val="dk1"/>
                </a:solidFill>
              </a:rPr>
              <a:t>Крестьянство не способно самостоятельно осуществить революцию, поэтому она должна принять форму государственного переворота. Осуществить его сможет лишь хорошо законспирированная организация революционеров. Для того чтобы переворот удался, следует с помощью террора нагнетать обстановку в стране</a:t>
            </a:r>
            <a:r>
              <a:rPr lang="ru-RU" dirty="0" smtClean="0">
                <a:solidFill>
                  <a:schemeClr val="dk1"/>
                </a:solidFill>
              </a:rPr>
              <a:t>.</a:t>
            </a:r>
            <a:endParaRPr lang="ru-RU" sz="2000" b="1" dirty="0" smtClean="0"/>
          </a:p>
        </p:txBody>
      </p:sp>
      <p:pic>
        <p:nvPicPr>
          <p:cNvPr id="8" name="Рисунок 7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2428868"/>
            <a:ext cx="2500330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sz="2400" b="1" u="sng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Идеология революционного народничест</a:t>
            </a:r>
            <a:r>
              <a:rPr lang="ru-RU" sz="2400" b="1" u="sng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ва</a:t>
            </a:r>
            <a:endParaRPr lang="ru-RU" sz="2400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500166" y="1285860"/>
            <a:ext cx="7643834" cy="5214973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b="1" dirty="0" smtClean="0"/>
              <a:t>Общие черты:</a:t>
            </a:r>
          </a:p>
          <a:p>
            <a:pPr>
              <a:buNone/>
            </a:pPr>
            <a:r>
              <a:rPr lang="ru-RU" dirty="0" smtClean="0"/>
              <a:t>Народ, крестьянство – главная движущая сила революции.</a:t>
            </a:r>
          </a:p>
          <a:p>
            <a:pPr>
              <a:buNone/>
            </a:pPr>
            <a:r>
              <a:rPr lang="ru-RU" dirty="0" smtClean="0"/>
              <a:t>Построение социалистического общества (</a:t>
            </a:r>
            <a:r>
              <a:rPr lang="ru-RU" dirty="0" smtClean="0"/>
              <a:t>общества</a:t>
            </a:r>
            <a:r>
              <a:rPr lang="ru-RU" dirty="0" smtClean="0"/>
              <a:t> всеобщего равенства).</a:t>
            </a:r>
          </a:p>
          <a:p>
            <a:pPr>
              <a:buNone/>
            </a:pPr>
            <a:r>
              <a:rPr lang="ru-RU" dirty="0" smtClean="0"/>
              <a:t>Основа социализма – крестьянская община.</a:t>
            </a:r>
          </a:p>
          <a:p>
            <a:pPr>
              <a:buFont typeface="Wingdings" pitchFamily="2" charset="2"/>
              <a:buChar char="v"/>
            </a:pPr>
            <a:endParaRPr lang="ru-RU" b="1" dirty="0" smtClean="0"/>
          </a:p>
          <a:p>
            <a:pPr>
              <a:buFont typeface="Wingdings" pitchFamily="2" charset="2"/>
              <a:buChar char="v"/>
            </a:pPr>
            <a:r>
              <a:rPr lang="ru-RU" b="1" dirty="0" smtClean="0"/>
              <a:t>Черты различия:</a:t>
            </a:r>
          </a:p>
          <a:p>
            <a:pPr>
              <a:buNone/>
            </a:pPr>
            <a:r>
              <a:rPr lang="ru-RU" dirty="0" smtClean="0"/>
              <a:t>Бунтарское – тактика стихийного бунта.</a:t>
            </a:r>
          </a:p>
          <a:p>
            <a:pPr>
              <a:buNone/>
            </a:pPr>
            <a:r>
              <a:rPr lang="ru-RU" dirty="0" smtClean="0"/>
              <a:t>Пропагандистское – пропаганда, просвещение народа.</a:t>
            </a:r>
          </a:p>
          <a:p>
            <a:pPr>
              <a:buNone/>
            </a:pPr>
            <a:r>
              <a:rPr lang="ru-RU" dirty="0" smtClean="0"/>
              <a:t>Заговорщическое – государственный переворот, террор.</a:t>
            </a:r>
            <a:endParaRPr lang="ru-RU" dirty="0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sz="2400" b="1" u="sng" dirty="0" smtClean="0">
                <a:solidFill>
                  <a:schemeClr val="tx2">
                    <a:lumMod val="75000"/>
                  </a:schemeClr>
                </a:solidFill>
              </a:rPr>
              <a:t>Революционное народничество </a:t>
            </a:r>
            <a:br>
              <a:rPr lang="ru-RU" sz="2400" b="1" u="sng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u="sng" dirty="0" smtClean="0">
                <a:solidFill>
                  <a:schemeClr val="tx2">
                    <a:lumMod val="75000"/>
                  </a:schemeClr>
                </a:solidFill>
              </a:rPr>
              <a:t>в 70-х – начале 80-х гг.</a:t>
            </a:r>
            <a:endParaRPr lang="ru-RU" sz="2400" b="1" u="sng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1571604" y="1443030"/>
            <a:ext cx="1643074" cy="9144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Бунтарское направление</a:t>
            </a:r>
            <a:endParaRPr kumimoji="1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4014790" y="1428736"/>
            <a:ext cx="2128846" cy="9144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Пропагандистское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b="1" dirty="0" smtClean="0">
                <a:latin typeface="Times New Roman" pitchFamily="18" charset="0"/>
              </a:rPr>
              <a:t>направление</a:t>
            </a:r>
            <a:endParaRPr kumimoji="1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6800872" y="1428736"/>
            <a:ext cx="2057408" cy="9144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Заговорщическое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b="1" dirty="0" smtClean="0">
                <a:latin typeface="Times New Roman" pitchFamily="18" charset="0"/>
              </a:rPr>
              <a:t>направление</a:t>
            </a:r>
            <a:endParaRPr kumimoji="1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 bwMode="auto">
          <a:xfrm>
            <a:off x="3714744" y="3286124"/>
            <a:ext cx="2571768" cy="1214446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«Земля и воля» 1876-1879гг.</a:t>
            </a:r>
            <a:endParaRPr kumimoji="1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 bwMode="auto">
          <a:xfrm>
            <a:off x="1000100" y="5000636"/>
            <a:ext cx="3429024" cy="1428760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«Черный передел»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1879-1881 гг. Пропагандистская деятельность</a:t>
            </a:r>
            <a:endParaRPr kumimoji="1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 bwMode="auto">
          <a:xfrm>
            <a:off x="5214942" y="5000636"/>
            <a:ext cx="3714776" cy="1428760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«Народная воля»</a:t>
            </a:r>
            <a:r>
              <a:rPr kumimoji="1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1879-1883</a:t>
            </a:r>
            <a:r>
              <a:rPr kumimoji="1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гг. Террористическая деятельность, подготовка покушения на Александра </a:t>
            </a:r>
            <a:r>
              <a:rPr kumimoji="1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II</a:t>
            </a:r>
            <a:r>
              <a:rPr kumimoji="1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.</a:t>
            </a:r>
            <a:endParaRPr kumimoji="1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1" name="Прямая со стрелкой 10"/>
          <p:cNvCxnSpPr/>
          <p:nvPr/>
        </p:nvCxnSpPr>
        <p:spPr bwMode="auto">
          <a:xfrm rot="16200000" flipH="1">
            <a:off x="3357554" y="2786058"/>
            <a:ext cx="428628" cy="42862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Прямая со стрелкой 12"/>
          <p:cNvCxnSpPr/>
          <p:nvPr/>
        </p:nvCxnSpPr>
        <p:spPr bwMode="auto">
          <a:xfrm rot="5400000">
            <a:off x="4857752" y="2928934"/>
            <a:ext cx="428628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Прямая со стрелкой 14"/>
          <p:cNvCxnSpPr/>
          <p:nvPr/>
        </p:nvCxnSpPr>
        <p:spPr bwMode="auto">
          <a:xfrm rot="5400000">
            <a:off x="6286512" y="2786058"/>
            <a:ext cx="428628" cy="42862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Прямая со стрелкой 20"/>
          <p:cNvCxnSpPr/>
          <p:nvPr/>
        </p:nvCxnSpPr>
        <p:spPr bwMode="auto">
          <a:xfrm rot="5400000">
            <a:off x="3286116" y="4286256"/>
            <a:ext cx="571504" cy="57150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Прямая со стрелкой 22"/>
          <p:cNvCxnSpPr/>
          <p:nvPr/>
        </p:nvCxnSpPr>
        <p:spPr bwMode="auto">
          <a:xfrm rot="16200000" flipH="1">
            <a:off x="6143636" y="4286256"/>
            <a:ext cx="571504" cy="57150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u="sng" dirty="0" smtClean="0"/>
              <a:t>Закрепление</a:t>
            </a:r>
            <a:endParaRPr lang="ru-RU" u="sng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750" y="2745108"/>
          <a:ext cx="7556500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7366"/>
                <a:gridCol w="569913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1. М.А.Бакунин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А) Революция требует долгой и кропотливой подготовки, выработки четкой программы и разъяснительной работы среди народа; она должна свестись к минимуму насилия.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2. П.Л.Лавров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Б) Революция возможна, как государственный переворот, осуществленный сплоченной, хорошо законспирированный и дисциплинированной группой. 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3. П.Н.Ткачев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В) Революция – народный бунт, призванный разрушить до основания подавляющее свободу человека государство, создать федерацию самоуправляющихся общин.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1428729" y="1500174"/>
            <a:ext cx="7708922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Соотнесите программные установки русских революционеров 1860-1870-х гг.:</a:t>
            </a:r>
            <a:endParaRPr kumimoji="0" lang="ru-RU" sz="2400" b="0" i="0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42852"/>
            <a:ext cx="8985250" cy="922361"/>
          </a:xfrm>
        </p:spPr>
        <p:txBody>
          <a:bodyPr/>
          <a:lstStyle/>
          <a:p>
            <a:pPr algn="r"/>
            <a:r>
              <a:rPr lang="ru-RU" sz="2400" b="1" u="sng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Общественные движения </a:t>
            </a:r>
            <a:r>
              <a:rPr lang="en-US" sz="2400" b="1" u="sng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2400" b="1" u="sng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</a:br>
            <a:r>
              <a:rPr lang="ru-RU" sz="2400" b="1" u="sng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в </a:t>
            </a:r>
            <a:r>
              <a:rPr lang="ru-RU" sz="2400" b="1" u="sng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первой половине XIX века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1928794" y="1657344"/>
            <a:ext cx="2428892" cy="9144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dirty="0" smtClean="0">
              <a:latin typeface="Times New Roman" pitchFamily="18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sz="2400" b="1" dirty="0" smtClean="0">
                <a:latin typeface="Times New Roman" pitchFamily="18" charset="0"/>
              </a:rPr>
              <a:t>Консервативное</a:t>
            </a:r>
            <a:endParaRPr kumimoji="1" lang="ru-RU" sz="24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5715008" y="1800220"/>
            <a:ext cx="2500330" cy="9144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Либеральное</a:t>
            </a:r>
            <a:endParaRPr kumimoji="1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 bwMode="auto">
          <a:xfrm rot="5400000">
            <a:off x="2643174" y="3143248"/>
            <a:ext cx="713586" cy="79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Прямая со стрелкой 9"/>
          <p:cNvCxnSpPr/>
          <p:nvPr/>
        </p:nvCxnSpPr>
        <p:spPr bwMode="auto">
          <a:xfrm rot="5400000">
            <a:off x="5751521" y="3036091"/>
            <a:ext cx="713586" cy="64373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Овал 17"/>
          <p:cNvSpPr/>
          <p:nvPr/>
        </p:nvSpPr>
        <p:spPr bwMode="auto">
          <a:xfrm>
            <a:off x="1785918" y="3786190"/>
            <a:ext cx="2500330" cy="2000264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С.С.Уваров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sz="2000" b="1" dirty="0" smtClean="0">
                <a:latin typeface="Times New Roman" pitchFamily="18" charset="0"/>
              </a:rPr>
              <a:t>«Теория официальной народности»</a:t>
            </a:r>
            <a:endParaRPr kumimoji="1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Овал 18"/>
          <p:cNvSpPr/>
          <p:nvPr/>
        </p:nvSpPr>
        <p:spPr bwMode="auto">
          <a:xfrm>
            <a:off x="6572264" y="4214818"/>
            <a:ext cx="2428892" cy="1143008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Славянофилы</a:t>
            </a:r>
            <a:endParaRPr kumimoji="1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Овал 19"/>
          <p:cNvSpPr/>
          <p:nvPr/>
        </p:nvSpPr>
        <p:spPr bwMode="auto">
          <a:xfrm>
            <a:off x="4714876" y="4014798"/>
            <a:ext cx="2128846" cy="1128714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Западники</a:t>
            </a:r>
            <a:endParaRPr kumimoji="1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2" name="Прямая со стрелкой 21"/>
          <p:cNvCxnSpPr/>
          <p:nvPr/>
        </p:nvCxnSpPr>
        <p:spPr bwMode="auto">
          <a:xfrm rot="16200000" flipH="1">
            <a:off x="7322363" y="3036091"/>
            <a:ext cx="714380" cy="64294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8" grpId="0" animBg="1"/>
      <p:bldP spid="19" grpId="0" animBg="1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b="1" dirty="0" smtClean="0"/>
              <a:t>Задача урока: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43042" y="1142984"/>
            <a:ext cx="7342208" cy="5357850"/>
          </a:xfrm>
        </p:spPr>
        <p:txBody>
          <a:bodyPr/>
          <a:lstStyle/>
          <a:p>
            <a:pPr marL="457200" indent="-457200" algn="ctr">
              <a:buNone/>
            </a:pPr>
            <a:r>
              <a:rPr lang="ru-RU" sz="4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изучить особенности </a:t>
            </a:r>
            <a:r>
              <a:rPr lang="ru-RU" sz="4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общественного движения во второй половине XIX </a:t>
            </a:r>
            <a:r>
              <a:rPr lang="ru-RU" sz="4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века: 1. рассмотреть</a:t>
            </a:r>
            <a:r>
              <a:rPr lang="ru-RU" sz="4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какие произошли изменения, </a:t>
            </a:r>
            <a:endParaRPr lang="ru-RU" sz="4000" b="1" dirty="0" smtClean="0"/>
          </a:p>
          <a:p>
            <a:pPr marL="457200" indent="-457200" algn="ctr">
              <a:buNone/>
            </a:pPr>
            <a:r>
              <a:rPr lang="ru-RU" sz="4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2. провести </a:t>
            </a:r>
            <a:r>
              <a:rPr lang="ru-RU" sz="4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сравнительный анализ каждого направления</a:t>
            </a:r>
            <a:r>
              <a:rPr lang="ru-RU" sz="4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ru-RU" sz="4000" b="1" dirty="0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42852"/>
            <a:ext cx="8985250" cy="922361"/>
          </a:xfrm>
        </p:spPr>
        <p:txBody>
          <a:bodyPr/>
          <a:lstStyle/>
          <a:p>
            <a:pPr algn="r"/>
            <a:r>
              <a:rPr lang="ru-RU" sz="2400" b="1" u="sng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Общественные движения </a:t>
            </a:r>
            <a:r>
              <a:rPr lang="en-US" sz="2400" b="1" u="sng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2400" b="1" u="sng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</a:br>
            <a:r>
              <a:rPr lang="ru-RU" sz="2400" b="1" u="sng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во второй </a:t>
            </a:r>
            <a:r>
              <a:rPr lang="ru-RU" sz="2400" b="1" u="sng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половине XIX века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500034" y="785794"/>
            <a:ext cx="2428892" cy="9144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100" dirty="0" smtClean="0">
              <a:latin typeface="Times New Roman" pitchFamily="18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sz="2400" b="1" dirty="0" smtClean="0">
                <a:latin typeface="Times New Roman" pitchFamily="18" charset="0"/>
              </a:rPr>
              <a:t>Консервативное</a:t>
            </a:r>
            <a:endParaRPr kumimoji="1" lang="ru-RU" sz="24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428860" y="1928802"/>
            <a:ext cx="2500330" cy="9144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Либеральное</a:t>
            </a:r>
            <a:endParaRPr kumimoji="1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 bwMode="auto">
          <a:xfrm rot="10800000" flipV="1">
            <a:off x="2285985" y="3000372"/>
            <a:ext cx="571504" cy="50006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" name="Овал 18"/>
          <p:cNvSpPr/>
          <p:nvPr/>
        </p:nvSpPr>
        <p:spPr bwMode="auto">
          <a:xfrm>
            <a:off x="1928794" y="4000504"/>
            <a:ext cx="2428892" cy="1143008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Славянофилы</a:t>
            </a:r>
            <a:endParaRPr kumimoji="1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Овал 19"/>
          <p:cNvSpPr/>
          <p:nvPr/>
        </p:nvSpPr>
        <p:spPr bwMode="auto">
          <a:xfrm>
            <a:off x="514328" y="3500438"/>
            <a:ext cx="2128846" cy="1128714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Западники</a:t>
            </a:r>
            <a:endParaRPr kumimoji="1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2" name="Прямая со стрелкой 21"/>
          <p:cNvCxnSpPr/>
          <p:nvPr/>
        </p:nvCxnSpPr>
        <p:spPr bwMode="auto">
          <a:xfrm rot="16200000" flipH="1">
            <a:off x="3964777" y="3107529"/>
            <a:ext cx="642942" cy="57150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Овал 10"/>
          <p:cNvSpPr/>
          <p:nvPr/>
        </p:nvSpPr>
        <p:spPr bwMode="auto">
          <a:xfrm>
            <a:off x="3929058" y="3786190"/>
            <a:ext cx="1928826" cy="1143008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Земское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sz="2000" b="1" dirty="0" smtClean="0">
                <a:latin typeface="Times New Roman" pitchFamily="18" charset="0"/>
              </a:rPr>
              <a:t>движение</a:t>
            </a:r>
            <a:endParaRPr kumimoji="1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5" name="Прямая со стрелкой 14"/>
          <p:cNvCxnSpPr/>
          <p:nvPr/>
        </p:nvCxnSpPr>
        <p:spPr bwMode="auto">
          <a:xfrm rot="5400000">
            <a:off x="2893207" y="3536157"/>
            <a:ext cx="929488" cy="79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" name="Прямоугольник 23"/>
          <p:cNvSpPr/>
          <p:nvPr/>
        </p:nvSpPr>
        <p:spPr bwMode="auto">
          <a:xfrm>
            <a:off x="6286512" y="1643050"/>
            <a:ext cx="2214578" cy="9144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/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/>
              <a:t>Радикальное</a:t>
            </a:r>
            <a:endParaRPr kumimoji="1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6" name="Прямая со стрелкой 25"/>
          <p:cNvCxnSpPr/>
          <p:nvPr/>
        </p:nvCxnSpPr>
        <p:spPr bwMode="auto">
          <a:xfrm rot="5400000">
            <a:off x="7144562" y="2999578"/>
            <a:ext cx="71438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" name="Овал 27"/>
          <p:cNvSpPr/>
          <p:nvPr/>
        </p:nvSpPr>
        <p:spPr bwMode="auto">
          <a:xfrm>
            <a:off x="6143636" y="3500438"/>
            <a:ext cx="2786082" cy="142876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ru-RU" sz="1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Революционное народничество</a:t>
            </a:r>
            <a:endParaRPr kumimoji="1" lang="ru-RU" sz="1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Заголовок 1"/>
          <p:cNvSpPr txBox="1">
            <a:spLocks/>
          </p:cNvSpPr>
          <p:nvPr/>
        </p:nvSpPr>
        <p:spPr bwMode="auto">
          <a:xfrm>
            <a:off x="152401" y="5500702"/>
            <a:ext cx="8848755" cy="121444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algn="just"/>
            <a:r>
              <a:rPr lang="ru-RU" sz="2400" b="1" dirty="0" smtClean="0"/>
              <a:t>Народничество</a:t>
            </a:r>
            <a:r>
              <a:rPr lang="ru-RU" sz="2400" dirty="0" smtClean="0"/>
              <a:t> – политическое течение русской радикальной интеллигенции, рассматривавшее народ (крестьянство), как реальную политическую силу для построения социализма.</a:t>
            </a:r>
            <a:endParaRPr lang="ru-RU" sz="2400" dirty="0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9" grpId="0" animBg="1"/>
      <p:bldP spid="20" grpId="0" animBg="1"/>
      <p:bldP spid="11" grpId="0" animBg="1"/>
      <p:bldP spid="24" grpId="0" animBg="1"/>
      <p:bldP spid="28" grpId="0" animBg="1"/>
      <p:bldP spid="3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0"/>
            <a:ext cx="8985250" cy="1065213"/>
          </a:xfrm>
        </p:spPr>
        <p:txBody>
          <a:bodyPr/>
          <a:lstStyle/>
          <a:p>
            <a:pPr algn="r"/>
            <a:r>
              <a:rPr lang="ru-RU" sz="2800" b="1" u="sng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Предпосылки и причины </a:t>
            </a:r>
            <a:r>
              <a:rPr lang="ru-RU" sz="2800" b="1" u="sng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зарождения </a:t>
            </a:r>
            <a:br>
              <a:rPr lang="ru-RU" sz="2800" b="1" u="sng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ru-RU" sz="2800" b="1" u="sng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революционного </a:t>
            </a:r>
            <a:r>
              <a:rPr lang="ru-RU" sz="2800" b="1" u="sng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народничества.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14480" y="1357298"/>
            <a:ext cx="7270770" cy="5000659"/>
          </a:xfrm>
        </p:spPr>
        <p:txBody>
          <a:bodyPr/>
          <a:lstStyle/>
          <a:p>
            <a:pPr lvl="0"/>
            <a:r>
              <a:rPr lang="ru-RU" dirty="0" smtClean="0"/>
              <a:t> 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Деятельность Н.П.Огарёва, А.И.Герцена, Н.Г.Чернышевского (их идеи легли в основу движения);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Крестьянские выступления (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1860 г. 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– 126 выступлений; 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1861 г. 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– 1176 выступлений)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Недовольство результатами крестьянской реформы, медлительностью, нерешительностью правительства при проведении реформ в жизнь, недовольство непоследовательным и незавершенным характером проводимых реформ;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Деятельность первой тайной революционной организации «Земля и воля» 1861-1864 гг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ru-RU" dirty="0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17725" y="285728"/>
            <a:ext cx="6867525" cy="779485"/>
          </a:xfrm>
        </p:spPr>
        <p:txBody>
          <a:bodyPr/>
          <a:lstStyle/>
          <a:p>
            <a:pPr algn="r"/>
            <a:r>
              <a:rPr lang="ru-RU" sz="2400" b="1" u="sng" dirty="0" smtClean="0">
                <a:solidFill>
                  <a:schemeClr val="tx2">
                    <a:lumMod val="75000"/>
                  </a:schemeClr>
                </a:solidFill>
              </a:rPr>
              <a:t>Участники революционного движения:</a:t>
            </a:r>
            <a:endParaRPr lang="ru-RU" sz="2400" b="1" u="sng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09800" y="1500174"/>
            <a:ext cx="6775450" cy="3143272"/>
          </a:xfrm>
        </p:spPr>
        <p:txBody>
          <a:bodyPr/>
          <a:lstStyle/>
          <a:p>
            <a:r>
              <a:rPr lang="ru-RU" sz="2800" dirty="0" smtClean="0"/>
              <a:t>Учащиеся и слушатели высших учебных заведений – 37,5%</a:t>
            </a:r>
          </a:p>
          <a:p>
            <a:r>
              <a:rPr lang="ru-RU" sz="2800" dirty="0" smtClean="0"/>
              <a:t>Рабочие – 14%</a:t>
            </a:r>
          </a:p>
          <a:p>
            <a:r>
              <a:rPr lang="ru-RU" sz="2800" dirty="0" smtClean="0"/>
              <a:t>Учащиеся школ – 11,3%</a:t>
            </a:r>
          </a:p>
          <a:p>
            <a:r>
              <a:rPr lang="ru-RU" sz="2800" dirty="0" smtClean="0"/>
              <a:t>Служащие – 8,3%</a:t>
            </a:r>
          </a:p>
          <a:p>
            <a:r>
              <a:rPr lang="ru-RU" sz="2800" dirty="0" smtClean="0"/>
              <a:t>Учителя – 7,6%</a:t>
            </a:r>
            <a:endParaRPr lang="ru-RU" sz="28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142845" y="4857760"/>
            <a:ext cx="8858312" cy="185738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Разночинцы</a:t>
            </a:r>
            <a:r>
              <a:rPr kumimoji="0" lang="ru-RU" sz="24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(«люди разного чина и звания») – выходцы их духовенства, купечества, мещанства, крестьянства, мелкого чиновничества и обедневшего дворянства, получившее образование и оторвавшиеся от своей прежней социальной среды.</a:t>
            </a:r>
            <a:endParaRPr kumimoji="0" lang="ru-RU" sz="240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sz="2800" b="1" u="sng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Идеология революционного народничества</a:t>
            </a:r>
            <a:endParaRPr lang="ru-RU" sz="2800" b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000108"/>
            <a:ext cx="8413778" cy="5572164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Задание:</a:t>
            </a:r>
          </a:p>
          <a:p>
            <a:pPr>
              <a:buNone/>
            </a:pPr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Групповая работа: 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 основе прочитанного текста документа, определите основные взгляды лидеров, их цели</a:t>
            </a:r>
            <a:r>
              <a:rPr lang="ru-RU" dirty="0" smtClean="0"/>
              <a:t> и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методы.</a:t>
            </a:r>
          </a:p>
          <a:p>
            <a:pPr>
              <a:buNone/>
            </a:pPr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 группа 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– Анархистское 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течение народничества</a:t>
            </a:r>
          </a:p>
          <a:p>
            <a:pPr>
              <a:buNone/>
            </a:pPr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 группа 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– Пропагандистское 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течение народничества</a:t>
            </a:r>
          </a:p>
          <a:p>
            <a:pPr>
              <a:buNone/>
            </a:pPr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 группа 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– Заговорщическое 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течение народничества</a:t>
            </a:r>
          </a:p>
          <a:p>
            <a:pPr>
              <a:buNone/>
            </a:pPr>
            <a:r>
              <a:rPr lang="ru-RU" b="1" dirty="0" smtClean="0"/>
              <a:t>4 и 5 группа </a:t>
            </a:r>
            <a:r>
              <a:rPr lang="ru-RU" dirty="0" smtClean="0"/>
              <a:t>– сравнительный анализ трех течений народничества (общие черты и черты различия)</a:t>
            </a:r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ctr">
              <a:buNone/>
            </a:pPr>
            <a:r>
              <a:rPr lang="ru-RU" b="1" dirty="0" smtClean="0"/>
              <a:t>Памятка</a:t>
            </a:r>
          </a:p>
          <a:p>
            <a:pPr marL="457200" indent="-457200" algn="just">
              <a:buNone/>
            </a:pPr>
            <a:r>
              <a:rPr lang="ru-RU" dirty="0" smtClean="0"/>
              <a:t>Прочитайте документ и ответьте на вопросы к нему (5 минут);</a:t>
            </a:r>
          </a:p>
          <a:p>
            <a:pPr marL="457200" indent="-457200" algn="just">
              <a:buNone/>
            </a:pPr>
            <a:r>
              <a:rPr lang="ru-RU" dirty="0" smtClean="0"/>
              <a:t>Обсудите в группе ответы, сделайте вывод (5 минут)</a:t>
            </a:r>
            <a:endParaRPr lang="ru-RU" dirty="0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sz="2400" b="1" u="sng" dirty="0" smtClean="0">
                <a:solidFill>
                  <a:schemeClr val="tx2">
                    <a:lumMod val="75000"/>
                  </a:schemeClr>
                </a:solidFill>
              </a:rPr>
              <a:t>Бунтарское </a:t>
            </a:r>
            <a:br>
              <a:rPr lang="ru-RU" sz="2400" b="1" u="sng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u="sng" dirty="0" smtClean="0">
                <a:solidFill>
                  <a:schemeClr val="tx2">
                    <a:lumMod val="75000"/>
                  </a:schemeClr>
                </a:solidFill>
              </a:rPr>
              <a:t>направление народничества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14349" y="1285861"/>
            <a:ext cx="3357586" cy="1143008"/>
          </a:xfrm>
        </p:spPr>
        <p:txBody>
          <a:bodyPr/>
          <a:lstStyle/>
          <a:p>
            <a:pPr algn="ctr">
              <a:buNone/>
            </a:pPr>
            <a:r>
              <a:rPr lang="ru-RU" sz="2000" b="1" dirty="0" smtClean="0"/>
              <a:t>Михаил </a:t>
            </a:r>
            <a:r>
              <a:rPr lang="ru-RU" sz="2000" b="1" dirty="0" smtClean="0"/>
              <a:t>Александрович</a:t>
            </a:r>
          </a:p>
          <a:p>
            <a:pPr algn="ctr">
              <a:buNone/>
            </a:pPr>
            <a:r>
              <a:rPr lang="ru-RU" sz="2000" b="1" dirty="0" smtClean="0"/>
              <a:t>Бакунин</a:t>
            </a:r>
            <a:endParaRPr lang="ru-RU" sz="2000" b="1" dirty="0" smtClean="0"/>
          </a:p>
          <a:p>
            <a:pPr algn="ctr">
              <a:buNone/>
            </a:pPr>
            <a:r>
              <a:rPr lang="ru-RU" sz="2000" b="1" dirty="0" smtClean="0"/>
              <a:t>1814-1876 гг</a:t>
            </a:r>
            <a:r>
              <a:rPr lang="ru-RU" sz="2000" b="1" dirty="0" smtClean="0"/>
              <a:t>.</a:t>
            </a:r>
            <a:endParaRPr lang="ru-RU" sz="2000" b="1" dirty="0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14810" y="1357299"/>
            <a:ext cx="4770441" cy="3071833"/>
          </a:xfrm>
        </p:spPr>
        <p:txBody>
          <a:bodyPr/>
          <a:lstStyle/>
          <a:p>
            <a:pPr>
              <a:buNone/>
            </a:pPr>
            <a:r>
              <a:rPr lang="ru-RU" sz="1800" b="1" kern="1200" dirty="0" smtClean="0"/>
              <a:t>Взгляды:</a:t>
            </a:r>
          </a:p>
          <a:p>
            <a:pPr algn="just">
              <a:buNone/>
            </a:pPr>
            <a:r>
              <a:rPr lang="ru-RU" sz="1900" b="1" kern="1200" dirty="0" smtClean="0"/>
              <a:t>Анархизм </a:t>
            </a:r>
            <a:r>
              <a:rPr lang="ru-RU" sz="1900" b="1" kern="1200" dirty="0" smtClean="0"/>
              <a:t>– </a:t>
            </a:r>
            <a:r>
              <a:rPr lang="ru-RU" sz="1900" kern="1200" dirty="0" smtClean="0"/>
              <a:t>общественное</a:t>
            </a:r>
          </a:p>
          <a:p>
            <a:pPr algn="just">
              <a:buNone/>
            </a:pPr>
            <a:r>
              <a:rPr lang="ru-RU" sz="1900" kern="1200" dirty="0" smtClean="0"/>
              <a:t>политическое </a:t>
            </a:r>
            <a:r>
              <a:rPr lang="ru-RU" sz="1900" kern="1200" dirty="0" smtClean="0"/>
              <a:t>течение, </a:t>
            </a:r>
            <a:r>
              <a:rPr lang="ru-RU" sz="1900" kern="1200" dirty="0" smtClean="0"/>
              <a:t>отрицающие</a:t>
            </a:r>
          </a:p>
          <a:p>
            <a:pPr algn="just">
              <a:buNone/>
            </a:pPr>
            <a:r>
              <a:rPr lang="ru-RU" sz="1900" kern="1200" dirty="0" smtClean="0"/>
              <a:t>государство </a:t>
            </a:r>
            <a:r>
              <a:rPr lang="ru-RU" sz="1900" kern="1200" dirty="0" smtClean="0"/>
              <a:t>и выступающее </a:t>
            </a:r>
            <a:r>
              <a:rPr lang="ru-RU" sz="1900" kern="1200" dirty="0" smtClean="0"/>
              <a:t>за</a:t>
            </a:r>
          </a:p>
          <a:p>
            <a:pPr algn="just">
              <a:buNone/>
            </a:pPr>
            <a:r>
              <a:rPr lang="ru-RU" sz="1900" kern="1200" dirty="0" smtClean="0"/>
              <a:t>уничтожение </a:t>
            </a:r>
            <a:r>
              <a:rPr lang="ru-RU" sz="1900" kern="1200" dirty="0" smtClean="0"/>
              <a:t>государственной власти. </a:t>
            </a:r>
          </a:p>
          <a:p>
            <a:pPr algn="just">
              <a:buNone/>
            </a:pPr>
            <a:r>
              <a:rPr lang="ru-RU" sz="1900" kern="1200" dirty="0" smtClean="0"/>
              <a:t>Идеал – самоуправляемое </a:t>
            </a:r>
            <a:r>
              <a:rPr lang="ru-RU" sz="1900" kern="1200" dirty="0" smtClean="0"/>
              <a:t>общество,</a:t>
            </a:r>
          </a:p>
          <a:p>
            <a:pPr algn="just">
              <a:buNone/>
            </a:pPr>
            <a:r>
              <a:rPr lang="ru-RU" sz="1900" kern="1200" dirty="0" smtClean="0"/>
              <a:t>без </a:t>
            </a:r>
            <a:r>
              <a:rPr lang="ru-RU" sz="1900" kern="1200" dirty="0" smtClean="0"/>
              <a:t>государственной </a:t>
            </a:r>
            <a:r>
              <a:rPr lang="ru-RU" sz="1900" kern="1200" dirty="0" smtClean="0"/>
              <a:t>машины</a:t>
            </a:r>
          </a:p>
          <a:p>
            <a:pPr algn="just">
              <a:buNone/>
            </a:pPr>
            <a:r>
              <a:rPr lang="ru-RU" sz="1900" kern="1200" dirty="0" smtClean="0"/>
              <a:t>подавления </a:t>
            </a:r>
            <a:r>
              <a:rPr lang="ru-RU" sz="1900" kern="1200" dirty="0" smtClean="0"/>
              <a:t>личности, </a:t>
            </a:r>
            <a:r>
              <a:rPr lang="ru-RU" sz="1900" kern="1200" dirty="0" smtClean="0"/>
              <a:t>общинное</a:t>
            </a:r>
          </a:p>
          <a:p>
            <a:pPr algn="just">
              <a:buNone/>
            </a:pPr>
            <a:r>
              <a:rPr lang="ru-RU" sz="1900" kern="1200" dirty="0" smtClean="0"/>
              <a:t>владение </a:t>
            </a:r>
            <a:r>
              <a:rPr lang="ru-RU" sz="1900" kern="1200" dirty="0" smtClean="0"/>
              <a:t>землей</a:t>
            </a:r>
            <a:r>
              <a:rPr lang="ru-RU" sz="1900" kern="1200" dirty="0" smtClean="0"/>
              <a:t>.</a:t>
            </a:r>
            <a:endParaRPr lang="ru-RU" sz="2000" dirty="0"/>
          </a:p>
        </p:txBody>
      </p:sp>
      <p:pic>
        <p:nvPicPr>
          <p:cNvPr id="5" name="Рисунок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571744"/>
            <a:ext cx="2857520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4286248" y="4286256"/>
            <a:ext cx="4714908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endParaRPr lang="ru-RU" sz="2000" b="1" dirty="0" smtClean="0"/>
          </a:p>
          <a:p>
            <a:r>
              <a:rPr lang="ru-RU" sz="2000" b="1" dirty="0" smtClean="0"/>
              <a:t>Методы</a:t>
            </a:r>
            <a:r>
              <a:rPr lang="ru-RU" sz="2000" b="1" dirty="0" smtClean="0"/>
              <a:t>:</a:t>
            </a:r>
          </a:p>
          <a:p>
            <a:r>
              <a:rPr lang="ru-RU" sz="2000" dirty="0" smtClean="0"/>
              <a:t>Движущая сила – народ, крестьянин – бунтарь по своей природе.</a:t>
            </a:r>
          </a:p>
          <a:p>
            <a:r>
              <a:rPr lang="ru-RU" sz="2000" dirty="0" smtClean="0"/>
              <a:t>Тактика – стихийный бунт, пропагандистская деятельность («Хождение в народ» 1874-1875 гг.) </a:t>
            </a:r>
            <a:endParaRPr lang="ru-RU" sz="2000" dirty="0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sz="2400" b="1" u="sng" dirty="0" smtClean="0">
                <a:solidFill>
                  <a:schemeClr val="tx2">
                    <a:lumMod val="75000"/>
                  </a:schemeClr>
                </a:solidFill>
              </a:rPr>
              <a:t>Пропагандистское </a:t>
            </a:r>
            <a:br>
              <a:rPr lang="ru-RU" sz="2400" b="1" u="sng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u="sng" dirty="0" smtClean="0">
                <a:solidFill>
                  <a:schemeClr val="tx2">
                    <a:lumMod val="75000"/>
                  </a:schemeClr>
                </a:solidFill>
              </a:rPr>
              <a:t>направление народничества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14349" y="1285861"/>
            <a:ext cx="3357586" cy="1143008"/>
          </a:xfrm>
        </p:spPr>
        <p:txBody>
          <a:bodyPr/>
          <a:lstStyle/>
          <a:p>
            <a:pPr algn="ctr"/>
            <a:r>
              <a:rPr lang="ru-RU" sz="2000" b="1" dirty="0" smtClean="0"/>
              <a:t>Петр Лаврович Лавров</a:t>
            </a:r>
          </a:p>
          <a:p>
            <a:pPr algn="ctr">
              <a:buNone/>
            </a:pPr>
            <a:r>
              <a:rPr lang="ru-RU" sz="2000" b="1" dirty="0" smtClean="0"/>
              <a:t>1823-1900 гг.</a:t>
            </a:r>
          </a:p>
          <a:p>
            <a:pPr algn="ctr">
              <a:buNone/>
            </a:pPr>
            <a:endParaRPr lang="ru-RU" sz="2000" b="1" dirty="0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14810" y="1357299"/>
            <a:ext cx="4770441" cy="1928825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ru-RU" sz="1800" b="1" kern="1200" dirty="0" smtClean="0"/>
              <a:t>Взгляды:</a:t>
            </a:r>
          </a:p>
          <a:p>
            <a:pPr>
              <a:spcBef>
                <a:spcPts val="0"/>
              </a:spcBef>
              <a:buNone/>
            </a:pPr>
            <a:r>
              <a:rPr lang="ru-RU" sz="2000" kern="1200" dirty="0" smtClean="0"/>
              <a:t>Справедливое </a:t>
            </a:r>
            <a:r>
              <a:rPr lang="ru-RU" sz="2000" kern="1200" dirty="0" smtClean="0"/>
              <a:t>социалистическое</a:t>
            </a:r>
          </a:p>
          <a:p>
            <a:pPr>
              <a:spcBef>
                <a:spcPts val="0"/>
              </a:spcBef>
              <a:buNone/>
            </a:pPr>
            <a:r>
              <a:rPr lang="ru-RU" sz="2000" kern="1200" dirty="0" smtClean="0"/>
              <a:t>общество</a:t>
            </a:r>
            <a:r>
              <a:rPr lang="ru-RU" sz="2000" kern="1200" dirty="0" smtClean="0"/>
              <a:t>, основой которого </a:t>
            </a:r>
            <a:r>
              <a:rPr lang="ru-RU" sz="2000" kern="1200" dirty="0" smtClean="0"/>
              <a:t>выступает</a:t>
            </a:r>
          </a:p>
          <a:p>
            <a:pPr>
              <a:spcBef>
                <a:spcPts val="0"/>
              </a:spcBef>
              <a:buNone/>
            </a:pPr>
            <a:r>
              <a:rPr lang="ru-RU" sz="2000" kern="1200" dirty="0" smtClean="0"/>
              <a:t>крестьянская </a:t>
            </a:r>
            <a:r>
              <a:rPr lang="ru-RU" sz="2000" kern="1200" dirty="0" smtClean="0"/>
              <a:t>община, </a:t>
            </a:r>
            <a:r>
              <a:rPr lang="ru-RU" sz="2000" kern="1200" dirty="0" smtClean="0"/>
              <a:t>коллективное</a:t>
            </a:r>
          </a:p>
          <a:p>
            <a:pPr>
              <a:spcBef>
                <a:spcPts val="0"/>
              </a:spcBef>
              <a:buNone/>
            </a:pPr>
            <a:r>
              <a:rPr lang="ru-RU" sz="2000" kern="1200" dirty="0" smtClean="0"/>
              <a:t>владение </a:t>
            </a:r>
            <a:r>
              <a:rPr lang="ru-RU" sz="2000" kern="1200" dirty="0" smtClean="0"/>
              <a:t>землей, самоуправление.</a:t>
            </a:r>
            <a:endParaRPr lang="ru-RU" sz="2000" dirty="0" smtClean="0"/>
          </a:p>
          <a:p>
            <a:pPr>
              <a:buNone/>
            </a:pPr>
            <a:endParaRPr lang="ru-RU" sz="2000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4071934" y="3214686"/>
            <a:ext cx="4929222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r>
              <a:rPr lang="ru-RU" sz="2000" b="1" dirty="0" smtClean="0"/>
              <a:t>Методы:</a:t>
            </a:r>
          </a:p>
          <a:p>
            <a:r>
              <a:rPr lang="ru-RU" sz="2000" dirty="0" smtClean="0">
                <a:solidFill>
                  <a:schemeClr val="dk1"/>
                </a:solidFill>
              </a:rPr>
              <a:t>Движущая сила революции – народ (крестьянство), но крестьянин не готов к ней. Поэтому революция нуждается в длительной подготовке. Осуществить такую подготовку должно незначительное меньшинство «лучших людей», т.е. критически мыслящих личностей. С помощью пропаганды они должны просвещать народ и стремиться создать социализм.</a:t>
            </a:r>
            <a:endParaRPr lang="ru-RU" sz="2000" dirty="0"/>
          </a:p>
        </p:txBody>
      </p:sp>
      <p:pic>
        <p:nvPicPr>
          <p:cNvPr id="7" name="Рисунок 6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2285992"/>
            <a:ext cx="2571768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mployee Orientation">
  <a:themeElements>
    <a:clrScheme name="Другая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2D050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mployee Orientation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mployee Orientation 1">
        <a:dk1>
          <a:srgbClr val="000000"/>
        </a:dk1>
        <a:lt1>
          <a:srgbClr val="0099CC"/>
        </a:lt1>
        <a:dk2>
          <a:srgbClr val="FFFFFF"/>
        </a:dk2>
        <a:lt2>
          <a:srgbClr val="868686"/>
        </a:lt2>
        <a:accent1>
          <a:srgbClr val="00FFCC"/>
        </a:accent1>
        <a:accent2>
          <a:srgbClr val="969696"/>
        </a:accent2>
        <a:accent3>
          <a:srgbClr val="AACAE2"/>
        </a:accent3>
        <a:accent4>
          <a:srgbClr val="000000"/>
        </a:accent4>
        <a:accent5>
          <a:srgbClr val="AAFFE2"/>
        </a:accent5>
        <a:accent6>
          <a:srgbClr val="878787"/>
        </a:accent6>
        <a:hlink>
          <a:srgbClr val="00FFCC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ployee Orientation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ployee Orientation 3">
        <a:dk1>
          <a:srgbClr val="5F5F5F"/>
        </a:dk1>
        <a:lt1>
          <a:srgbClr val="FFFFFF"/>
        </a:lt1>
        <a:dk2>
          <a:srgbClr val="5F5F5F"/>
        </a:dk2>
        <a:lt2>
          <a:srgbClr val="808080"/>
        </a:lt2>
        <a:accent1>
          <a:srgbClr val="969696"/>
        </a:accent1>
        <a:accent2>
          <a:srgbClr val="000000"/>
        </a:accent2>
        <a:accent3>
          <a:srgbClr val="FFFFFF"/>
        </a:accent3>
        <a:accent4>
          <a:srgbClr val="505050"/>
        </a:accent4>
        <a:accent5>
          <a:srgbClr val="C9C9C9"/>
        </a:accent5>
        <a:accent6>
          <a:srgbClr val="000000"/>
        </a:accent6>
        <a:hlink>
          <a:srgbClr val="7777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Воспит.система 1 № 65</Template>
  <TotalTime>608</TotalTime>
  <Words>694</Words>
  <PresentationFormat>Экран (4:3)</PresentationFormat>
  <Paragraphs>124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Employee Orientation</vt:lpstr>
      <vt:lpstr>Слайд 1</vt:lpstr>
      <vt:lpstr>Общественные движения  в первой половине XIX века</vt:lpstr>
      <vt:lpstr>Задача урока:</vt:lpstr>
      <vt:lpstr>Общественные движения  во второй половине XIX века</vt:lpstr>
      <vt:lpstr>Предпосылки и причины зарождения  революционного народничества.</vt:lpstr>
      <vt:lpstr>Участники революционного движения:</vt:lpstr>
      <vt:lpstr>Идеология революционного народничества</vt:lpstr>
      <vt:lpstr>Бунтарское  направление народничества</vt:lpstr>
      <vt:lpstr>Пропагандистское  направление народничества</vt:lpstr>
      <vt:lpstr>Заговорщическое  направление народничества</vt:lpstr>
      <vt:lpstr>Идеология революционного народничества</vt:lpstr>
      <vt:lpstr>Революционное народничество  в 70-х – начале 80-х гг.</vt:lpstr>
      <vt:lpstr>Закрепление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Перевалова Ольга Сергеевна</cp:lastModifiedBy>
  <cp:revision>53</cp:revision>
  <dcterms:modified xsi:type="dcterms:W3CDTF">2010-04-04T16:25:42Z</dcterms:modified>
</cp:coreProperties>
</file>