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9" r:id="rId9"/>
    <p:sldId id="270" r:id="rId10"/>
    <p:sldId id="271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1736" name="Rectangle 8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0174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72400" y="6415088"/>
            <a:ext cx="1371600" cy="423862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09800" y="1927225"/>
            <a:ext cx="3311525" cy="19986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209800" y="4078288"/>
            <a:ext cx="3311525" cy="20002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5673725" y="1927225"/>
            <a:ext cx="3311525" cy="4151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/>
          <a:p>
            <a:pPr lvl="0"/>
            <a:r>
              <a:rPr lang="ru-RU" noProof="0" smtClean="0"/>
              <a:t>Вставка клипа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200707" name="Freeform 3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0708" name="Freeform 4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>
              <a:latin typeface="+mn-lt"/>
            </a:endParaRPr>
          </a:p>
        </p:txBody>
      </p:sp>
      <p:sp>
        <p:nvSpPr>
          <p:cNvPr id="200710" name="Freeform 6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04.04.2010</a:t>
            </a:fld>
            <a:endParaRPr lang="ru-RU"/>
          </a:p>
        </p:txBody>
      </p:sp>
      <p:sp>
        <p:nvSpPr>
          <p:cNvPr id="2007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0714" name="Freeform 10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071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strips dir="r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071538" y="1285860"/>
            <a:ext cx="7715304" cy="4124340"/>
          </a:xfrm>
        </p:spPr>
        <p:txBody>
          <a:bodyPr/>
          <a:lstStyle/>
          <a:p>
            <a:pPr algn="ctr"/>
            <a:r>
              <a:rPr lang="ru-RU" sz="5400" b="1" dirty="0" smtClean="0"/>
              <a:t>Революционное народничество </a:t>
            </a:r>
            <a:endParaRPr lang="en-US" sz="5400" b="1" dirty="0" smtClean="0"/>
          </a:p>
          <a:p>
            <a:pPr algn="ctr"/>
            <a:r>
              <a:rPr lang="ru-RU" sz="5400" b="1" dirty="0" smtClean="0"/>
              <a:t>в </a:t>
            </a:r>
            <a:r>
              <a:rPr lang="ru-RU" sz="5400" b="1" dirty="0" smtClean="0"/>
              <a:t>60 - 70-х гг. XIX века </a:t>
            </a:r>
            <a:endParaRPr lang="ru-RU" sz="5400" dirty="0" smtClean="0"/>
          </a:p>
          <a:p>
            <a:pPr algn="ctr"/>
            <a:r>
              <a:rPr lang="ru-RU" sz="5400" b="1" dirty="0" smtClean="0"/>
              <a:t>и его идеология</a:t>
            </a:r>
            <a:endParaRPr lang="ru-RU" sz="5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Заговорщическое </a:t>
            </a:r>
            <a:b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направление народничества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9" y="1285861"/>
            <a:ext cx="3357586" cy="1143008"/>
          </a:xfrm>
        </p:spPr>
        <p:txBody>
          <a:bodyPr/>
          <a:lstStyle/>
          <a:p>
            <a:pPr algn="ctr"/>
            <a:r>
              <a:rPr lang="ru-RU" sz="2000" b="1" dirty="0" smtClean="0"/>
              <a:t>Петр Никитич Ткачёв</a:t>
            </a:r>
          </a:p>
          <a:p>
            <a:pPr algn="ctr">
              <a:buNone/>
            </a:pPr>
            <a:r>
              <a:rPr lang="ru-RU" sz="2000" b="1" dirty="0" smtClean="0"/>
              <a:t>1844-1885 гг.</a:t>
            </a:r>
          </a:p>
          <a:p>
            <a:pPr algn="ctr">
              <a:buNone/>
            </a:pPr>
            <a:endParaRPr lang="ru-RU" sz="20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357299"/>
            <a:ext cx="4770441" cy="192882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000" b="1" kern="1200" dirty="0" smtClean="0"/>
              <a:t>Взгляды: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Построение </a:t>
            </a:r>
            <a:r>
              <a:rPr lang="ru-RU" sz="2000" kern="1200" dirty="0" smtClean="0"/>
              <a:t>социализма, </a:t>
            </a:r>
            <a:r>
              <a:rPr lang="ru-RU" sz="2000" kern="1200" dirty="0" smtClean="0"/>
              <a:t>принцип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общинного </a:t>
            </a:r>
            <a:r>
              <a:rPr lang="ru-RU" sz="2000" kern="1200" dirty="0" smtClean="0"/>
              <a:t>владения и </a:t>
            </a:r>
            <a:r>
              <a:rPr lang="ru-RU" sz="2000" kern="1200" dirty="0" smtClean="0"/>
              <a:t>всеобщего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равенства.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Замена </a:t>
            </a:r>
            <a:r>
              <a:rPr lang="ru-RU" sz="2000" kern="1200" dirty="0" smtClean="0"/>
              <a:t>старых </a:t>
            </a:r>
            <a:r>
              <a:rPr lang="ru-RU" sz="2000" kern="1200" dirty="0" smtClean="0"/>
              <a:t>государственных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институтов </a:t>
            </a:r>
            <a:r>
              <a:rPr lang="ru-RU" sz="2000" kern="1200" dirty="0" smtClean="0"/>
              <a:t>новыми, революционными.</a:t>
            </a:r>
          </a:p>
          <a:p>
            <a:pPr>
              <a:spcBef>
                <a:spcPts val="0"/>
              </a:spcBef>
              <a:buNone/>
            </a:pPr>
            <a:endParaRPr lang="ru-RU" sz="1800" b="1" kern="12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071934" y="3214686"/>
            <a:ext cx="492922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r>
              <a:rPr lang="ru-RU" sz="2000" b="1" dirty="0" smtClean="0"/>
              <a:t>Методы:</a:t>
            </a:r>
          </a:p>
          <a:p>
            <a:r>
              <a:rPr lang="ru-RU" sz="2000" dirty="0" smtClean="0">
                <a:solidFill>
                  <a:schemeClr val="dk1"/>
                </a:solidFill>
              </a:rPr>
              <a:t>Крестьянство не способно самостоятельно осуществить революцию, поэтому она должна принять форму государственного переворота. Осуществить его сможет лишь хорошо законспирированная организация революционеров. Для того чтобы переворот удался, следует с помощью террора нагнетать обстановку в стране</a:t>
            </a:r>
            <a:r>
              <a:rPr lang="ru-RU" dirty="0" smtClean="0">
                <a:solidFill>
                  <a:schemeClr val="dk1"/>
                </a:solidFill>
              </a:rPr>
              <a:t>.</a:t>
            </a:r>
            <a:endParaRPr lang="ru-RU" sz="2000" b="1" dirty="0" smtClean="0"/>
          </a:p>
        </p:txBody>
      </p:sp>
      <p:pic>
        <p:nvPicPr>
          <p:cNvPr id="8" name="Рисунок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428868"/>
            <a:ext cx="25003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Идеология революционного народничест</a:t>
            </a:r>
            <a:r>
              <a:rPr lang="ru-RU" sz="24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ва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500166" y="1285860"/>
            <a:ext cx="7643834" cy="521497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Общие черты:</a:t>
            </a:r>
          </a:p>
          <a:p>
            <a:pPr>
              <a:buNone/>
            </a:pPr>
            <a:r>
              <a:rPr lang="ru-RU" dirty="0" smtClean="0"/>
              <a:t>Народ, крестьянство – главная движущая сила революции.</a:t>
            </a:r>
          </a:p>
          <a:p>
            <a:pPr>
              <a:buNone/>
            </a:pPr>
            <a:r>
              <a:rPr lang="ru-RU" dirty="0" smtClean="0"/>
              <a:t>Построение социалистического общества (</a:t>
            </a:r>
            <a:r>
              <a:rPr lang="ru-RU" dirty="0" smtClean="0"/>
              <a:t>общества</a:t>
            </a:r>
            <a:r>
              <a:rPr lang="ru-RU" dirty="0" smtClean="0"/>
              <a:t> всеобщего равенства).</a:t>
            </a:r>
          </a:p>
          <a:p>
            <a:pPr>
              <a:buNone/>
            </a:pPr>
            <a:r>
              <a:rPr lang="ru-RU" dirty="0" smtClean="0"/>
              <a:t>Основа социализма – крестьянская община.</a:t>
            </a:r>
          </a:p>
          <a:p>
            <a:pPr>
              <a:buFont typeface="Wingdings" pitchFamily="2" charset="2"/>
              <a:buChar char="v"/>
            </a:pP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Черты различия:</a:t>
            </a:r>
          </a:p>
          <a:p>
            <a:pPr>
              <a:buNone/>
            </a:pPr>
            <a:r>
              <a:rPr lang="ru-RU" dirty="0" smtClean="0"/>
              <a:t>Бунтарское – тактика стихийного бунта.</a:t>
            </a:r>
          </a:p>
          <a:p>
            <a:pPr>
              <a:buNone/>
            </a:pPr>
            <a:r>
              <a:rPr lang="ru-RU" dirty="0" smtClean="0"/>
              <a:t>Пропагандистское – пропаганда, просвещение народа.</a:t>
            </a:r>
          </a:p>
          <a:p>
            <a:pPr>
              <a:buNone/>
            </a:pPr>
            <a:r>
              <a:rPr lang="ru-RU" dirty="0" smtClean="0"/>
              <a:t>Заговорщическое – государственный переворот, террор.</a:t>
            </a: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Революционное народничество </a:t>
            </a:r>
            <a:b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в 70-х – начале 80-х гг.</a:t>
            </a:r>
            <a:endParaRPr lang="ru-RU" sz="2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571604" y="1443030"/>
            <a:ext cx="1643074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Бунтарское направление</a:t>
            </a:r>
            <a:endParaRPr kumimoji="1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014790" y="1428736"/>
            <a:ext cx="2128846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Пропагандистское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b="1" dirty="0" smtClean="0">
                <a:latin typeface="Times New Roman" pitchFamily="18" charset="0"/>
              </a:rPr>
              <a:t>направление</a:t>
            </a:r>
            <a:endParaRPr kumimoji="1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800872" y="1428736"/>
            <a:ext cx="2057408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Заговорщическое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b="1" dirty="0" smtClean="0">
                <a:latin typeface="Times New Roman" pitchFamily="18" charset="0"/>
              </a:rPr>
              <a:t>направление</a:t>
            </a:r>
            <a:endParaRPr kumimoji="1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3714744" y="3286124"/>
            <a:ext cx="2571768" cy="121444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«Земля и воля» 1876-1879гг.</a:t>
            </a:r>
            <a:endParaRPr kumimoji="1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0100" y="5000636"/>
            <a:ext cx="3429024" cy="142876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«Черный передел»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1879-1881 гг. Пропагандистская деятельность</a:t>
            </a:r>
            <a:endParaRPr kumimoji="1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5214942" y="5000636"/>
            <a:ext cx="3714776" cy="142876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«Народная воля»</a:t>
            </a:r>
            <a:r>
              <a:rPr kumimoji="1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1879-1883</a:t>
            </a:r>
            <a:r>
              <a:rPr kumimoji="1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гг. Террористическая деятельность, подготовка покушения на Александра </a:t>
            </a:r>
            <a:r>
              <a:rPr kumimoji="1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II</a:t>
            </a:r>
            <a:r>
              <a:rPr kumimoji="1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  <a:endParaRPr kumimoji="1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 bwMode="auto">
          <a:xfrm rot="16200000" flipH="1">
            <a:off x="3357554" y="2786058"/>
            <a:ext cx="428628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Прямая со стрелкой 12"/>
          <p:cNvCxnSpPr/>
          <p:nvPr/>
        </p:nvCxnSpPr>
        <p:spPr bwMode="auto">
          <a:xfrm rot="5400000">
            <a:off x="4857752" y="2928934"/>
            <a:ext cx="42862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/>
          <p:nvPr/>
        </p:nvCxnSpPr>
        <p:spPr bwMode="auto">
          <a:xfrm rot="5400000">
            <a:off x="6286512" y="2786058"/>
            <a:ext cx="428628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/>
          <p:nvPr/>
        </p:nvCxnSpPr>
        <p:spPr bwMode="auto">
          <a:xfrm rot="5400000">
            <a:off x="3286116" y="4286256"/>
            <a:ext cx="571504" cy="571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/>
          <p:nvPr/>
        </p:nvCxnSpPr>
        <p:spPr bwMode="auto">
          <a:xfrm rot="16200000" flipH="1">
            <a:off x="6143636" y="4286256"/>
            <a:ext cx="571504" cy="571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u="sng" dirty="0" smtClean="0"/>
              <a:t>Закрепление</a:t>
            </a:r>
            <a:endParaRPr lang="ru-RU" u="sng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0" y="2745108"/>
          <a:ext cx="75565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66"/>
                <a:gridCol w="569913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1. М.А.Бакунин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А) Революция требует долгой и кропотливой подготовки, выработки четкой программы и разъяснительной работы среди народа; она должна свестись к минимуму насилия.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2. П.Л.Лавров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Б) Революция возможна, как государственный переворот, осуществленный сплоченной, хорошо законспирированный и дисциплинированной группой.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П.Н.Ткачев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В) Революция – народный бунт, призванный разрушить до основания подавляющее свободу человека государство, создать федерацию самоуправляющихся общин.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428729" y="1500174"/>
            <a:ext cx="77089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Соотнесите программные установки русских революционеров 1860-1870-х гг.:</a:t>
            </a:r>
            <a:endParaRPr kumimoji="0" lang="ru-RU" sz="2400" b="0" i="0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42852"/>
            <a:ext cx="8985250" cy="922361"/>
          </a:xfrm>
        </p:spPr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Общественные движения </a:t>
            </a: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первой половине XIX века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928794" y="1657344"/>
            <a:ext cx="2428892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dirty="0" smtClean="0"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1" dirty="0" smtClean="0">
                <a:latin typeface="Times New Roman" pitchFamily="18" charset="0"/>
              </a:rPr>
              <a:t>Консервативное</a:t>
            </a:r>
            <a:endParaRPr kumimoji="1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5715008" y="1800220"/>
            <a:ext cx="2500330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Либеральное</a:t>
            </a:r>
            <a:endParaRPr kumimoji="1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 bwMode="auto">
          <a:xfrm rot="5400000">
            <a:off x="2643174" y="3143248"/>
            <a:ext cx="713586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Прямая со стрелкой 9"/>
          <p:cNvCxnSpPr/>
          <p:nvPr/>
        </p:nvCxnSpPr>
        <p:spPr bwMode="auto">
          <a:xfrm rot="5400000">
            <a:off x="5751521" y="3036091"/>
            <a:ext cx="713586" cy="6437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Овал 17"/>
          <p:cNvSpPr/>
          <p:nvPr/>
        </p:nvSpPr>
        <p:spPr bwMode="auto">
          <a:xfrm>
            <a:off x="1785918" y="3786190"/>
            <a:ext cx="2500330" cy="20002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С.С.Уваров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dirty="0" smtClean="0">
                <a:latin typeface="Times New Roman" pitchFamily="18" charset="0"/>
              </a:rPr>
              <a:t>«Теория официальной народности»</a:t>
            </a:r>
            <a:endParaRPr kumimoji="1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572264" y="4214818"/>
            <a:ext cx="2428892" cy="114300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Славянофилы</a:t>
            </a:r>
            <a:endParaRPr kumimoji="1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4714876" y="4014798"/>
            <a:ext cx="2128846" cy="112871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Западники</a:t>
            </a:r>
            <a:endParaRPr kumimoji="1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 bwMode="auto">
          <a:xfrm rot="16200000" flipH="1">
            <a:off x="7322363" y="3036091"/>
            <a:ext cx="714380" cy="642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Задача урока: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142984"/>
            <a:ext cx="7342208" cy="5357850"/>
          </a:xfrm>
        </p:spPr>
        <p:txBody>
          <a:bodyPr/>
          <a:lstStyle/>
          <a:p>
            <a:pPr marL="457200" indent="-45720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изучить особенности 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общественного движения во второй половине XIX 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века: 1. рассмотреть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какие произошли изменения, </a:t>
            </a:r>
            <a:endParaRPr lang="ru-RU" sz="4000" b="1" dirty="0" smtClean="0"/>
          </a:p>
          <a:p>
            <a:pPr marL="457200" indent="-45720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2. провести 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сравнительный анализ каждого направления</a:t>
            </a:r>
            <a:r>
              <a:rPr lang="ru-RU" sz="4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4000" b="1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42852"/>
            <a:ext cx="8985250" cy="922361"/>
          </a:xfrm>
        </p:spPr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Общественные движения </a:t>
            </a: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во второй </a:t>
            </a: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половине XIX века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00034" y="785794"/>
            <a:ext cx="2428892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100" dirty="0" smtClean="0"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1" dirty="0" smtClean="0">
                <a:latin typeface="Times New Roman" pitchFamily="18" charset="0"/>
              </a:rPr>
              <a:t>Консервативное</a:t>
            </a:r>
            <a:endParaRPr kumimoji="1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428860" y="1928802"/>
            <a:ext cx="2500330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Либеральное</a:t>
            </a:r>
            <a:endParaRPr kumimoji="1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 bwMode="auto">
          <a:xfrm rot="10800000" flipV="1">
            <a:off x="2285985" y="3000372"/>
            <a:ext cx="571504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Овал 18"/>
          <p:cNvSpPr/>
          <p:nvPr/>
        </p:nvSpPr>
        <p:spPr bwMode="auto">
          <a:xfrm>
            <a:off x="1928794" y="4000504"/>
            <a:ext cx="2428892" cy="114300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Славянофилы</a:t>
            </a:r>
            <a:endParaRPr kumimoji="1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514328" y="3500438"/>
            <a:ext cx="2128846" cy="112871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Западники</a:t>
            </a:r>
            <a:endParaRPr kumimoji="1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 bwMode="auto">
          <a:xfrm rot="16200000" flipH="1">
            <a:off x="3964777" y="3107529"/>
            <a:ext cx="642942" cy="571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Овал 10"/>
          <p:cNvSpPr/>
          <p:nvPr/>
        </p:nvSpPr>
        <p:spPr bwMode="auto">
          <a:xfrm>
            <a:off x="3929058" y="3786190"/>
            <a:ext cx="1928826" cy="114300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Земское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2000" b="1" dirty="0" smtClean="0">
                <a:latin typeface="Times New Roman" pitchFamily="18" charset="0"/>
              </a:rPr>
              <a:t>движение</a:t>
            </a:r>
            <a:endParaRPr kumimoji="1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 rot="5400000">
            <a:off x="2893207" y="3536157"/>
            <a:ext cx="929488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 bwMode="auto">
          <a:xfrm>
            <a:off x="6286512" y="1643050"/>
            <a:ext cx="2214578" cy="914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Радикальное</a:t>
            </a:r>
            <a:endParaRPr kumimoji="1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rot="5400000">
            <a:off x="7144562" y="2999578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Овал 27"/>
          <p:cNvSpPr/>
          <p:nvPr/>
        </p:nvSpPr>
        <p:spPr bwMode="auto">
          <a:xfrm>
            <a:off x="6143636" y="3500438"/>
            <a:ext cx="2786082" cy="1428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Революционное народничество</a:t>
            </a:r>
            <a:endParaRPr kumimoji="1" lang="ru-RU" sz="1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 bwMode="auto">
          <a:xfrm>
            <a:off x="152401" y="5500702"/>
            <a:ext cx="8848755" cy="12144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2400" b="1" dirty="0" smtClean="0"/>
              <a:t>Народничество</a:t>
            </a:r>
            <a:r>
              <a:rPr lang="ru-RU" sz="2400" dirty="0" smtClean="0"/>
              <a:t> – политическое течение русской радикальной интеллигенции, рассматривавшее народ (крестьянство), как реальную политическую силу для построения социализма.</a:t>
            </a:r>
            <a:endParaRPr lang="ru-RU" sz="24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9" grpId="0" animBg="1"/>
      <p:bldP spid="20" grpId="0" animBg="1"/>
      <p:bldP spid="11" grpId="0" animBg="1"/>
      <p:bldP spid="24" grpId="0" animBg="1"/>
      <p:bldP spid="2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8985250" cy="1065213"/>
          </a:xfrm>
        </p:spPr>
        <p:txBody>
          <a:bodyPr/>
          <a:lstStyle/>
          <a:p>
            <a:pPr algn="r"/>
            <a:r>
              <a:rPr lang="ru-RU" sz="2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Предпосылки и причины </a:t>
            </a:r>
            <a:r>
              <a:rPr lang="ru-RU" sz="2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зарождения </a:t>
            </a:r>
            <a:br>
              <a:rPr lang="ru-RU" sz="2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революционного </a:t>
            </a:r>
            <a:r>
              <a:rPr lang="ru-RU" sz="2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народничества.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357298"/>
            <a:ext cx="7270770" cy="5000659"/>
          </a:xfrm>
        </p:spPr>
        <p:txBody>
          <a:bodyPr/>
          <a:lstStyle/>
          <a:p>
            <a:pPr lvl="0"/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Деятельность Н.П.Огарёва, А.И.Герцена, Н.Г.Чернышевского (их идеи легли в основу движения);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Крестьянские выступления (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1860 г.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126 выступлений;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1861 г.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1176 выступлений)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Недовольство результатами крестьянской реформы, медлительностью, нерешительностью правительства при проведении реформ в жизнь, недовольство непоследовательным и незавершенным характером проводимых реформ;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Деятельность первой тайной революционной организации «Земля и воля» 1861-1864 гг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285728"/>
            <a:ext cx="6867525" cy="779485"/>
          </a:xfrm>
        </p:spPr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Участники революционного движения:</a:t>
            </a:r>
            <a:endParaRPr lang="ru-RU" sz="2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9800" y="1500174"/>
            <a:ext cx="6775450" cy="3143272"/>
          </a:xfrm>
        </p:spPr>
        <p:txBody>
          <a:bodyPr/>
          <a:lstStyle/>
          <a:p>
            <a:r>
              <a:rPr lang="ru-RU" sz="2800" dirty="0" smtClean="0"/>
              <a:t>Учащиеся и слушатели высших учебных заведений – 37,5%</a:t>
            </a:r>
          </a:p>
          <a:p>
            <a:r>
              <a:rPr lang="ru-RU" sz="2800" dirty="0" smtClean="0"/>
              <a:t>Рабочие – 14%</a:t>
            </a:r>
          </a:p>
          <a:p>
            <a:r>
              <a:rPr lang="ru-RU" sz="2800" dirty="0" smtClean="0"/>
              <a:t>Учащиеся школ – 11,3%</a:t>
            </a:r>
          </a:p>
          <a:p>
            <a:r>
              <a:rPr lang="ru-RU" sz="2800" dirty="0" smtClean="0"/>
              <a:t>Служащие – 8,3%</a:t>
            </a:r>
          </a:p>
          <a:p>
            <a:r>
              <a:rPr lang="ru-RU" sz="2800" dirty="0" smtClean="0"/>
              <a:t>Учителя – 7,6%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42845" y="4857760"/>
            <a:ext cx="8858312" cy="18573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Разночинцы</a:t>
            </a:r>
            <a:r>
              <a:rPr kumimoji="0" lang="ru-RU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(«люди разного чина и звания») – выходцы их духовенства, купечества, мещанства, крестьянства, мелкого чиновничества и обедневшего дворянства, получившее образование и оторвавшиеся от своей прежней социальной среды.</a:t>
            </a:r>
            <a:endParaRPr kumimoji="0" lang="ru-RU" sz="2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8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Идеология революционного народничества</a:t>
            </a:r>
            <a:endParaRPr lang="ru-RU" sz="28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413778" cy="557216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Задание: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Групповая работа: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основе прочитанного текста документа, определите основные взгляды лидеров, их цели</a:t>
            </a:r>
            <a:r>
              <a:rPr lang="ru-RU" dirty="0" smtClean="0"/>
              <a:t> и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методы.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группа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Анархистское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течение народничества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группа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Пропагандистское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течение народничества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группа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Заговорщическое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течение народничества</a:t>
            </a:r>
          </a:p>
          <a:p>
            <a:pPr>
              <a:buNone/>
            </a:pPr>
            <a:r>
              <a:rPr lang="ru-RU" b="1" dirty="0" smtClean="0"/>
              <a:t>4 и 5 группа </a:t>
            </a:r>
            <a:r>
              <a:rPr lang="ru-RU" dirty="0" smtClean="0"/>
              <a:t>– сравнительный анализ трех течений народничества (общие черты и черты различия)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buNone/>
            </a:pPr>
            <a:r>
              <a:rPr lang="ru-RU" b="1" dirty="0" smtClean="0"/>
              <a:t>Памятка</a:t>
            </a:r>
          </a:p>
          <a:p>
            <a:pPr marL="457200" indent="-457200" algn="just">
              <a:buNone/>
            </a:pPr>
            <a:r>
              <a:rPr lang="ru-RU" dirty="0" smtClean="0"/>
              <a:t>Прочитайте документ и ответьте на вопросы к нему (5 минут);</a:t>
            </a:r>
          </a:p>
          <a:p>
            <a:pPr marL="457200" indent="-457200" algn="just">
              <a:buNone/>
            </a:pPr>
            <a:r>
              <a:rPr lang="ru-RU" dirty="0" smtClean="0"/>
              <a:t>Обсудите в группе ответы, сделайте вывод (5 минут)</a:t>
            </a: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Бунтарское </a:t>
            </a:r>
            <a:b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направление народничества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9" y="1285861"/>
            <a:ext cx="3357586" cy="1143008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/>
              <a:t>Михаил </a:t>
            </a:r>
            <a:r>
              <a:rPr lang="ru-RU" sz="2000" b="1" dirty="0" smtClean="0"/>
              <a:t>Александрович</a:t>
            </a:r>
          </a:p>
          <a:p>
            <a:pPr algn="ctr">
              <a:buNone/>
            </a:pPr>
            <a:r>
              <a:rPr lang="ru-RU" sz="2000" b="1" dirty="0" smtClean="0"/>
              <a:t>Бакунин</a:t>
            </a: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1814-1876 гг</a:t>
            </a:r>
            <a:r>
              <a:rPr lang="ru-RU" sz="2000" b="1" dirty="0" smtClean="0"/>
              <a:t>.</a:t>
            </a:r>
            <a:endParaRPr lang="ru-RU" sz="20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357299"/>
            <a:ext cx="4770441" cy="3071833"/>
          </a:xfrm>
        </p:spPr>
        <p:txBody>
          <a:bodyPr/>
          <a:lstStyle/>
          <a:p>
            <a:pPr>
              <a:buNone/>
            </a:pPr>
            <a:r>
              <a:rPr lang="ru-RU" sz="1800" b="1" kern="1200" dirty="0" smtClean="0"/>
              <a:t>Взгляды:</a:t>
            </a:r>
          </a:p>
          <a:p>
            <a:pPr algn="just">
              <a:buNone/>
            </a:pPr>
            <a:r>
              <a:rPr lang="ru-RU" sz="1900" b="1" kern="1200" dirty="0" smtClean="0"/>
              <a:t>Анархизм </a:t>
            </a:r>
            <a:r>
              <a:rPr lang="ru-RU" sz="1900" b="1" kern="1200" dirty="0" smtClean="0"/>
              <a:t>– </a:t>
            </a:r>
            <a:r>
              <a:rPr lang="ru-RU" sz="1900" kern="1200" dirty="0" smtClean="0"/>
              <a:t>общественное</a:t>
            </a:r>
          </a:p>
          <a:p>
            <a:pPr algn="just">
              <a:buNone/>
            </a:pPr>
            <a:r>
              <a:rPr lang="ru-RU" sz="1900" kern="1200" dirty="0" smtClean="0"/>
              <a:t>политическое </a:t>
            </a:r>
            <a:r>
              <a:rPr lang="ru-RU" sz="1900" kern="1200" dirty="0" smtClean="0"/>
              <a:t>течение, </a:t>
            </a:r>
            <a:r>
              <a:rPr lang="ru-RU" sz="1900" kern="1200" dirty="0" smtClean="0"/>
              <a:t>отрицающие</a:t>
            </a:r>
          </a:p>
          <a:p>
            <a:pPr algn="just">
              <a:buNone/>
            </a:pPr>
            <a:r>
              <a:rPr lang="ru-RU" sz="1900" kern="1200" dirty="0" smtClean="0"/>
              <a:t>государство </a:t>
            </a:r>
            <a:r>
              <a:rPr lang="ru-RU" sz="1900" kern="1200" dirty="0" smtClean="0"/>
              <a:t>и выступающее </a:t>
            </a:r>
            <a:r>
              <a:rPr lang="ru-RU" sz="1900" kern="1200" dirty="0" smtClean="0"/>
              <a:t>за</a:t>
            </a:r>
          </a:p>
          <a:p>
            <a:pPr algn="just">
              <a:buNone/>
            </a:pPr>
            <a:r>
              <a:rPr lang="ru-RU" sz="1900" kern="1200" dirty="0" smtClean="0"/>
              <a:t>уничтожение </a:t>
            </a:r>
            <a:r>
              <a:rPr lang="ru-RU" sz="1900" kern="1200" dirty="0" smtClean="0"/>
              <a:t>государственной власти. </a:t>
            </a:r>
          </a:p>
          <a:p>
            <a:pPr algn="just">
              <a:buNone/>
            </a:pPr>
            <a:r>
              <a:rPr lang="ru-RU" sz="1900" kern="1200" dirty="0" smtClean="0"/>
              <a:t>Идеал – самоуправляемое </a:t>
            </a:r>
            <a:r>
              <a:rPr lang="ru-RU" sz="1900" kern="1200" dirty="0" smtClean="0"/>
              <a:t>общество,</a:t>
            </a:r>
          </a:p>
          <a:p>
            <a:pPr algn="just">
              <a:buNone/>
            </a:pPr>
            <a:r>
              <a:rPr lang="ru-RU" sz="1900" kern="1200" dirty="0" smtClean="0"/>
              <a:t>без </a:t>
            </a:r>
            <a:r>
              <a:rPr lang="ru-RU" sz="1900" kern="1200" dirty="0" smtClean="0"/>
              <a:t>государственной </a:t>
            </a:r>
            <a:r>
              <a:rPr lang="ru-RU" sz="1900" kern="1200" dirty="0" smtClean="0"/>
              <a:t>машины</a:t>
            </a:r>
          </a:p>
          <a:p>
            <a:pPr algn="just">
              <a:buNone/>
            </a:pPr>
            <a:r>
              <a:rPr lang="ru-RU" sz="1900" kern="1200" dirty="0" smtClean="0"/>
              <a:t>подавления </a:t>
            </a:r>
            <a:r>
              <a:rPr lang="ru-RU" sz="1900" kern="1200" dirty="0" smtClean="0"/>
              <a:t>личности, </a:t>
            </a:r>
            <a:r>
              <a:rPr lang="ru-RU" sz="1900" kern="1200" dirty="0" smtClean="0"/>
              <a:t>общинное</a:t>
            </a:r>
          </a:p>
          <a:p>
            <a:pPr algn="just">
              <a:buNone/>
            </a:pPr>
            <a:r>
              <a:rPr lang="ru-RU" sz="1900" kern="1200" dirty="0" smtClean="0"/>
              <a:t>владение </a:t>
            </a:r>
            <a:r>
              <a:rPr lang="ru-RU" sz="1900" kern="1200" dirty="0" smtClean="0"/>
              <a:t>землей</a:t>
            </a:r>
            <a:r>
              <a:rPr lang="ru-RU" sz="1900" kern="1200" dirty="0" smtClean="0"/>
              <a:t>.</a:t>
            </a:r>
            <a:endParaRPr lang="ru-RU" sz="20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71744"/>
            <a:ext cx="285752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286248" y="4286256"/>
            <a:ext cx="471490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Методы</a:t>
            </a:r>
            <a:r>
              <a:rPr lang="ru-RU" sz="2000" b="1" dirty="0" smtClean="0"/>
              <a:t>:</a:t>
            </a:r>
          </a:p>
          <a:p>
            <a:r>
              <a:rPr lang="ru-RU" sz="2000" dirty="0" smtClean="0"/>
              <a:t>Движущая сила – народ, крестьянин – бунтарь по своей природе.</a:t>
            </a:r>
          </a:p>
          <a:p>
            <a:r>
              <a:rPr lang="ru-RU" sz="2000" dirty="0" smtClean="0"/>
              <a:t>Тактика – стихийный бунт, пропагандистская деятельность («Хождение в народ» 1874-1875 гг.) </a:t>
            </a:r>
            <a:endParaRPr lang="ru-RU" sz="20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Пропагандистское </a:t>
            </a:r>
            <a:b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направление народничества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9" y="1285861"/>
            <a:ext cx="3357586" cy="1143008"/>
          </a:xfrm>
        </p:spPr>
        <p:txBody>
          <a:bodyPr/>
          <a:lstStyle/>
          <a:p>
            <a:pPr algn="ctr"/>
            <a:r>
              <a:rPr lang="ru-RU" sz="2000" b="1" dirty="0" smtClean="0"/>
              <a:t>Петр Лаврович Лавров</a:t>
            </a:r>
          </a:p>
          <a:p>
            <a:pPr algn="ctr">
              <a:buNone/>
            </a:pPr>
            <a:r>
              <a:rPr lang="ru-RU" sz="2000" b="1" dirty="0" smtClean="0"/>
              <a:t>1823-1900 гг.</a:t>
            </a:r>
          </a:p>
          <a:p>
            <a:pPr algn="ctr">
              <a:buNone/>
            </a:pPr>
            <a:endParaRPr lang="ru-RU" sz="20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357299"/>
            <a:ext cx="4770441" cy="19288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800" b="1" kern="1200" dirty="0" smtClean="0"/>
              <a:t>Взгляды: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Справедливое </a:t>
            </a:r>
            <a:r>
              <a:rPr lang="ru-RU" sz="2000" kern="1200" dirty="0" smtClean="0"/>
              <a:t>социалистическое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общество</a:t>
            </a:r>
            <a:r>
              <a:rPr lang="ru-RU" sz="2000" kern="1200" dirty="0" smtClean="0"/>
              <a:t>, основой которого </a:t>
            </a:r>
            <a:r>
              <a:rPr lang="ru-RU" sz="2000" kern="1200" dirty="0" smtClean="0"/>
              <a:t>выступает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крестьянская </a:t>
            </a:r>
            <a:r>
              <a:rPr lang="ru-RU" sz="2000" kern="1200" dirty="0" smtClean="0"/>
              <a:t>община, </a:t>
            </a:r>
            <a:r>
              <a:rPr lang="ru-RU" sz="2000" kern="1200" dirty="0" smtClean="0"/>
              <a:t>коллективное</a:t>
            </a:r>
          </a:p>
          <a:p>
            <a:pPr>
              <a:spcBef>
                <a:spcPts val="0"/>
              </a:spcBef>
              <a:buNone/>
            </a:pPr>
            <a:r>
              <a:rPr lang="ru-RU" sz="2000" kern="1200" dirty="0" smtClean="0"/>
              <a:t>владение </a:t>
            </a:r>
            <a:r>
              <a:rPr lang="ru-RU" sz="2000" kern="1200" dirty="0" smtClean="0"/>
              <a:t>землей, самоуправление.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071934" y="3214686"/>
            <a:ext cx="492922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r>
              <a:rPr lang="ru-RU" sz="2000" b="1" dirty="0" smtClean="0"/>
              <a:t>Методы:</a:t>
            </a:r>
          </a:p>
          <a:p>
            <a:r>
              <a:rPr lang="ru-RU" sz="2000" dirty="0" smtClean="0">
                <a:solidFill>
                  <a:schemeClr val="dk1"/>
                </a:solidFill>
              </a:rPr>
              <a:t>Движущая сила революции – народ (крестьянство), но крестьянин не готов к ней. Поэтому революция нуждается в длительной подготовке. Осуществить такую подготовку должно незначительное меньшинство «лучших людей», т.е. критически мыслящих личностей. С помощью пропаганды они должны просвещать народ и стремиться создать социализм.</a:t>
            </a:r>
            <a:endParaRPr lang="ru-RU" sz="2000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85992"/>
            <a:ext cx="257176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mployee Orientation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Воспит.система 1 № 65</Template>
  <TotalTime>608</TotalTime>
  <Words>694</Words>
  <PresentationFormat>Экран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Employee Orientation</vt:lpstr>
      <vt:lpstr>Слайд 1</vt:lpstr>
      <vt:lpstr>Общественные движения  в первой половине XIX века</vt:lpstr>
      <vt:lpstr>Задача урока:</vt:lpstr>
      <vt:lpstr>Общественные движения  во второй половине XIX века</vt:lpstr>
      <vt:lpstr>Предпосылки и причины зарождения  революционного народничества.</vt:lpstr>
      <vt:lpstr>Участники революционного движения:</vt:lpstr>
      <vt:lpstr>Идеология революционного народничества</vt:lpstr>
      <vt:lpstr>Бунтарское  направление народничества</vt:lpstr>
      <vt:lpstr>Пропагандистское  направление народничества</vt:lpstr>
      <vt:lpstr>Заговорщическое  направление народничества</vt:lpstr>
      <vt:lpstr>Идеология революционного народничества</vt:lpstr>
      <vt:lpstr>Революционное народничество  в 70-х – начале 80-х гг.</vt:lpstr>
      <vt:lpstr>Закрепление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Перевалова Ольга Сергеевна</cp:lastModifiedBy>
  <cp:revision>53</cp:revision>
  <dcterms:modified xsi:type="dcterms:W3CDTF">2010-04-04T16:25:42Z</dcterms:modified>
</cp:coreProperties>
</file>