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5"/>
  </p:notesMasterIdLst>
  <p:sldIdLst>
    <p:sldId id="256" r:id="rId2"/>
    <p:sldId id="261" r:id="rId3"/>
    <p:sldId id="273" r:id="rId4"/>
    <p:sldId id="262" r:id="rId5"/>
    <p:sldId id="257" r:id="rId6"/>
    <p:sldId id="258" r:id="rId7"/>
    <p:sldId id="263" r:id="rId8"/>
    <p:sldId id="264" r:id="rId9"/>
    <p:sldId id="266" r:id="rId10"/>
    <p:sldId id="268" r:id="rId11"/>
    <p:sldId id="270" r:id="rId12"/>
    <p:sldId id="272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211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53932-C191-4096-BF4F-CFA87DD82F4D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8870A-19AC-4E2A-9152-B36B62B0D1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africancircus.de/wp-content/uploads/2011/06/Das-Horn-von-Afri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14422"/>
            <a:ext cx="6572296" cy="564357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Внутреннее строение Земли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071934" y="1857364"/>
            <a:ext cx="4714908" cy="5000636"/>
          </a:xfrm>
        </p:spPr>
        <p:txBody>
          <a:bodyPr>
            <a:normAutofit fontScale="85000" lnSpcReduction="20000"/>
          </a:bodyPr>
          <a:lstStyle/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sz="1400" dirty="0" smtClean="0"/>
          </a:p>
          <a:p>
            <a:pPr algn="r"/>
            <a:endParaRPr lang="ru-RU" sz="1400" dirty="0" smtClean="0"/>
          </a:p>
          <a:p>
            <a:pPr algn="r"/>
            <a:endParaRPr lang="ru-RU" sz="1400" dirty="0" smtClean="0"/>
          </a:p>
          <a:p>
            <a:pPr algn="r"/>
            <a:endParaRPr lang="ru-RU" sz="1400" dirty="0" smtClean="0"/>
          </a:p>
          <a:p>
            <a:pPr algn="r"/>
            <a:endParaRPr lang="ru-RU" sz="1400" dirty="0" smtClean="0"/>
          </a:p>
          <a:p>
            <a:pPr algn="r"/>
            <a:endParaRPr lang="ru-RU" sz="1400" dirty="0" smtClean="0"/>
          </a:p>
          <a:p>
            <a:pPr algn="r"/>
            <a:endParaRPr lang="ru-RU" sz="1400" dirty="0" smtClean="0"/>
          </a:p>
          <a:p>
            <a:pPr algn="r"/>
            <a:endParaRPr lang="ru-RU" sz="1400" dirty="0" smtClean="0"/>
          </a:p>
          <a:p>
            <a:pPr algn="r"/>
            <a:endParaRPr lang="ru-RU" sz="1400" dirty="0" smtClean="0"/>
          </a:p>
          <a:p>
            <a:pPr algn="r"/>
            <a:endParaRPr lang="ru-RU" sz="1400" dirty="0" smtClean="0"/>
          </a:p>
          <a:p>
            <a:pPr algn="r"/>
            <a:endParaRPr lang="ru-RU" sz="1400" dirty="0" smtClean="0"/>
          </a:p>
          <a:p>
            <a:pPr algn="r"/>
            <a:endParaRPr lang="ru-RU" sz="1400" dirty="0" smtClean="0"/>
          </a:p>
          <a:p>
            <a:pPr algn="r"/>
            <a:endParaRPr lang="ru-RU" sz="1400" dirty="0" smtClean="0"/>
          </a:p>
          <a:p>
            <a:pPr algn="r"/>
            <a:endParaRPr lang="ru-RU" sz="1400" dirty="0" smtClean="0"/>
          </a:p>
          <a:p>
            <a:pPr algn="r">
              <a:buNone/>
            </a:pPr>
            <a:r>
              <a:rPr lang="ru-RU" sz="1600" b="1" dirty="0" smtClean="0"/>
              <a:t>Составила:</a:t>
            </a:r>
          </a:p>
          <a:p>
            <a:pPr algn="r">
              <a:buNone/>
            </a:pPr>
            <a:r>
              <a:rPr lang="ru-RU" sz="1600" b="1" dirty="0" smtClean="0"/>
              <a:t>Мешкова Ясемен Шахмурадовна,</a:t>
            </a:r>
          </a:p>
          <a:p>
            <a:pPr algn="r">
              <a:buNone/>
            </a:pPr>
            <a:r>
              <a:rPr lang="ru-RU" sz="1600" b="1" dirty="0" smtClean="0"/>
              <a:t>учитель географии МКОУ Краснореченской ООШ</a:t>
            </a:r>
          </a:p>
          <a:p>
            <a:pPr algn="r">
              <a:buNone/>
            </a:pPr>
            <a:r>
              <a:rPr lang="ru-RU" sz="1600" b="1" dirty="0" smtClean="0"/>
              <a:t>Грибановский район Воронежская область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4356"/>
            <a:ext cx="9144000" cy="64294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rgbClr val="FF0000"/>
                </a:solidFill>
              </a:rPr>
              <a:t>Карта основных зон землетрясений и вулканизма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45125"/>
            <a:ext cx="8229600" cy="1152525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2800" dirty="0" smtClean="0"/>
              <a:t>  </a:t>
            </a:r>
            <a:r>
              <a:rPr lang="ru-RU" altLang="ru-RU" sz="3200" dirty="0" smtClean="0">
                <a:solidFill>
                  <a:schemeClr val="accent6">
                    <a:lumMod val="75000"/>
                  </a:schemeClr>
                </a:solidFill>
              </a:rPr>
              <a:t>Границы литосферных плит – активные участки литосферы. Здесь часто происходят землетрясения и вулканы.</a:t>
            </a:r>
          </a:p>
        </p:txBody>
      </p:sp>
      <p:pic>
        <p:nvPicPr>
          <p:cNvPr id="15364" name="Picture 4" descr="Карта основных зон землетрясен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</a:rPr>
              <a:t>Подумай и ответь: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569325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b="1" dirty="0" smtClean="0">
              <a:solidFill>
                <a:srgbClr val="FF3300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b="1" dirty="0" smtClean="0">
              <a:solidFill>
                <a:srgbClr val="FF3300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</a:rPr>
              <a:t>1.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Почему одни участки суши медленно опускаются, а другие – поднимаются?</a:t>
            </a:r>
          </a:p>
          <a:p>
            <a:pPr eaLnBrk="1" hangingPunct="1">
              <a:buFontTx/>
              <a:buNone/>
            </a:pPr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</a:rPr>
              <a:t>2.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Для чего нужно знать состав земной коры?</a:t>
            </a:r>
          </a:p>
          <a:p>
            <a:pPr eaLnBrk="1" hangingPunct="1">
              <a:buFontTx/>
              <a:buNone/>
            </a:pPr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</a:rPr>
              <a:t>3.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Какие ты знаешь горные породы?</a:t>
            </a:r>
          </a:p>
          <a:p>
            <a:pPr eaLnBrk="1" hangingPunct="1">
              <a:buFontTx/>
              <a:buNone/>
            </a:pPr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</a:rPr>
              <a:t>4.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Что называют полезными ископаемыми?</a:t>
            </a:r>
          </a:p>
          <a:p>
            <a:pPr eaLnBrk="1" hangingPunct="1">
              <a:buFontTx/>
              <a:buNone/>
            </a:pPr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</a:rPr>
              <a:t>5.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Каково строение Земли?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00108"/>
            <a:ext cx="8229600" cy="78581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FF0000"/>
                </a:solidFill>
              </a:rPr>
              <a:t>Вставьте пропущенные слова: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just" eaLnBrk="1" hangingPunct="1">
              <a:buNone/>
              <a:defRPr/>
            </a:pPr>
            <a:r>
              <a:rPr lang="ru-RU" altLang="ru-RU" sz="3600" dirty="0" smtClean="0">
                <a:solidFill>
                  <a:schemeClr val="accent6">
                    <a:lumMod val="75000"/>
                  </a:schemeClr>
                </a:solidFill>
              </a:rPr>
              <a:t>  Внутреннее строение Земли достаточно сложное. В ее центре расположено …, а затем следует … и … … . Температура ядра достигает … градусов. Внутреннее ядро - …, а внешнее - … .Мантия имеет температуру до … градусов. Земная кора – это … оболочка Земли. Все неровности земной поверхности называют … 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071546"/>
            <a:ext cx="7858180" cy="578645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                   </a:t>
            </a:r>
            <a:r>
              <a:rPr lang="ru-RU" b="1" dirty="0" smtClean="0">
                <a:solidFill>
                  <a:srgbClr val="FF0000"/>
                </a:solidFill>
              </a:rPr>
              <a:t>План урока: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accent5"/>
                </a:solidFill>
              </a:rPr>
              <a:t>1. Что у Земли внутри?</a:t>
            </a:r>
            <a:br>
              <a:rPr lang="ru-RU" sz="4000" b="1" dirty="0" smtClean="0">
                <a:solidFill>
                  <a:schemeClr val="accent5"/>
                </a:solidFill>
              </a:rPr>
            </a:br>
            <a:r>
              <a:rPr lang="ru-RU" sz="4000" b="1" dirty="0" smtClean="0">
                <a:solidFill>
                  <a:schemeClr val="accent5"/>
                </a:solidFill>
              </a:rPr>
              <a:t>2. Горные породы и минералы.</a:t>
            </a:r>
            <a:br>
              <a:rPr lang="ru-RU" sz="4000" b="1" dirty="0" smtClean="0">
                <a:solidFill>
                  <a:schemeClr val="accent5"/>
                </a:solidFill>
              </a:rPr>
            </a:br>
            <a:r>
              <a:rPr lang="ru-RU" sz="4000" b="1" dirty="0" smtClean="0">
                <a:solidFill>
                  <a:schemeClr val="accent5"/>
                </a:solidFill>
              </a:rPr>
              <a:t>3. Движение земной коры.</a:t>
            </a:r>
            <a:br>
              <a:rPr lang="ru-RU" sz="4000" b="1" dirty="0" smtClean="0">
                <a:solidFill>
                  <a:schemeClr val="accent5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305800" cy="4929222"/>
          </a:xfrm>
        </p:spPr>
        <p:txBody>
          <a:bodyPr>
            <a:noAutofit/>
          </a:bodyPr>
          <a:lstStyle/>
          <a:p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  </a:t>
            </a:r>
            <a:r>
              <a:rPr lang="ru-RU" sz="4400" b="1" dirty="0" smtClean="0">
                <a:solidFill>
                  <a:srgbClr val="FF0000"/>
                </a:solidFill>
              </a:rPr>
              <a:t>Основные понятия урока:</a:t>
            </a: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chemeClr val="accent5"/>
                </a:solidFill>
              </a:rPr>
              <a:t>- Литосфера</a:t>
            </a:r>
            <a:br>
              <a:rPr lang="ru-RU" sz="3200" b="1" dirty="0" smtClean="0">
                <a:solidFill>
                  <a:schemeClr val="accent5"/>
                </a:solidFill>
              </a:rPr>
            </a:br>
            <a:r>
              <a:rPr lang="ru-RU" sz="3200" b="1" dirty="0" smtClean="0">
                <a:solidFill>
                  <a:schemeClr val="accent5"/>
                </a:solidFill>
              </a:rPr>
              <a:t>- Земная кора</a:t>
            </a:r>
            <a:br>
              <a:rPr lang="ru-RU" sz="3200" b="1" dirty="0" smtClean="0">
                <a:solidFill>
                  <a:schemeClr val="accent5"/>
                </a:solidFill>
              </a:rPr>
            </a:br>
            <a:r>
              <a:rPr lang="ru-RU" sz="3200" b="1" dirty="0" smtClean="0">
                <a:solidFill>
                  <a:schemeClr val="accent5"/>
                </a:solidFill>
              </a:rPr>
              <a:t>- Ядро</a:t>
            </a:r>
            <a:br>
              <a:rPr lang="ru-RU" sz="3200" b="1" dirty="0" smtClean="0">
                <a:solidFill>
                  <a:schemeClr val="accent5"/>
                </a:solidFill>
              </a:rPr>
            </a:br>
            <a:r>
              <a:rPr lang="ru-RU" sz="3200" b="1" dirty="0" smtClean="0">
                <a:solidFill>
                  <a:schemeClr val="accent5"/>
                </a:solidFill>
              </a:rPr>
              <a:t>- Мантия</a:t>
            </a:r>
            <a:br>
              <a:rPr lang="ru-RU" sz="3200" b="1" dirty="0" smtClean="0">
                <a:solidFill>
                  <a:schemeClr val="accent5"/>
                </a:solidFill>
              </a:rPr>
            </a:br>
            <a:r>
              <a:rPr lang="ru-RU" sz="3200" b="1" dirty="0" smtClean="0">
                <a:solidFill>
                  <a:schemeClr val="accent5"/>
                </a:solidFill>
              </a:rPr>
              <a:t>- Рельеф</a:t>
            </a:r>
            <a:br>
              <a:rPr lang="ru-RU" sz="3200" b="1" dirty="0" smtClean="0">
                <a:solidFill>
                  <a:schemeClr val="accent5"/>
                </a:solidFill>
              </a:rPr>
            </a:br>
            <a:r>
              <a:rPr lang="ru-RU" sz="3200" b="1" dirty="0" smtClean="0">
                <a:solidFill>
                  <a:schemeClr val="accent5"/>
                </a:solidFill>
              </a:rPr>
              <a:t>- Горные породы</a:t>
            </a:r>
            <a:br>
              <a:rPr lang="ru-RU" sz="3200" b="1" dirty="0" smtClean="0">
                <a:solidFill>
                  <a:schemeClr val="accent5"/>
                </a:solidFill>
              </a:rPr>
            </a:br>
            <a:r>
              <a:rPr lang="ru-RU" sz="3200" b="1" dirty="0" smtClean="0">
                <a:solidFill>
                  <a:schemeClr val="accent5"/>
                </a:solidFill>
              </a:rPr>
              <a:t>- Минералы</a:t>
            </a:r>
            <a:br>
              <a:rPr lang="ru-RU" sz="3200" b="1" dirty="0" smtClean="0">
                <a:solidFill>
                  <a:schemeClr val="accent5"/>
                </a:solidFill>
              </a:rPr>
            </a:br>
            <a:r>
              <a:rPr lang="ru-RU" sz="3200" b="1" dirty="0" smtClean="0">
                <a:solidFill>
                  <a:schemeClr val="accent5"/>
                </a:solidFill>
              </a:rPr>
              <a:t>- Полезные ископаемые</a:t>
            </a:r>
            <a:br>
              <a:rPr lang="ru-RU" sz="3200" b="1" dirty="0" smtClean="0">
                <a:solidFill>
                  <a:schemeClr val="accent5"/>
                </a:solidFill>
              </a:rPr>
            </a:br>
            <a:r>
              <a:rPr lang="ru-RU" sz="3200" b="1" dirty="0" smtClean="0">
                <a:solidFill>
                  <a:schemeClr val="accent5"/>
                </a:solidFill>
              </a:rPr>
              <a:t>- Литосферные плиты</a:t>
            </a:r>
            <a:r>
              <a:rPr lang="ru-RU" sz="2000" b="1" dirty="0" smtClean="0">
                <a:solidFill>
                  <a:schemeClr val="accent5"/>
                </a:solidFill>
              </a:rPr>
              <a:t/>
            </a:r>
            <a:br>
              <a:rPr lang="ru-RU" sz="2000" b="1" dirty="0" smtClean="0">
                <a:solidFill>
                  <a:schemeClr val="accent5"/>
                </a:solidFill>
              </a:rPr>
            </a:br>
            <a:endParaRPr lang="ru-RU" sz="2000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071546"/>
            <a:ext cx="7786742" cy="5786454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FF0000"/>
                </a:solidFill>
              </a:rPr>
              <a:t>Великие ученые, объяснившие               </a:t>
            </a:r>
            <a:br>
              <a:rPr lang="ru-RU" sz="4900" b="1" dirty="0" smtClean="0">
                <a:solidFill>
                  <a:srgbClr val="FF0000"/>
                </a:solidFill>
              </a:rPr>
            </a:br>
            <a:r>
              <a:rPr lang="ru-RU" sz="4900" b="1" dirty="0" smtClean="0">
                <a:solidFill>
                  <a:srgbClr val="FF0000"/>
                </a:solidFill>
              </a:rPr>
              <a:t>        происхождение Земли:</a:t>
            </a:r>
            <a:r>
              <a:rPr lang="ru-RU" sz="4400" b="1" dirty="0" smtClean="0">
                <a:solidFill>
                  <a:schemeClr val="tx1"/>
                </a:solidFill>
              </a:rPr>
              <a:t/>
            </a:r>
            <a:br>
              <a:rPr lang="ru-RU" sz="4400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accent5"/>
                </a:solidFill>
              </a:rPr>
              <a:t>- Жорж Бюффон</a:t>
            </a:r>
            <a:br>
              <a:rPr lang="ru-RU" sz="3600" b="1" dirty="0" smtClean="0">
                <a:solidFill>
                  <a:schemeClr val="accent5"/>
                </a:solidFill>
              </a:rPr>
            </a:br>
            <a:r>
              <a:rPr lang="ru-RU" sz="3600" b="1" dirty="0" smtClean="0">
                <a:solidFill>
                  <a:schemeClr val="accent5"/>
                </a:solidFill>
              </a:rPr>
              <a:t>- </a:t>
            </a:r>
            <a:r>
              <a:rPr lang="ru-RU" sz="3600" b="1" dirty="0" err="1" smtClean="0">
                <a:solidFill>
                  <a:schemeClr val="accent5"/>
                </a:solidFill>
              </a:rPr>
              <a:t>Иммануил</a:t>
            </a:r>
            <a:r>
              <a:rPr lang="ru-RU" sz="3600" b="1" dirty="0" smtClean="0">
                <a:solidFill>
                  <a:schemeClr val="accent5"/>
                </a:solidFill>
              </a:rPr>
              <a:t> Кант</a:t>
            </a:r>
            <a:br>
              <a:rPr lang="ru-RU" sz="3600" b="1" dirty="0" smtClean="0">
                <a:solidFill>
                  <a:schemeClr val="accent5"/>
                </a:solidFill>
              </a:rPr>
            </a:br>
            <a:r>
              <a:rPr lang="ru-RU" sz="3600" b="1" dirty="0" smtClean="0">
                <a:solidFill>
                  <a:schemeClr val="accent5"/>
                </a:solidFill>
              </a:rPr>
              <a:t>- Пьер Лаплас</a:t>
            </a:r>
            <a:br>
              <a:rPr lang="ru-RU" sz="3600" b="1" dirty="0" smtClean="0">
                <a:solidFill>
                  <a:schemeClr val="accent5"/>
                </a:solidFill>
              </a:rPr>
            </a:br>
            <a:r>
              <a:rPr lang="ru-RU" sz="3600" b="1" dirty="0" smtClean="0">
                <a:solidFill>
                  <a:schemeClr val="accent5"/>
                </a:solidFill>
              </a:rPr>
              <a:t>- Джеймс Джинс</a:t>
            </a:r>
            <a:br>
              <a:rPr lang="ru-RU" sz="3600" b="1" dirty="0" smtClean="0">
                <a:solidFill>
                  <a:schemeClr val="accent5"/>
                </a:solidFill>
              </a:rPr>
            </a:br>
            <a:r>
              <a:rPr lang="ru-RU" sz="3600" b="1" dirty="0" smtClean="0">
                <a:solidFill>
                  <a:schemeClr val="accent5"/>
                </a:solidFill>
              </a:rPr>
              <a:t>- </a:t>
            </a:r>
            <a:r>
              <a:rPr lang="ru-RU" sz="3600" b="1" dirty="0" err="1" smtClean="0">
                <a:solidFill>
                  <a:schemeClr val="accent5"/>
                </a:solidFill>
              </a:rPr>
              <a:t>Отто</a:t>
            </a:r>
            <a:r>
              <a:rPr lang="ru-RU" sz="3600" b="1" dirty="0" smtClean="0">
                <a:solidFill>
                  <a:schemeClr val="accent5"/>
                </a:solidFill>
              </a:rPr>
              <a:t> Шмидт</a:t>
            </a:r>
            <a:br>
              <a:rPr lang="ru-RU" sz="3600" b="1" dirty="0" smtClean="0">
                <a:solidFill>
                  <a:schemeClr val="accent5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.5klass.net:10/datas/geografija/Primery-gornykh-porod/0002-002-Vnutrennee-stroenie-Zem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http://www.funlib.ru/cimg/2014/102002/08038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30" name="Picture 6" descr="http://ngl2006.narod.ru/Contents/Geo/Geo-nagl/Pictures/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8518" y="0"/>
            <a:ext cx="920251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61539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434" name="Picture 2" descr="http://uslide.ru/images/20/26987/736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3276600" y="331788"/>
            <a:ext cx="3240088" cy="1081087"/>
          </a:xfrm>
          <a:prstGeom prst="rect">
            <a:avLst/>
          </a:prstGeom>
          <a:solidFill>
            <a:srgbClr val="ECF7A7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468313" y="1771650"/>
            <a:ext cx="3240087" cy="1081088"/>
          </a:xfrm>
          <a:prstGeom prst="rect">
            <a:avLst/>
          </a:prstGeom>
          <a:solidFill>
            <a:srgbClr val="ECF7A7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3059113" y="2924175"/>
            <a:ext cx="3240087" cy="1081088"/>
          </a:xfrm>
          <a:prstGeom prst="rect">
            <a:avLst/>
          </a:prstGeom>
          <a:solidFill>
            <a:srgbClr val="ECF7A7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5651500" y="1771650"/>
            <a:ext cx="3240088" cy="1081088"/>
          </a:xfrm>
          <a:prstGeom prst="rect">
            <a:avLst/>
          </a:prstGeom>
          <a:solidFill>
            <a:srgbClr val="ECF7A7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3348038" y="476250"/>
            <a:ext cx="32400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FF3300"/>
                </a:solidFill>
                <a:latin typeface="Times New Roman" pitchFamily="18" charset="0"/>
              </a:rPr>
              <a:t>Горные породы</a:t>
            </a:r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539750" y="1916113"/>
            <a:ext cx="31686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</a:rPr>
              <a:t>магматические</a:t>
            </a:r>
          </a:p>
        </p:txBody>
      </p:sp>
      <p:sp>
        <p:nvSpPr>
          <p:cNvPr id="12296" name="Text Box 10"/>
          <p:cNvSpPr txBox="1">
            <a:spLocks noChangeArrowheads="1"/>
          </p:cNvSpPr>
          <p:nvPr/>
        </p:nvSpPr>
        <p:spPr bwMode="auto">
          <a:xfrm>
            <a:off x="5722938" y="1916113"/>
            <a:ext cx="33131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2060"/>
                </a:solidFill>
                <a:latin typeface="Times New Roman" pitchFamily="18" charset="0"/>
              </a:rPr>
              <a:t>метаморфические</a:t>
            </a:r>
          </a:p>
        </p:txBody>
      </p:sp>
      <p:sp>
        <p:nvSpPr>
          <p:cNvPr id="12297" name="Text Box 11"/>
          <p:cNvSpPr txBox="1">
            <a:spLocks noChangeArrowheads="1"/>
          </p:cNvSpPr>
          <p:nvPr/>
        </p:nvSpPr>
        <p:spPr bwMode="auto">
          <a:xfrm>
            <a:off x="3635375" y="3141663"/>
            <a:ext cx="2374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осадочные</a:t>
            </a:r>
          </a:p>
        </p:txBody>
      </p:sp>
      <p:sp>
        <p:nvSpPr>
          <p:cNvPr id="12298" name="Text Box 12"/>
          <p:cNvSpPr txBox="1">
            <a:spLocks noChangeArrowheads="1"/>
          </p:cNvSpPr>
          <p:nvPr/>
        </p:nvSpPr>
        <p:spPr bwMode="auto">
          <a:xfrm>
            <a:off x="323850" y="4292600"/>
            <a:ext cx="25908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2060"/>
                </a:solidFill>
                <a:latin typeface="Times New Roman" pitchFamily="18" charset="0"/>
              </a:rPr>
              <a:t>         базальт</a:t>
            </a:r>
          </a:p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2060"/>
                </a:solidFill>
                <a:latin typeface="Times New Roman" pitchFamily="18" charset="0"/>
              </a:rPr>
              <a:t>     гранит</a:t>
            </a:r>
          </a:p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2060"/>
                </a:solidFill>
                <a:latin typeface="Times New Roman" pitchFamily="18" charset="0"/>
              </a:rPr>
              <a:t>пемза</a:t>
            </a:r>
          </a:p>
        </p:txBody>
      </p:sp>
      <p:sp>
        <p:nvSpPr>
          <p:cNvPr id="12299" name="Text Box 13"/>
          <p:cNvSpPr txBox="1">
            <a:spLocks noChangeArrowheads="1"/>
          </p:cNvSpPr>
          <p:nvPr/>
        </p:nvSpPr>
        <p:spPr bwMode="auto">
          <a:xfrm>
            <a:off x="3492500" y="4724400"/>
            <a:ext cx="2519363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02060"/>
                </a:solidFill>
                <a:latin typeface="Times New Roman" pitchFamily="18" charset="0"/>
              </a:rPr>
              <a:t>     туф</a:t>
            </a:r>
          </a:p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02060"/>
                </a:solidFill>
                <a:latin typeface="Times New Roman" pitchFamily="18" charset="0"/>
              </a:rPr>
              <a:t>         песчаник известняк</a:t>
            </a:r>
          </a:p>
          <a:p>
            <a:pPr algn="ctr">
              <a:spcBef>
                <a:spcPct val="50000"/>
              </a:spcBef>
            </a:pPr>
            <a:endParaRPr lang="ru-RU" sz="28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2300" name="Text Box 14"/>
          <p:cNvSpPr txBox="1">
            <a:spLocks noChangeArrowheads="1"/>
          </p:cNvSpPr>
          <p:nvPr/>
        </p:nvSpPr>
        <p:spPr bwMode="auto">
          <a:xfrm>
            <a:off x="6443663" y="4365625"/>
            <a:ext cx="2449512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2060"/>
                </a:solidFill>
                <a:latin typeface="Times New Roman" pitchFamily="18" charset="0"/>
              </a:rPr>
              <a:t>мрамор</a:t>
            </a:r>
          </a:p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2060"/>
                </a:solidFill>
                <a:latin typeface="Times New Roman" pitchFamily="18" charset="0"/>
              </a:rPr>
              <a:t>     гнейсы</a:t>
            </a:r>
          </a:p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2060"/>
                </a:solidFill>
                <a:latin typeface="Times New Roman" pitchFamily="18" charset="0"/>
              </a:rPr>
              <a:t>         сланцы</a:t>
            </a:r>
          </a:p>
        </p:txBody>
      </p:sp>
      <p:sp>
        <p:nvSpPr>
          <p:cNvPr id="12301" name="Line 16"/>
          <p:cNvSpPr>
            <a:spLocks noChangeShapeType="1"/>
          </p:cNvSpPr>
          <p:nvPr/>
        </p:nvSpPr>
        <p:spPr bwMode="auto">
          <a:xfrm>
            <a:off x="1476375" y="2852738"/>
            <a:ext cx="0" cy="1439862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02" name="Line 17"/>
          <p:cNvSpPr>
            <a:spLocks noChangeShapeType="1"/>
          </p:cNvSpPr>
          <p:nvPr/>
        </p:nvSpPr>
        <p:spPr bwMode="auto">
          <a:xfrm>
            <a:off x="1042988" y="2852738"/>
            <a:ext cx="0" cy="2160587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03" name="Line 18"/>
          <p:cNvSpPr>
            <a:spLocks noChangeShapeType="1"/>
          </p:cNvSpPr>
          <p:nvPr/>
        </p:nvSpPr>
        <p:spPr bwMode="auto">
          <a:xfrm flipH="1">
            <a:off x="539750" y="2852738"/>
            <a:ext cx="71438" cy="2808287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04" name="Line 19"/>
          <p:cNvSpPr>
            <a:spLocks noChangeShapeType="1"/>
          </p:cNvSpPr>
          <p:nvPr/>
        </p:nvSpPr>
        <p:spPr bwMode="auto">
          <a:xfrm>
            <a:off x="3924300" y="4076700"/>
            <a:ext cx="0" cy="1800225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05" name="Line 20"/>
          <p:cNvSpPr>
            <a:spLocks noChangeShapeType="1"/>
          </p:cNvSpPr>
          <p:nvPr/>
        </p:nvSpPr>
        <p:spPr bwMode="auto">
          <a:xfrm>
            <a:off x="4356100" y="4076700"/>
            <a:ext cx="0" cy="1368425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06" name="Line 21"/>
          <p:cNvSpPr>
            <a:spLocks noChangeShapeType="1"/>
          </p:cNvSpPr>
          <p:nvPr/>
        </p:nvSpPr>
        <p:spPr bwMode="auto">
          <a:xfrm>
            <a:off x="4859338" y="4076700"/>
            <a:ext cx="0" cy="720725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07" name="Line 22"/>
          <p:cNvSpPr>
            <a:spLocks noChangeShapeType="1"/>
          </p:cNvSpPr>
          <p:nvPr/>
        </p:nvSpPr>
        <p:spPr bwMode="auto">
          <a:xfrm>
            <a:off x="7451725" y="2852738"/>
            <a:ext cx="0" cy="1584325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08" name="Line 23"/>
          <p:cNvSpPr>
            <a:spLocks noChangeShapeType="1"/>
          </p:cNvSpPr>
          <p:nvPr/>
        </p:nvSpPr>
        <p:spPr bwMode="auto">
          <a:xfrm>
            <a:off x="7956550" y="2852738"/>
            <a:ext cx="0" cy="230505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09" name="Line 24"/>
          <p:cNvSpPr>
            <a:spLocks noChangeShapeType="1"/>
          </p:cNvSpPr>
          <p:nvPr/>
        </p:nvSpPr>
        <p:spPr bwMode="auto">
          <a:xfrm>
            <a:off x="8388350" y="2924175"/>
            <a:ext cx="71438" cy="273685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10" name="Line 21"/>
          <p:cNvSpPr>
            <a:spLocks noChangeShapeType="1"/>
          </p:cNvSpPr>
          <p:nvPr/>
        </p:nvSpPr>
        <p:spPr bwMode="auto">
          <a:xfrm>
            <a:off x="4716463" y="1412875"/>
            <a:ext cx="0" cy="1368425"/>
          </a:xfrm>
          <a:prstGeom prst="line">
            <a:avLst/>
          </a:prstGeom>
          <a:noFill/>
          <a:ln w="4445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11" name="Line 21"/>
          <p:cNvSpPr>
            <a:spLocks noChangeShapeType="1"/>
          </p:cNvSpPr>
          <p:nvPr/>
        </p:nvSpPr>
        <p:spPr bwMode="auto">
          <a:xfrm>
            <a:off x="6516688" y="908050"/>
            <a:ext cx="1150937" cy="792163"/>
          </a:xfrm>
          <a:prstGeom prst="line">
            <a:avLst/>
          </a:prstGeom>
          <a:noFill/>
          <a:ln w="4445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12" name="Line 21"/>
          <p:cNvSpPr>
            <a:spLocks noChangeShapeType="1"/>
          </p:cNvSpPr>
          <p:nvPr/>
        </p:nvSpPr>
        <p:spPr bwMode="auto">
          <a:xfrm flipH="1">
            <a:off x="1908175" y="836613"/>
            <a:ext cx="1368425" cy="863600"/>
          </a:xfrm>
          <a:prstGeom prst="line">
            <a:avLst/>
          </a:prstGeom>
          <a:noFill/>
          <a:ln w="4445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9" name="Picture 11" descr="Imag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525" y="4508500"/>
            <a:ext cx="20589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2" descr="Imag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3068638"/>
            <a:ext cx="23812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Imag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1050925"/>
            <a:ext cx="172720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b="1" dirty="0" smtClean="0">
                <a:solidFill>
                  <a:srgbClr val="FF3300"/>
                </a:solidFill>
                <a:latin typeface="Times New Roman" pitchFamily="18" charset="0"/>
              </a:rPr>
              <a:t>Горные породы и минералы</a:t>
            </a:r>
            <a:br>
              <a:rPr lang="ru-RU" sz="4000" b="1" dirty="0" smtClean="0">
                <a:solidFill>
                  <a:srgbClr val="FF3300"/>
                </a:solidFill>
                <a:latin typeface="Times New Roman" pitchFamily="18" charset="0"/>
              </a:rPr>
            </a:br>
            <a:r>
              <a:rPr lang="ru-RU" sz="4000" b="1" dirty="0" smtClean="0">
                <a:solidFill>
                  <a:srgbClr val="FF3300"/>
                </a:solidFill>
                <a:latin typeface="Times New Roman" pitchFamily="18" charset="0"/>
              </a:rPr>
              <a:t>(полезные ископаемые)</a:t>
            </a:r>
          </a:p>
        </p:txBody>
      </p:sp>
      <p:pic>
        <p:nvPicPr>
          <p:cNvPr id="7173" name="Picture 5" descr="Imag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463" y="2636838"/>
            <a:ext cx="23399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Image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14550" y="4508500"/>
            <a:ext cx="20970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Image1"/>
          <p:cNvPicPr>
            <a:picLocks noChangeAspect="1" noChangeArrowheads="1"/>
          </p:cNvPicPr>
          <p:nvPr/>
        </p:nvPicPr>
        <p:blipFill>
          <a:blip r:embed="rId7"/>
          <a:srcRect l="3935"/>
          <a:stretch>
            <a:fillRect/>
          </a:stretch>
        </p:blipFill>
        <p:spPr bwMode="auto">
          <a:xfrm>
            <a:off x="250825" y="928670"/>
            <a:ext cx="1657350" cy="1708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Image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00338" y="1484313"/>
            <a:ext cx="3529012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 descr="Image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11638" y="4437063"/>
            <a:ext cx="2376487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Движение литосферных пли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1" y="57148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FF0000"/>
                </a:solidFill>
              </a:rPr>
              <a:t>Движение литосферных плит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395288" y="5286388"/>
            <a:ext cx="846299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altLang="ru-RU" sz="2400" dirty="0">
                <a:solidFill>
                  <a:schemeClr val="accent6">
                    <a:lumMod val="75000"/>
                  </a:schemeClr>
                </a:solidFill>
              </a:rPr>
              <a:t>Литосфера разделена на плиты. Они перемещаются по разжиженному слою мантии в горизонтальном направлении. в срединно-океанических хребтах они раздвигаются, а там , где сталкиваются, образуются горы.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130</TotalTime>
  <Words>212</Words>
  <PresentationFormat>Экран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Внутреннее строение Земли</vt:lpstr>
      <vt:lpstr>                                                         План урока:  1. Что у Земли внутри? 2. Горные породы и минералы. 3. Движение земной коры.   </vt:lpstr>
      <vt:lpstr>                                                                              Основные понятия урока: - Литосфера - Земная кора - Ядро - Мантия - Рельеф - Горные породы - Минералы - Полезные ископаемые - Литосферные плиты </vt:lpstr>
      <vt:lpstr>Великие ученые, объяснившие                        происхождение Земли:  - Жорж Бюффон - Иммануил Кант - Пьер Лаплас - Джеймс Джинс - Отто Шмидт  </vt:lpstr>
      <vt:lpstr>Слайд 5</vt:lpstr>
      <vt:lpstr>Слайд 6</vt:lpstr>
      <vt:lpstr>Слайд 7</vt:lpstr>
      <vt:lpstr>Горные породы и минералы (полезные ископаемые)</vt:lpstr>
      <vt:lpstr>Слайд 9</vt:lpstr>
      <vt:lpstr>Карта основных зон землетрясений и вулканизма</vt:lpstr>
      <vt:lpstr>Подумай и ответь:</vt:lpstr>
      <vt:lpstr>Вставьте пропущенные слова: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Внутреннее строение Земли</dc:title>
  <dc:creator>Сергей</dc:creator>
  <cp:lastModifiedBy>Сергей</cp:lastModifiedBy>
  <cp:revision>18</cp:revision>
  <dcterms:created xsi:type="dcterms:W3CDTF">2016-03-07T12:44:54Z</dcterms:created>
  <dcterms:modified xsi:type="dcterms:W3CDTF">2016-03-14T17:54:50Z</dcterms:modified>
</cp:coreProperties>
</file>