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2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33F78-868D-4F5D-AEB0-EDC70B20EFB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7F42-7D3F-4CA3-9CC3-16AF1169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1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7F42-7D3F-4CA3-9CC3-16AF116936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1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2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4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9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8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2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2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3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81058-1295-4C3A-A1D9-77F1F88FA59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7C9F-F2C2-4E67-B5B0-97FAC8DB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1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520280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Проведение крестьянской реформы в Тверской губернии.</a:t>
            </a:r>
            <a:br>
              <a:rPr lang="ru-RU" sz="3600" b="1" dirty="0" smtClean="0"/>
            </a:br>
            <a:r>
              <a:rPr lang="ru-RU" sz="2400" dirty="0" smtClean="0"/>
              <a:t>МБОУ «Ульяновская СОШ»</a:t>
            </a:r>
            <a:br>
              <a:rPr lang="ru-RU" sz="2400" dirty="0" smtClean="0"/>
            </a:br>
            <a:r>
              <a:rPr lang="ru-RU" sz="2400" dirty="0" smtClean="0"/>
              <a:t>Учитель истории Бычков Н.Е.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\te-url-764e0f30fd92cdb7cad8c3ca263bfc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3"/>
            <a:ext cx="8640960" cy="3600401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30156"/>
              </p:ext>
            </p:extLst>
          </p:nvPr>
        </p:nvGraphicFramePr>
        <p:xfrm>
          <a:off x="251521" y="260649"/>
          <a:ext cx="8640958" cy="7070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608">
                  <a:extLst>
                    <a:ext uri="{9D8B030D-6E8A-4147-A177-3AD203B41FA5}">
                      <a16:colId xmlns:a16="http://schemas.microsoft.com/office/drawing/2014/main" val="679743438"/>
                    </a:ext>
                  </a:extLst>
                </a:gridCol>
                <a:gridCol w="3582420">
                  <a:extLst>
                    <a:ext uri="{9D8B030D-6E8A-4147-A177-3AD203B41FA5}">
                      <a16:colId xmlns:a16="http://schemas.microsoft.com/office/drawing/2014/main" val="2479866931"/>
                    </a:ext>
                  </a:extLst>
                </a:gridCol>
                <a:gridCol w="2160465">
                  <a:extLst>
                    <a:ext uri="{9D8B030D-6E8A-4147-A177-3AD203B41FA5}">
                      <a16:colId xmlns:a16="http://schemas.microsoft.com/office/drawing/2014/main" val="509879332"/>
                    </a:ext>
                  </a:extLst>
                </a:gridCol>
                <a:gridCol w="2160465">
                  <a:extLst>
                    <a:ext uri="{9D8B030D-6E8A-4147-A177-3AD203B41FA5}">
                      <a16:colId xmlns:a16="http://schemas.microsoft.com/office/drawing/2014/main" val="2825368470"/>
                    </a:ext>
                  </a:extLst>
                </a:gridCol>
              </a:tblGrid>
              <a:tr h="15841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1861 г. Крестьянской земли на душу приходилось (в десятинах)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После 19 февраля на душу надел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242854982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Тургиновская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2006728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Ильинская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40933160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Логиновская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2610662087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Городенская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75071379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Никулинская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10106837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Щербининская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3,09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325686396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Воскресенская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351619251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Быковская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81465051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Каблуковская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52493972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Белекушальская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3951574895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Арининская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8585004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Васильевская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2690548205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Первитинская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2855554398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Кумординская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76341931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Новинская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206529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1"/>
            <a:ext cx="8352928" cy="27363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Реформа </a:t>
            </a:r>
            <a:r>
              <a:rPr lang="ru-RU" sz="2600" b="1" dirty="0">
                <a:solidFill>
                  <a:schemeClr val="tx1"/>
                </a:solidFill>
              </a:rPr>
              <a:t>проводилась в интересах помещиков. Количество отрезков зависело от физико-географических и экономических условий края. Крестьянские земли часто отрезались от водопоев и пастбищ. При этом помещики оставались собственниками всей земли. Крестьяне лишались лучших угодий. Исключением были лишь некоторые земли.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" y="3068960"/>
            <a:ext cx="7772400" cy="36004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74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92696"/>
            <a:ext cx="8136904" cy="48320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Крепостное право отменили, но зависимость крестьян от по­мещиков сохранялась. Спустя десять лет после манифеста свыше 40% помещичьих крестьян Тверской губернии ещё не выплатили выкупа своим хозяевам. К тому же многие из вчерашних крепост­ных попросту не поняли сути реформы. Царь-батюшка вроде бы даровал волю, а повинности не исчезли. До составления уставных грамот крестьяне становились временно обязанными, то есть по- прежнему платили оброк и отрабатывали барщину.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43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Крестьянские восстания.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Всего с 1855 по 1863  гг. в губернии произошло 254 выступления. Все выступления говорят о том, что крестьяне так и не дождались обещанной «воли» и даже издание манифеста 19 февраля 1861 года не только не успокоило крестьян, но явилось как бы детонатором для небывалого подъема крестьянской борьбы в губернии. Наибольшее количество крестьянских выступлений в 1861 г. произошло в мае-июне. В течение этих месяцев волновались крестья­не 123 </a:t>
            </a:r>
            <a:r>
              <a:rPr lang="ru-RU" dirty="0" smtClean="0"/>
              <a:t>имений.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4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" y="260648"/>
            <a:ext cx="809699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Положение дворян после отмены </a:t>
            </a:r>
            <a:r>
              <a:rPr lang="ru-RU" b="1" dirty="0"/>
              <a:t>к</a:t>
            </a:r>
            <a:r>
              <a:rPr lang="ru-RU" b="1" dirty="0" smtClean="0"/>
              <a:t>репостного права.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Реформа ударила и по владельцам имений. Особенно незавидным оказалось положение мелкопоместных дворян. Крестьян в их вла­дениях числилось сравнительно немного, соответственно и выкуп был невелик. Полученных денег не хватало на обновление инвентаря, использование агротехнических новшеств, оплаты труда на­емных работников. Многие помещики быстро разорялись. На ис­ходе 1863 г. государству отошло 95 имений, владельцы которых оказались материально несостоятельными. Это самый высокий показатель по России! Дворяне зачастую продавали или сдавали в аренду принадлежащие им земли.</a:t>
            </a:r>
          </a:p>
        </p:txBody>
      </p:sp>
    </p:spTree>
    <p:extLst>
      <p:ext uri="{BB962C8B-B14F-4D97-AF65-F5344CB8AC3E}">
        <p14:creationId xmlns:p14="http://schemas.microsoft.com/office/powerpoint/2010/main" val="27731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Положение крестьян после отмены крепостного права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Реформа 1861 г. привела к расслоению крестьянства. Значительно - в два раза - снизилось число середняцких хо­зяйств. А доля крестьян с невысоким достатком увеличилась до 40%. Они едва сводили концы с концами. Если у таких крестьян было хотя бы по одной лошади и корове, это позволяло выжить. Число безлошадных выросло до 16%. Таким беднякам ничего не остава­лось, как наниматься на работу, а свой надел сдавать в аренду. Однако самыми обездоленными оказались бобыли, у которых не было ни скота, ни земли. </a:t>
            </a:r>
          </a:p>
        </p:txBody>
      </p:sp>
    </p:spTree>
    <p:extLst>
      <p:ext uri="{BB962C8B-B14F-4D97-AF65-F5344CB8AC3E}">
        <p14:creationId xmlns:p14="http://schemas.microsoft.com/office/powerpoint/2010/main" val="30953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7561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7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Тест: Отмена крепостного права.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363272" cy="489364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1. Что даровала реформа 1861 г. крестьянам?</a:t>
            </a:r>
          </a:p>
          <a:p>
            <a:pPr algn="just"/>
            <a:r>
              <a:rPr lang="ru-RU" sz="2400" b="1" dirty="0"/>
              <a:t>А)личную свободу	Б) землю без всякого выкупа	В) равные сословные права с мещанами</a:t>
            </a:r>
          </a:p>
          <a:p>
            <a:pPr algn="just"/>
            <a:r>
              <a:rPr lang="ru-RU" sz="2400" b="1" dirty="0"/>
              <a:t>2. Какие крестьяне считались «</a:t>
            </a:r>
            <a:r>
              <a:rPr lang="ru-RU" sz="2400" b="1" dirty="0" err="1"/>
              <a:t>временнообязанными</a:t>
            </a:r>
            <a:r>
              <a:rPr lang="ru-RU" sz="2400" b="1" dirty="0"/>
              <a:t>»?</a:t>
            </a:r>
          </a:p>
          <a:p>
            <a:pPr algn="just"/>
            <a:r>
              <a:rPr lang="ru-RU" sz="2400" b="1" dirty="0"/>
              <a:t>А) не заключившие выкупные сделки со своими помещиками после объявления реформы</a:t>
            </a:r>
          </a:p>
          <a:p>
            <a:pPr algn="just"/>
            <a:r>
              <a:rPr lang="ru-RU" sz="2400" b="1" dirty="0"/>
              <a:t>Б) крестьяне сибирских губерний</a:t>
            </a:r>
          </a:p>
          <a:p>
            <a:pPr algn="just"/>
            <a:r>
              <a:rPr lang="ru-RU" sz="2400" b="1" dirty="0"/>
              <a:t>В) государственные крестьяне</a:t>
            </a:r>
          </a:p>
          <a:p>
            <a:pPr algn="just"/>
            <a:r>
              <a:rPr lang="ru-RU" sz="2400" b="1" dirty="0"/>
              <a:t>3. Что такое отрезки?</a:t>
            </a:r>
          </a:p>
          <a:p>
            <a:pPr algn="just"/>
            <a:r>
              <a:rPr lang="ru-RU" sz="2400" b="1" dirty="0"/>
              <a:t>А) Часть крестьянского надела, оказавшаяся «лишне» по сравнению с установленной в 1861 г. нормой</a:t>
            </a:r>
          </a:p>
          <a:p>
            <a:pPr algn="just"/>
            <a:r>
              <a:rPr lang="ru-RU" sz="2400" b="1" dirty="0"/>
              <a:t>Б) Земля, которую отрезали у помещиков в пользу крестьян</a:t>
            </a:r>
          </a:p>
          <a:p>
            <a:pPr algn="just"/>
            <a:r>
              <a:rPr lang="ru-RU" sz="2400" b="1" dirty="0"/>
              <a:t>В) Земля, которой наделялись крестьяне по реформе 1861 г.</a:t>
            </a:r>
          </a:p>
        </p:txBody>
      </p:sp>
    </p:spTree>
    <p:extLst>
      <p:ext uri="{BB962C8B-B14F-4D97-AF65-F5344CB8AC3E}">
        <p14:creationId xmlns:p14="http://schemas.microsoft.com/office/powerpoint/2010/main" val="381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8064896" cy="56323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4. Какой срок был установлен для внесения крестьянами выкупных платежей за землю?</a:t>
            </a:r>
          </a:p>
          <a:p>
            <a:r>
              <a:rPr lang="ru-RU" sz="2400" b="1" dirty="0"/>
              <a:t>А) 49 лет	Б) 59 лет	В) 70 лет</a:t>
            </a:r>
          </a:p>
          <a:p>
            <a:r>
              <a:rPr lang="ru-RU" sz="2400" b="1" dirty="0"/>
              <a:t> 5. Отмена крепостного права немедленно предоставляла крестьянам:</a:t>
            </a:r>
          </a:p>
          <a:p>
            <a:r>
              <a:rPr lang="ru-RU" sz="2400" b="1" dirty="0"/>
              <a:t>А) право владеть землей</a:t>
            </a:r>
          </a:p>
          <a:p>
            <a:r>
              <a:rPr lang="ru-RU" sz="2400" b="1" dirty="0"/>
              <a:t>Б) свободную продажу своего надела</a:t>
            </a:r>
          </a:p>
          <a:p>
            <a:r>
              <a:rPr lang="ru-RU" sz="2400" b="1" dirty="0"/>
              <a:t>В) уравнение в правах с другими сословиями</a:t>
            </a:r>
          </a:p>
          <a:p>
            <a:r>
              <a:rPr lang="ru-RU" sz="2400" b="1" dirty="0"/>
              <a:t>6. Кто такой мировой посредник:</a:t>
            </a:r>
          </a:p>
          <a:p>
            <a:r>
              <a:rPr lang="ru-RU" sz="2400" b="1" dirty="0"/>
              <a:t>А) представитель помещиков, участвующий в разработке крестьянской реформы;</a:t>
            </a:r>
          </a:p>
          <a:p>
            <a:r>
              <a:rPr lang="ru-RU" sz="2400" b="1" dirty="0"/>
              <a:t>Б)  представитель крестьянской общины, участвующий в разрешении споров между помещиком и крестьянами</a:t>
            </a:r>
            <a:r>
              <a:rPr lang="ru-RU" sz="2400" dirty="0"/>
              <a:t>;</a:t>
            </a:r>
          </a:p>
          <a:p>
            <a:r>
              <a:rPr lang="ru-RU" sz="2400" b="1" dirty="0"/>
              <a:t>В) представитель дворянства, призванный следить за осуществлением крестьянской реформы на местах.</a:t>
            </a:r>
          </a:p>
        </p:txBody>
      </p:sp>
    </p:spTree>
    <p:extLst>
      <p:ext uri="{BB962C8B-B14F-4D97-AF65-F5344CB8AC3E}">
        <p14:creationId xmlns:p14="http://schemas.microsoft.com/office/powerpoint/2010/main" val="9387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224" y="116632"/>
            <a:ext cx="8229600" cy="1152128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Положение крестьян и дворян</a:t>
            </a:r>
            <a:br>
              <a:rPr lang="ru-RU" sz="3200" b="1" dirty="0" smtClean="0"/>
            </a:br>
            <a:r>
              <a:rPr lang="ru-RU" sz="3200" b="1" dirty="0" smtClean="0"/>
              <a:t>накануне отмены крепостного права.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</a:t>
            </a:r>
            <a:r>
              <a:rPr lang="ru-RU" sz="2400" dirty="0" smtClean="0"/>
              <a:t>рестьян</a:t>
            </a:r>
            <a:r>
              <a:rPr lang="ru-RU" sz="2400" dirty="0"/>
              <a:t>, отрабатывающих барщину, становился все меньше. Свыше 70% крестьян платили оброк и занимались промыслами либо подавались в города и становились наемными рабочими на предприятиях</a:t>
            </a:r>
            <a:r>
              <a:rPr lang="ru-RU" sz="2400" dirty="0" smtClean="0"/>
              <a:t>.</a:t>
            </a:r>
            <a:r>
              <a:rPr lang="ru-RU" sz="2400" dirty="0"/>
              <a:t> Крестьяне часто жаловались на жестокое обращение со стороны помещиков и просили перевода в разряд государственных.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68" y="1600200"/>
            <a:ext cx="4012804" cy="4997152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768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352928" cy="60016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7. Руководителем Тверского губернского комитета был</a:t>
            </a:r>
          </a:p>
          <a:p>
            <a:r>
              <a:rPr lang="ru-RU" sz="2400" b="1" dirty="0"/>
              <a:t>А)Ростовцев              Б)</a:t>
            </a:r>
            <a:r>
              <a:rPr lang="ru-RU" sz="2400" b="1" dirty="0" err="1"/>
              <a:t>Унковский</a:t>
            </a:r>
            <a:r>
              <a:rPr lang="ru-RU" sz="2400" b="1" dirty="0"/>
              <a:t>                 В)Головачев</a:t>
            </a:r>
          </a:p>
          <a:p>
            <a:r>
              <a:rPr lang="ru-RU" sz="2400" b="1" dirty="0"/>
              <a:t>8. В чем вы видите плюсы и минусы крестьянской реформы?</a:t>
            </a:r>
          </a:p>
          <a:p>
            <a:r>
              <a:rPr lang="ru-RU" sz="2400" b="1" dirty="0"/>
              <a:t>1. Размер крестьянских наделов определялся… (крестьянами; помещиками; по соглашению крестьян с помещиками с учётом норм, установленных государством).</a:t>
            </a:r>
          </a:p>
          <a:p>
            <a:r>
              <a:rPr lang="ru-RU" sz="2400" b="1" dirty="0"/>
              <a:t>2. Размеры отрезков были больше на землях… (чернозёмной зоны; нечернозёмной	зоны;	 степной	полосы).</a:t>
            </a:r>
          </a:p>
          <a:p>
            <a:r>
              <a:rPr lang="ru-RU" sz="2400" b="1" dirty="0"/>
              <a:t>3. После реформы качество земли во владении крестьян… (увеличилось; уменьшилось; не	изменилось).</a:t>
            </a:r>
          </a:p>
          <a:p>
            <a:r>
              <a:rPr lang="ru-RU" sz="2400" b="1" dirty="0"/>
              <a:t>4.. После реформы качество земли во владении крестьян… (увеличилось; уменьшилось; не изменилось).</a:t>
            </a:r>
          </a:p>
          <a:p>
            <a:endParaRPr lang="ru-RU" sz="2400" dirty="0" smtClean="0"/>
          </a:p>
          <a:p>
            <a:r>
              <a:rPr lang="ru-RU" sz="2400" dirty="0" smtClean="0"/>
              <a:t>Ответ</a:t>
            </a:r>
            <a:r>
              <a:rPr lang="ru-RU" sz="2400" dirty="0"/>
              <a:t>: 1 – а; 2 – б; 3 – а; 4 – а; 5 – в; 6 - в;7 – б.</a:t>
            </a:r>
          </a:p>
        </p:txBody>
      </p:sp>
    </p:spTree>
    <p:extLst>
      <p:ext uri="{BB962C8B-B14F-4D97-AF65-F5344CB8AC3E}">
        <p14:creationId xmlns:p14="http://schemas.microsoft.com/office/powerpoint/2010/main" val="23158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82341"/>
            <a:ext cx="763284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Литература</a:t>
            </a:r>
          </a:p>
          <a:p>
            <a:r>
              <a:rPr lang="ru-RU" sz="2400" dirty="0" err="1"/>
              <a:t>Михня</a:t>
            </a:r>
            <a:r>
              <a:rPr lang="ru-RU" sz="2400" dirty="0"/>
              <a:t> С.Б. История Тверской земли с древнейших времен до наших дней» Тверь, 2008.</a:t>
            </a:r>
          </a:p>
          <a:p>
            <a:r>
              <a:rPr lang="ru-RU" sz="2400" dirty="0"/>
              <a:t>Ресурсы Интернета</a:t>
            </a:r>
          </a:p>
          <a:p>
            <a:r>
              <a:rPr lang="ru-RU" sz="2400" dirty="0"/>
              <a:t>http://libinfo.org/index/index.php?id=32541</a:t>
            </a:r>
          </a:p>
          <a:p>
            <a:r>
              <a:rPr lang="ru-RU" sz="2400" dirty="0"/>
              <a:t>http://www.booksite.ru/butter/article5.htm#13</a:t>
            </a:r>
          </a:p>
          <a:p>
            <a:r>
              <a:rPr lang="ru-RU" sz="2400" dirty="0"/>
              <a:t>http://www.medicinform.net/history/nauka/8.htm</a:t>
            </a:r>
          </a:p>
          <a:p>
            <a:r>
              <a:rPr lang="ru-RU" sz="2400" dirty="0"/>
              <a:t>http://medical-faq.ru/2011/04/istoriya_zemskoi_mediciny/</a:t>
            </a:r>
          </a:p>
          <a:p>
            <a:r>
              <a:rPr lang="ru-RU" sz="2400" dirty="0"/>
              <a:t>http://allstude.ru/Istoriya/Zemstva.html</a:t>
            </a:r>
          </a:p>
        </p:txBody>
      </p:sp>
    </p:spTree>
    <p:extLst>
      <p:ext uri="{BB962C8B-B14F-4D97-AF65-F5344CB8AC3E}">
        <p14:creationId xmlns:p14="http://schemas.microsoft.com/office/powerpoint/2010/main" val="37596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Положение крестьян и дворян накануне отмены крепостного права.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25144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омещики </a:t>
            </a:r>
            <a:r>
              <a:rPr lang="ru-RU" dirty="0"/>
              <a:t>продавали землю или закладывали свои поместья. Выход из бедственного положения помещики видели в увеличении крестьянских повинностей, увеличивали оброк. К</a:t>
            </a:r>
            <a:r>
              <a:rPr lang="ru-RU" dirty="0" smtClean="0"/>
              <a:t>рестьяне </a:t>
            </a:r>
            <a:r>
              <a:rPr lang="ru-RU" dirty="0"/>
              <a:t>боролись против своих </a:t>
            </a:r>
            <a:r>
              <a:rPr lang="ru-RU" dirty="0" smtClean="0"/>
              <a:t>угнетателей, </a:t>
            </a:r>
            <a:r>
              <a:rPr lang="ru-RU" dirty="0"/>
              <a:t>поджигая барские усадьбы, убивали помещиков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244280" cy="4925144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05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584176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Улучшить </a:t>
            </a:r>
            <a:r>
              <a:rPr lang="ru-RU" sz="2800" b="1" dirty="0"/>
              <a:t>экономическое положение и прекратить бунты может лишь отмена крепостного права.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48995"/>
              </p:ext>
            </p:extLst>
          </p:nvPr>
        </p:nvGraphicFramePr>
        <p:xfrm>
          <a:off x="685800" y="2262980"/>
          <a:ext cx="7772400" cy="4190356"/>
        </p:xfrm>
        <a:graphic>
          <a:graphicData uri="http://schemas.openxmlformats.org/drawingml/2006/table">
            <a:tbl>
              <a:tblPr firstRow="1" firstCol="1" bandRow="1"/>
              <a:tblGrid>
                <a:gridCol w="7772400">
                  <a:extLst>
                    <a:ext uri="{9D8B030D-6E8A-4147-A177-3AD203B41FA5}">
                      <a16:colId xmlns:a16="http://schemas.microsoft.com/office/drawing/2014/main" val="2843873674"/>
                    </a:ext>
                  </a:extLst>
                </a:gridCol>
              </a:tblGrid>
              <a:tr h="41903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cap="none" spc="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2400" b="1" kern="1200" cap="none" spc="0" baseline="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cap="none" spc="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занимавшиеся </a:t>
                      </a:r>
                      <a:r>
                        <a:rPr lang="ru-RU" sz="2400" b="1" kern="1200" cap="none" spc="0" dirty="0">
                          <a:ln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подготовкой </a:t>
                      </a:r>
                      <a:r>
                        <a:rPr lang="ru-RU" sz="2400" b="1" kern="1200" cap="none" spc="0" dirty="0" smtClean="0">
                          <a:ln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реформы.</a:t>
                      </a:r>
                      <a:endParaRPr lang="ru-RU" sz="2400" b="1" cap="none" spc="0" dirty="0">
                        <a:ln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Совет, Секретный комитет с 1858г. Главный комитет по крестьянскому делу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Редакционные комиссии (председатель </a:t>
                      </a:r>
                      <a:r>
                        <a:rPr lang="ru-RU" sz="2400" b="0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Я.Ростовцев</a:t>
                      </a:r>
                      <a:r>
                        <a:rPr lang="ru-RU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Губернские дворянские комитеты об улучшении быта помещичьих крестьян</a:t>
                      </a:r>
                      <a:r>
                        <a:rPr lang="ru-RU" sz="2400" b="0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kern="120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Твери новыми учреждениями руководил губернский предводитель дворянства Алексей Михайлович </a:t>
                      </a:r>
                      <a:r>
                        <a:rPr lang="ru-RU" sz="2400" b="1" kern="120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Унковский</a:t>
                      </a:r>
                      <a:r>
                        <a:rPr lang="ru-RU" sz="2400" b="1" kern="120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28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Унковский</a:t>
            </a:r>
            <a:r>
              <a:rPr lang="ru-RU" dirty="0"/>
              <a:t> Алексей Михайлович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997152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одился </a:t>
            </a:r>
            <a:r>
              <a:rPr lang="ru-RU" dirty="0"/>
              <a:t>24 декабря 1828 г. в сельце </a:t>
            </a:r>
            <a:r>
              <a:rPr lang="ru-RU" dirty="0" err="1"/>
              <a:t>Дмитрюкове</a:t>
            </a:r>
            <a:r>
              <a:rPr lang="ru-RU" dirty="0"/>
              <a:t>, Тверского </a:t>
            </a:r>
            <a:r>
              <a:rPr lang="ru-RU" dirty="0" smtClean="0"/>
              <a:t>уезда.</a:t>
            </a:r>
            <a:r>
              <a:rPr lang="ru-RU" dirty="0"/>
              <a:t> В феврале 1857 г. тверское дворянство избрало его своим губернским предводителем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Унковский</a:t>
            </a:r>
            <a:r>
              <a:rPr lang="ru-RU" dirty="0"/>
              <a:t> выработал проект «Положения об улучшении быта помещичьих крестьян», в существе согласный со всеми положениями записки, представленной им Государю в конце 1857 г.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00200"/>
            <a:ext cx="3292268" cy="4997152"/>
          </a:xfr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95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Отмена крепостного права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19 февраля 1861 г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3171087" cy="4637112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716536" cy="4525963"/>
          </a:xfr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59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Проведение реформы в Тверской губернии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 Манифестом об освобождении крестьян в Твери и уездах познакомились в середине марта 1861 года. В уездах вводились должности мировых посредников (запись в тетрадь), на которые назначались местные дворяне. Они должны были разрешать споры, надзирать за ходом реформы. Однако в 1862 году группа тверских мировых посредников отказалась от участия в проведении реформы, считая ее несправедливой по отношению к крестьянам. А губернское Дворянское собрание, где либералы составляли большинство, заявило о «несостоятельности закона 19 февраля». Правительство не стало церемониться с вольнодумцами и почти на год заточило их в Петропавловскую крепость</a:t>
            </a:r>
          </a:p>
        </p:txBody>
      </p:sp>
    </p:spTree>
    <p:extLst>
      <p:ext uri="{BB962C8B-B14F-4D97-AF65-F5344CB8AC3E}">
        <p14:creationId xmlns:p14="http://schemas.microsoft.com/office/powerpoint/2010/main" val="2661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Составление  </a:t>
            </a:r>
            <a:r>
              <a:rPr lang="ru-RU" sz="3600" b="1" dirty="0"/>
              <a:t>и введение уставных грамот.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506916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Грамоты составлялись помещики и подписывались «сельским миром». К 1862 году в тверской губернии лишь 5% грамм  было введено в действие. Условия получения свободы и земли, сохранение зависимости от помещиков вызывали недовольство крестьян. Процесс подписания уставных грамот затянулся до начала 1870 года.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600200"/>
            <a:ext cx="3826768" cy="5069160"/>
          </a:xfr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29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958</Words>
  <Application>Microsoft Office PowerPoint</Application>
  <PresentationFormat>Экран (4:3)</PresentationFormat>
  <Paragraphs>131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Проведение крестьянской реформы в Тверской губернии. МБОУ «Ульяновская СОШ» Учитель истории Бычков Н.Е.</vt:lpstr>
      <vt:lpstr>Положение крестьян и дворян накануне отмены крепостного права.</vt:lpstr>
      <vt:lpstr>Положение крестьян и дворян накануне отмены крепостного права.</vt:lpstr>
      <vt:lpstr>Презентация PowerPoint</vt:lpstr>
      <vt:lpstr> Улучшить экономическое положение и прекратить бунты может лишь отмена крепостного права. </vt:lpstr>
      <vt:lpstr>Унковский Алексей Михайлович </vt:lpstr>
      <vt:lpstr>Отмена крепостного права  19 февраля 1861 г</vt:lpstr>
      <vt:lpstr>Проведение реформы в Тверской губернии </vt:lpstr>
      <vt:lpstr> Составление  и введение уставных грамот. </vt:lpstr>
      <vt:lpstr>Презентация PowerPoint</vt:lpstr>
      <vt:lpstr>Презентация PowerPoint</vt:lpstr>
      <vt:lpstr>Презентация PowerPoint</vt:lpstr>
      <vt:lpstr>Крестьянские восстания.</vt:lpstr>
      <vt:lpstr>Презентация PowerPoint</vt:lpstr>
      <vt:lpstr>Положение дворян после отмены крепостного права.</vt:lpstr>
      <vt:lpstr>Положение крестьян после отмены крепостного права.</vt:lpstr>
      <vt:lpstr>Презентация PowerPoint</vt:lpstr>
      <vt:lpstr>Тест: Отмена крепостного права.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крестьянской реформы в Тверской губернии</dc:title>
  <dc:creator>школа</dc:creator>
  <cp:lastModifiedBy>тайсон</cp:lastModifiedBy>
  <cp:revision>18</cp:revision>
  <dcterms:created xsi:type="dcterms:W3CDTF">2015-12-30T08:17:48Z</dcterms:created>
  <dcterms:modified xsi:type="dcterms:W3CDTF">2016-02-07T11:56:45Z</dcterms:modified>
</cp:coreProperties>
</file>