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8" r:id="rId13"/>
    <p:sldId id="269" r:id="rId14"/>
    <p:sldId id="270" r:id="rId15"/>
    <p:sldId id="267"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56" autoAdjust="0"/>
    <p:restoredTop sz="94660" autoAdjust="0"/>
  </p:normalViewPr>
  <p:slideViewPr>
    <p:cSldViewPr>
      <p:cViewPr varScale="1">
        <p:scale>
          <a:sx n="97" d="100"/>
          <a:sy n="97" d="100"/>
        </p:scale>
        <p:origin x="-13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9"/>
          <p:cNvSpPr/>
          <p:nvPr/>
        </p:nvSpPr>
        <p:spPr>
          <a:xfrm rot="20707748">
            <a:off x="-617538" y="-652463"/>
            <a:ext cx="6664326" cy="3943351"/>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1"/>
          <p:cNvSpPr/>
          <p:nvPr/>
        </p:nvSpPr>
        <p:spPr>
          <a:xfrm rot="20707748">
            <a:off x="6167438" y="-441325"/>
            <a:ext cx="3127375" cy="2425700"/>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0"/>
          <p:cNvSpPr/>
          <p:nvPr/>
        </p:nvSpPr>
        <p:spPr>
          <a:xfrm rot="20707748">
            <a:off x="7143750" y="2001838"/>
            <a:ext cx="2679700" cy="4945062"/>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8"/>
          <p:cNvSpPr/>
          <p:nvPr/>
        </p:nvSpPr>
        <p:spPr>
          <a:xfrm rot="20707748">
            <a:off x="-206375" y="3322638"/>
            <a:ext cx="7378700" cy="45577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900000">
            <a:off x="547834" y="3632676"/>
            <a:ext cx="5985159" cy="1606102"/>
          </a:xfrm>
        </p:spPr>
        <p:txBody>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8" name="Date Placeholder 3"/>
          <p:cNvSpPr>
            <a:spLocks noGrp="1"/>
          </p:cNvSpPr>
          <p:nvPr>
            <p:ph type="dt" sz="half" idx="10"/>
          </p:nvPr>
        </p:nvSpPr>
        <p:spPr>
          <a:xfrm rot="20700000">
            <a:off x="6742113" y="2312988"/>
            <a:ext cx="1524000" cy="365125"/>
          </a:xfrm>
        </p:spPr>
        <p:txBody>
          <a:bodyPr/>
          <a:lstStyle>
            <a:lvl1pPr algn="l">
              <a:defRPr sz="1800" smtClean="0">
                <a:solidFill>
                  <a:schemeClr val="tx1"/>
                </a:solidFill>
              </a:defRPr>
            </a:lvl1pPr>
          </a:lstStyle>
          <a:p>
            <a:pPr>
              <a:defRPr/>
            </a:pPr>
            <a:fld id="{AF0C6B3B-CBD5-42E5-993B-431CB96DEC0D}" type="datetimeFigureOut">
              <a:rPr lang="ru-RU"/>
              <a:pPr>
                <a:defRPr/>
              </a:pPr>
              <a:t>09.03.2016</a:t>
            </a:fld>
            <a:endParaRPr lang="ru-RU"/>
          </a:p>
        </p:txBody>
      </p:sp>
      <p:sp>
        <p:nvSpPr>
          <p:cNvPr id="9" name="Footer Placeholder 4"/>
          <p:cNvSpPr>
            <a:spLocks noGrp="1"/>
          </p:cNvSpPr>
          <p:nvPr>
            <p:ph type="ftr" sz="quarter" idx="11"/>
          </p:nvPr>
        </p:nvSpPr>
        <p:spPr>
          <a:xfrm rot="20700000">
            <a:off x="6551613" y="1528763"/>
            <a:ext cx="2465387" cy="365125"/>
          </a:xfrm>
        </p:spPr>
        <p:txBody>
          <a:bodyPr/>
          <a:lstStyle>
            <a:lvl1pPr>
              <a:defRPr>
                <a:solidFill>
                  <a:schemeClr val="tx1"/>
                </a:solidFill>
              </a:defRPr>
            </a:lvl1pPr>
          </a:lstStyle>
          <a:p>
            <a:pPr>
              <a:defRPr/>
            </a:pPr>
            <a:endParaRPr lang="ru-RU"/>
          </a:p>
        </p:txBody>
      </p:sp>
      <p:sp>
        <p:nvSpPr>
          <p:cNvPr id="10" name="Slide Number Placeholder 5"/>
          <p:cNvSpPr>
            <a:spLocks noGrp="1"/>
          </p:cNvSpPr>
          <p:nvPr>
            <p:ph type="sldNum" sz="quarter" idx="12"/>
          </p:nvPr>
        </p:nvSpPr>
        <p:spPr>
          <a:xfrm rot="20700000">
            <a:off x="6451600" y="1162050"/>
            <a:ext cx="2133600" cy="420688"/>
          </a:xfrm>
        </p:spPr>
        <p:txBody>
          <a:bodyPr/>
          <a:lstStyle>
            <a:lvl1pPr algn="l">
              <a:defRPr sz="2400" smtClean="0">
                <a:solidFill>
                  <a:schemeClr val="tx1"/>
                </a:solidFill>
              </a:defRPr>
            </a:lvl1pPr>
          </a:lstStyle>
          <a:p>
            <a:pPr>
              <a:defRPr/>
            </a:pPr>
            <a:fld id="{0762F844-6DBF-481F-9C1E-4D81444E8945}"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4" name="Rounded Rectangle 11"/>
          <p:cNvSpPr/>
          <p:nvPr/>
        </p:nvSpPr>
        <p:spPr>
          <a:xfrm rot="20707748">
            <a:off x="-895350" y="-766763"/>
            <a:ext cx="8332788" cy="5894388"/>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p:cNvSpPr/>
          <p:nvPr/>
        </p:nvSpPr>
        <p:spPr>
          <a:xfrm rot="20707748">
            <a:off x="65088" y="5089525"/>
            <a:ext cx="8528050" cy="2911475"/>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p:cNvSpPr/>
          <p:nvPr/>
        </p:nvSpPr>
        <p:spPr>
          <a:xfrm rot="20707748">
            <a:off x="8534400" y="3840163"/>
            <a:ext cx="1011238" cy="2994025"/>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p:cNvSpPr/>
          <p:nvPr/>
        </p:nvSpPr>
        <p:spPr>
          <a:xfrm rot="20707748">
            <a:off x="7588250" y="-322263"/>
            <a:ext cx="1976438" cy="407352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a:xfrm rot="20700000">
            <a:off x="6996113" y="6238875"/>
            <a:ext cx="1524000" cy="365125"/>
          </a:xfrm>
        </p:spPr>
        <p:txBody>
          <a:bodyPr/>
          <a:lstStyle>
            <a:lvl1pPr>
              <a:defRPr/>
            </a:lvl1pPr>
          </a:lstStyle>
          <a:p>
            <a:pPr>
              <a:defRPr/>
            </a:pPr>
            <a:fld id="{E74D507C-2928-4919-8BBF-E7B68E8FA17C}" type="datetimeFigureOut">
              <a:rPr lang="ru-RU"/>
              <a:pPr>
                <a:defRPr/>
              </a:pPr>
              <a:t>09.03.2016</a:t>
            </a:fld>
            <a:endParaRPr lang="ru-RU"/>
          </a:p>
        </p:txBody>
      </p:sp>
      <p:sp>
        <p:nvSpPr>
          <p:cNvPr id="9" name="Footer Placeholder 4"/>
          <p:cNvSpPr>
            <a:spLocks noGrp="1"/>
          </p:cNvSpPr>
          <p:nvPr>
            <p:ph type="ftr" sz="quarter" idx="11"/>
          </p:nvPr>
        </p:nvSpPr>
        <p:spPr>
          <a:xfrm rot="20700000">
            <a:off x="5321300" y="6094413"/>
            <a:ext cx="3124200" cy="365125"/>
          </a:xfrm>
        </p:spPr>
        <p:txBody>
          <a:bodyPr/>
          <a:lstStyle>
            <a:lvl1pPr algn="r">
              <a:defRPr/>
            </a:lvl1pPr>
          </a:lstStyle>
          <a:p>
            <a:pPr>
              <a:defRPr/>
            </a:pPr>
            <a:endParaRPr lang="ru-RU"/>
          </a:p>
        </p:txBody>
      </p:sp>
      <p:sp>
        <p:nvSpPr>
          <p:cNvPr id="10" name="Slide Number Placeholder 5"/>
          <p:cNvSpPr>
            <a:spLocks noGrp="1"/>
          </p:cNvSpPr>
          <p:nvPr>
            <p:ph type="sldNum" sz="quarter" idx="12"/>
          </p:nvPr>
        </p:nvSpPr>
        <p:spPr>
          <a:xfrm rot="20700000">
            <a:off x="8181975" y="3246438"/>
            <a:ext cx="908050" cy="365125"/>
          </a:xfrm>
        </p:spPr>
        <p:txBody>
          <a:bodyPr/>
          <a:lstStyle>
            <a:lvl1pPr algn="l">
              <a:defRPr smtClean="0"/>
            </a:lvl1pPr>
          </a:lstStyle>
          <a:p>
            <a:pPr>
              <a:defRPr/>
            </a:pPr>
            <a:fld id="{C5B17BA5-E2B3-459F-97DA-9C532D29B574}"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11"/>
          <p:cNvSpPr/>
          <p:nvPr/>
        </p:nvSpPr>
        <p:spPr>
          <a:xfrm rot="20707748">
            <a:off x="-882650" y="-625475"/>
            <a:ext cx="7440613" cy="7346950"/>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p:cNvSpPr/>
          <p:nvPr/>
        </p:nvSpPr>
        <p:spPr>
          <a:xfrm rot="20707748">
            <a:off x="3227388" y="6273800"/>
            <a:ext cx="4395787" cy="1168400"/>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p:cNvSpPr/>
          <p:nvPr/>
        </p:nvSpPr>
        <p:spPr>
          <a:xfrm rot="20707748">
            <a:off x="7659688" y="5459413"/>
            <a:ext cx="1709737" cy="1538287"/>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p:cNvSpPr/>
          <p:nvPr/>
        </p:nvSpPr>
        <p:spPr>
          <a:xfrm rot="20707748">
            <a:off x="6665913" y="-490538"/>
            <a:ext cx="3067050" cy="5811838"/>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3"/>
          <p:cNvSpPr>
            <a:spLocks noGrp="1"/>
          </p:cNvSpPr>
          <p:nvPr>
            <p:ph type="dt" sz="half" idx="10"/>
          </p:nvPr>
        </p:nvSpPr>
        <p:spPr>
          <a:xfrm rot="20700000">
            <a:off x="7753350" y="5888038"/>
            <a:ext cx="1244600" cy="365125"/>
          </a:xfrm>
        </p:spPr>
        <p:txBody>
          <a:bodyPr/>
          <a:lstStyle>
            <a:lvl1pPr algn="l">
              <a:defRPr smtClean="0"/>
            </a:lvl1pPr>
          </a:lstStyle>
          <a:p>
            <a:pPr>
              <a:defRPr/>
            </a:pPr>
            <a:fld id="{F6B49C66-D530-4D83-85BE-404947628839}" type="datetimeFigureOut">
              <a:rPr lang="ru-RU"/>
              <a:pPr>
                <a:defRPr/>
              </a:pPr>
              <a:t>09.03.2016</a:t>
            </a:fld>
            <a:endParaRPr lang="ru-RU"/>
          </a:p>
        </p:txBody>
      </p:sp>
      <p:sp>
        <p:nvSpPr>
          <p:cNvPr id="9" name="Footer Placeholder 4"/>
          <p:cNvSpPr>
            <a:spLocks noGrp="1"/>
          </p:cNvSpPr>
          <p:nvPr>
            <p:ph type="ftr" sz="quarter" idx="11"/>
          </p:nvPr>
        </p:nvSpPr>
        <p:spPr>
          <a:xfrm rot="20700000">
            <a:off x="4997450" y="6188075"/>
            <a:ext cx="2381250" cy="365125"/>
          </a:xfrm>
        </p:spPr>
        <p:txBody>
          <a:bodyPr/>
          <a:lstStyle>
            <a:lvl1pPr algn="r">
              <a:defRPr/>
            </a:lvl1pPr>
          </a:lstStyle>
          <a:p>
            <a:pPr>
              <a:defRPr/>
            </a:pPr>
            <a:endParaRPr lang="ru-RU"/>
          </a:p>
        </p:txBody>
      </p:sp>
      <p:sp>
        <p:nvSpPr>
          <p:cNvPr id="10" name="Slide Number Placeholder 5"/>
          <p:cNvSpPr>
            <a:spLocks noGrp="1"/>
          </p:cNvSpPr>
          <p:nvPr>
            <p:ph type="sldNum" sz="quarter" idx="12"/>
          </p:nvPr>
        </p:nvSpPr>
        <p:spPr>
          <a:xfrm rot="20700000">
            <a:off x="7689850" y="5641975"/>
            <a:ext cx="1244600" cy="365125"/>
          </a:xfrm>
        </p:spPr>
        <p:txBody>
          <a:bodyPr/>
          <a:lstStyle>
            <a:lvl1pPr algn="l">
              <a:defRPr smtClean="0"/>
            </a:lvl1pPr>
          </a:lstStyle>
          <a:p>
            <a:pPr>
              <a:defRPr/>
            </a:pPr>
            <a:fld id="{807D8918-D99F-40E5-BDD0-88DA1A9268F7}"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ounded Rectangle 8"/>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2"/>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3"/>
          <p:cNvSpPr>
            <a:spLocks noGrp="1"/>
          </p:cNvSpPr>
          <p:nvPr>
            <p:ph type="dt" sz="half" idx="10"/>
          </p:nvPr>
        </p:nvSpPr>
        <p:spPr>
          <a:xfrm rot="900000">
            <a:off x="1690688" y="608013"/>
            <a:ext cx="1789112" cy="365125"/>
          </a:xfrm>
        </p:spPr>
        <p:txBody>
          <a:bodyPr/>
          <a:lstStyle>
            <a:lvl1pPr>
              <a:defRPr/>
            </a:lvl1pPr>
          </a:lstStyle>
          <a:p>
            <a:pPr>
              <a:defRPr/>
            </a:pPr>
            <a:fld id="{761C28D2-4018-44C9-B914-6F5E3E784410}" type="datetimeFigureOut">
              <a:rPr lang="ru-RU"/>
              <a:pPr>
                <a:defRPr/>
              </a:pPr>
              <a:t>09.03.2016</a:t>
            </a:fld>
            <a:endParaRPr lang="ru-RU"/>
          </a:p>
        </p:txBody>
      </p:sp>
      <p:sp>
        <p:nvSpPr>
          <p:cNvPr id="9" name="Footer Placeholder 4"/>
          <p:cNvSpPr>
            <a:spLocks noGrp="1"/>
          </p:cNvSpPr>
          <p:nvPr>
            <p:ph type="ftr" sz="quarter" idx="11"/>
          </p:nvPr>
        </p:nvSpPr>
        <p:spPr>
          <a:xfrm rot="900000">
            <a:off x="3103563" y="6176963"/>
            <a:ext cx="2392362" cy="365125"/>
          </a:xfrm>
        </p:spPr>
        <p:txBody>
          <a:bodyPr/>
          <a:lstStyle>
            <a:lvl1pPr>
              <a:defRPr/>
            </a:lvl1pPr>
          </a:lstStyle>
          <a:p>
            <a:pPr>
              <a:defRPr/>
            </a:pPr>
            <a:endParaRPr lang="ru-RU"/>
          </a:p>
        </p:txBody>
      </p:sp>
      <p:sp>
        <p:nvSpPr>
          <p:cNvPr id="10" name="Slide Number Placeholder 5"/>
          <p:cNvSpPr>
            <a:spLocks noGrp="1"/>
          </p:cNvSpPr>
          <p:nvPr>
            <p:ph type="sldNum" sz="quarter" idx="12"/>
          </p:nvPr>
        </p:nvSpPr>
        <p:spPr>
          <a:xfrm rot="900000">
            <a:off x="1265238" y="300038"/>
            <a:ext cx="2287587" cy="365125"/>
          </a:xfrm>
        </p:spPr>
        <p:txBody>
          <a:bodyPr/>
          <a:lstStyle>
            <a:lvl1pPr>
              <a:defRPr/>
            </a:lvl1pPr>
          </a:lstStyle>
          <a:p>
            <a:pPr>
              <a:defRPr/>
            </a:pPr>
            <a:fld id="{D89EC817-9311-4C53-8956-FD9495ABE733}"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6"/>
          <p:cNvSpPr/>
          <p:nvPr/>
        </p:nvSpPr>
        <p:spPr>
          <a:xfrm rot="900000">
            <a:off x="-57150" y="-1017588"/>
            <a:ext cx="7412038" cy="3438526"/>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7"/>
          <p:cNvSpPr/>
          <p:nvPr/>
        </p:nvSpPr>
        <p:spPr>
          <a:xfrm rot="900000">
            <a:off x="-776288" y="2417763"/>
            <a:ext cx="6997701" cy="5080000"/>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8"/>
          <p:cNvSpPr/>
          <p:nvPr/>
        </p:nvSpPr>
        <p:spPr>
          <a:xfrm rot="900000">
            <a:off x="6337300" y="3775075"/>
            <a:ext cx="3103563" cy="3544888"/>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ed Rectangle 19"/>
          <p:cNvSpPr/>
          <p:nvPr/>
        </p:nvSpPr>
        <p:spPr>
          <a:xfrm rot="900000">
            <a:off x="7327900" y="-104775"/>
            <a:ext cx="2351088" cy="3821113"/>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900000">
            <a:off x="534986" y="2921829"/>
            <a:ext cx="5690855" cy="1570680"/>
          </a:xfrm>
        </p:spPr>
        <p:txBody>
          <a:bodyPr>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a:xfrm rot="900000">
            <a:off x="6878638" y="3760788"/>
            <a:ext cx="1524000" cy="365125"/>
          </a:xfrm>
        </p:spPr>
        <p:txBody>
          <a:bodyPr/>
          <a:lstStyle>
            <a:lvl1pPr algn="l">
              <a:defRPr smtClean="0"/>
            </a:lvl1pPr>
          </a:lstStyle>
          <a:p>
            <a:pPr>
              <a:defRPr/>
            </a:pPr>
            <a:fld id="{3D84B813-88CD-4679-AAB0-579B57AD6ABA}" type="datetimeFigureOut">
              <a:rPr lang="ru-RU"/>
              <a:pPr>
                <a:defRPr/>
              </a:pPr>
              <a:t>09.03.2016</a:t>
            </a:fld>
            <a:endParaRPr lang="ru-RU"/>
          </a:p>
        </p:txBody>
      </p:sp>
      <p:sp>
        <p:nvSpPr>
          <p:cNvPr id="9" name="Footer Placeholder 4"/>
          <p:cNvSpPr>
            <a:spLocks noGrp="1"/>
          </p:cNvSpPr>
          <p:nvPr>
            <p:ph type="ftr" sz="quarter" idx="11"/>
          </p:nvPr>
        </p:nvSpPr>
        <p:spPr>
          <a:xfrm rot="900000">
            <a:off x="7056438" y="3170238"/>
            <a:ext cx="1927225" cy="365125"/>
          </a:xfrm>
        </p:spPr>
        <p:txBody>
          <a:bodyPr/>
          <a:lstStyle>
            <a:lvl1pPr>
              <a:defRPr/>
            </a:lvl1pPr>
          </a:lstStyle>
          <a:p>
            <a:pPr>
              <a:defRPr/>
            </a:pPr>
            <a:endParaRPr lang="ru-RU"/>
          </a:p>
        </p:txBody>
      </p:sp>
      <p:sp>
        <p:nvSpPr>
          <p:cNvPr id="10" name="Slide Number Placeholder 5"/>
          <p:cNvSpPr>
            <a:spLocks noGrp="1"/>
          </p:cNvSpPr>
          <p:nvPr>
            <p:ph type="sldNum" sz="quarter" idx="12"/>
          </p:nvPr>
        </p:nvSpPr>
        <p:spPr>
          <a:xfrm rot="900000" flipH="1">
            <a:off x="7177088" y="2660650"/>
            <a:ext cx="682625" cy="365125"/>
          </a:xfrm>
        </p:spPr>
        <p:txBody>
          <a:bodyPr/>
          <a:lstStyle>
            <a:lvl1pPr algn="l">
              <a:defRPr smtClean="0"/>
            </a:lvl1pPr>
          </a:lstStyle>
          <a:p>
            <a:pPr>
              <a:defRPr/>
            </a:pPr>
            <a:fld id="{BCAAA7FE-A719-40F2-BC3E-38A64BB7EBFB}"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Rounded Rectangle 16"/>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7"/>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8"/>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9"/>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4"/>
          <p:cNvSpPr>
            <a:spLocks noGrp="1"/>
          </p:cNvSpPr>
          <p:nvPr>
            <p:ph type="dt" sz="half" idx="10"/>
          </p:nvPr>
        </p:nvSpPr>
        <p:spPr>
          <a:xfrm rot="20700000">
            <a:off x="7756525" y="5888038"/>
            <a:ext cx="1241425" cy="365125"/>
          </a:xfrm>
        </p:spPr>
        <p:txBody>
          <a:bodyPr/>
          <a:lstStyle>
            <a:lvl1pPr algn="l">
              <a:defRPr smtClean="0"/>
            </a:lvl1pPr>
          </a:lstStyle>
          <a:p>
            <a:pPr>
              <a:defRPr/>
            </a:pPr>
            <a:fld id="{921FA384-D226-45C5-BEDA-AF81BE81CC6F}" type="datetimeFigureOut">
              <a:rPr lang="ru-RU"/>
              <a:pPr>
                <a:defRPr/>
              </a:pPr>
              <a:t>09.03.2016</a:t>
            </a:fld>
            <a:endParaRPr lang="ru-RU"/>
          </a:p>
        </p:txBody>
      </p:sp>
      <p:sp>
        <p:nvSpPr>
          <p:cNvPr id="10" name="Footer Placeholder 5"/>
          <p:cNvSpPr>
            <a:spLocks noGrp="1"/>
          </p:cNvSpPr>
          <p:nvPr>
            <p:ph type="ftr" sz="quarter" idx="11"/>
          </p:nvPr>
        </p:nvSpPr>
        <p:spPr>
          <a:xfrm rot="20700000">
            <a:off x="4054475" y="5494338"/>
            <a:ext cx="3124200" cy="365125"/>
          </a:xfrm>
        </p:spPr>
        <p:txBody>
          <a:bodyPr/>
          <a:lstStyle>
            <a:lvl1pPr algn="r">
              <a:defRPr/>
            </a:lvl1pPr>
          </a:lstStyle>
          <a:p>
            <a:pPr>
              <a:defRPr/>
            </a:pPr>
            <a:endParaRPr lang="ru-RU"/>
          </a:p>
        </p:txBody>
      </p:sp>
      <p:sp>
        <p:nvSpPr>
          <p:cNvPr id="11" name="Slide Number Placeholder 6"/>
          <p:cNvSpPr>
            <a:spLocks noGrp="1"/>
          </p:cNvSpPr>
          <p:nvPr>
            <p:ph type="sldNum" sz="quarter" idx="12"/>
          </p:nvPr>
        </p:nvSpPr>
        <p:spPr>
          <a:xfrm rot="20700000">
            <a:off x="7689850" y="5643563"/>
            <a:ext cx="1241425" cy="365125"/>
          </a:xfrm>
        </p:spPr>
        <p:txBody>
          <a:bodyPr/>
          <a:lstStyle>
            <a:lvl1pPr algn="l">
              <a:defRPr smtClean="0"/>
            </a:lvl1pPr>
          </a:lstStyle>
          <a:p>
            <a:pPr>
              <a:defRPr/>
            </a:pPr>
            <a:fld id="{0E0840F5-1E59-4BE3-8CF6-B3419A1377EA}"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Rounded Rectangle 52"/>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53"/>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54"/>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55"/>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6"/>
          <p:cNvSpPr>
            <a:spLocks noGrp="1"/>
          </p:cNvSpPr>
          <p:nvPr>
            <p:ph type="dt" sz="half" idx="10"/>
          </p:nvPr>
        </p:nvSpPr>
        <p:spPr>
          <a:xfrm rot="20700000">
            <a:off x="7753350" y="5888038"/>
            <a:ext cx="1244600" cy="365125"/>
          </a:xfrm>
        </p:spPr>
        <p:txBody>
          <a:bodyPr/>
          <a:lstStyle>
            <a:lvl1pPr algn="l">
              <a:defRPr smtClean="0"/>
            </a:lvl1pPr>
          </a:lstStyle>
          <a:p>
            <a:pPr>
              <a:defRPr/>
            </a:pPr>
            <a:fld id="{B6EBC936-86B7-458B-B89A-B6F9F47213CE}" type="datetimeFigureOut">
              <a:rPr lang="ru-RU"/>
              <a:pPr>
                <a:defRPr/>
              </a:pPr>
              <a:t>09.03.2016</a:t>
            </a:fld>
            <a:endParaRPr lang="ru-RU"/>
          </a:p>
        </p:txBody>
      </p:sp>
      <p:sp>
        <p:nvSpPr>
          <p:cNvPr id="12" name="Footer Placeholder 7"/>
          <p:cNvSpPr>
            <a:spLocks noGrp="1"/>
          </p:cNvSpPr>
          <p:nvPr>
            <p:ph type="ftr" sz="quarter" idx="11"/>
          </p:nvPr>
        </p:nvSpPr>
        <p:spPr>
          <a:xfrm rot="20700000">
            <a:off x="4051300" y="5495925"/>
            <a:ext cx="3124200" cy="365125"/>
          </a:xfrm>
        </p:spPr>
        <p:txBody>
          <a:bodyPr/>
          <a:lstStyle>
            <a:lvl1pPr algn="r">
              <a:defRPr/>
            </a:lvl1pPr>
          </a:lstStyle>
          <a:p>
            <a:pPr>
              <a:defRPr/>
            </a:pPr>
            <a:endParaRPr lang="ru-RU"/>
          </a:p>
        </p:txBody>
      </p:sp>
      <p:sp>
        <p:nvSpPr>
          <p:cNvPr id="13" name="Slide Number Placeholder 8"/>
          <p:cNvSpPr>
            <a:spLocks noGrp="1"/>
          </p:cNvSpPr>
          <p:nvPr>
            <p:ph type="sldNum" sz="quarter" idx="12"/>
          </p:nvPr>
        </p:nvSpPr>
        <p:spPr>
          <a:xfrm rot="20700000">
            <a:off x="7689850" y="5641975"/>
            <a:ext cx="1244600" cy="365125"/>
          </a:xfrm>
        </p:spPr>
        <p:txBody>
          <a:bodyPr/>
          <a:lstStyle>
            <a:lvl1pPr algn="l">
              <a:defRPr smtClean="0"/>
            </a:lvl1pPr>
          </a:lstStyle>
          <a:p>
            <a:pPr>
              <a:defRPr/>
            </a:pPr>
            <a:fld id="{CF170EF1-DD14-498C-86DD-7F98BD9FC07B}"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 name="Rounded Rectangle 20"/>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21"/>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22"/>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23"/>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7" name="Date Placeholder 2"/>
          <p:cNvSpPr>
            <a:spLocks noGrp="1"/>
          </p:cNvSpPr>
          <p:nvPr>
            <p:ph type="dt" sz="half" idx="10"/>
          </p:nvPr>
        </p:nvSpPr>
        <p:spPr>
          <a:xfrm rot="900000">
            <a:off x="1692275" y="612775"/>
            <a:ext cx="1792288" cy="365125"/>
          </a:xfrm>
        </p:spPr>
        <p:txBody>
          <a:bodyPr/>
          <a:lstStyle>
            <a:lvl1pPr>
              <a:defRPr/>
            </a:lvl1pPr>
          </a:lstStyle>
          <a:p>
            <a:pPr>
              <a:defRPr/>
            </a:pPr>
            <a:fld id="{A5F1E00E-93E0-4FC5-B913-60A28047A325}" type="datetimeFigureOut">
              <a:rPr lang="ru-RU"/>
              <a:pPr>
                <a:defRPr/>
              </a:pPr>
              <a:t>09.03.2016</a:t>
            </a:fld>
            <a:endParaRPr lang="ru-RU"/>
          </a:p>
        </p:txBody>
      </p:sp>
      <p:sp>
        <p:nvSpPr>
          <p:cNvPr id="8" name="Footer Placeholder 3"/>
          <p:cNvSpPr>
            <a:spLocks noGrp="1"/>
          </p:cNvSpPr>
          <p:nvPr>
            <p:ph type="ftr" sz="quarter" idx="11"/>
          </p:nvPr>
        </p:nvSpPr>
        <p:spPr>
          <a:xfrm rot="900000">
            <a:off x="2493963" y="6100763"/>
            <a:ext cx="3051175" cy="365125"/>
          </a:xfrm>
        </p:spPr>
        <p:txBody>
          <a:bodyPr/>
          <a:lstStyle>
            <a:lvl1pPr>
              <a:defRPr/>
            </a:lvl1pPr>
          </a:lstStyle>
          <a:p>
            <a:pPr>
              <a:defRPr/>
            </a:pPr>
            <a:endParaRPr lang="ru-RU"/>
          </a:p>
        </p:txBody>
      </p:sp>
      <p:sp>
        <p:nvSpPr>
          <p:cNvPr id="9" name="Slide Number Placeholder 4"/>
          <p:cNvSpPr>
            <a:spLocks noGrp="1"/>
          </p:cNvSpPr>
          <p:nvPr>
            <p:ph type="sldNum" sz="quarter" idx="12"/>
          </p:nvPr>
        </p:nvSpPr>
        <p:spPr>
          <a:xfrm rot="900000">
            <a:off x="1262063" y="301625"/>
            <a:ext cx="2286000" cy="365125"/>
          </a:xfrm>
        </p:spPr>
        <p:txBody>
          <a:bodyPr/>
          <a:lstStyle>
            <a:lvl1pPr>
              <a:defRPr/>
            </a:lvl1pPr>
          </a:lstStyle>
          <a:p>
            <a:pPr>
              <a:defRPr/>
            </a:pPr>
            <a:fld id="{D57010D9-7D54-46E2-A086-0CAE4A1CDF91}"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rot="900000">
            <a:off x="-371475" y="-1217613"/>
            <a:ext cx="8577263" cy="6343651"/>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ounded Rectangle 12"/>
          <p:cNvSpPr/>
          <p:nvPr/>
        </p:nvSpPr>
        <p:spPr>
          <a:xfrm rot="900000">
            <a:off x="-449263" y="5208588"/>
            <a:ext cx="7470776" cy="2486025"/>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13"/>
          <p:cNvSpPr/>
          <p:nvPr/>
        </p:nvSpPr>
        <p:spPr>
          <a:xfrm rot="900000">
            <a:off x="7192963" y="6483350"/>
            <a:ext cx="1931987" cy="63500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ounded Rectangle 14"/>
          <p:cNvSpPr/>
          <p:nvPr/>
        </p:nvSpPr>
        <p:spPr>
          <a:xfrm rot="900000">
            <a:off x="8126413" y="92075"/>
            <a:ext cx="1879600" cy="6415088"/>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ate Placeholder 1"/>
          <p:cNvSpPr>
            <a:spLocks noGrp="1"/>
          </p:cNvSpPr>
          <p:nvPr>
            <p:ph type="dt" sz="half" idx="10"/>
          </p:nvPr>
        </p:nvSpPr>
        <p:spPr>
          <a:xfrm rot="900000">
            <a:off x="7521575" y="5927725"/>
            <a:ext cx="1524000" cy="365125"/>
          </a:xfrm>
        </p:spPr>
        <p:txBody>
          <a:bodyPr/>
          <a:lstStyle>
            <a:lvl1pPr algn="l">
              <a:defRPr smtClean="0"/>
            </a:lvl1pPr>
          </a:lstStyle>
          <a:p>
            <a:pPr>
              <a:defRPr/>
            </a:pPr>
            <a:fld id="{F86373BB-8347-4AB6-8865-E51E01D48CDD}" type="datetimeFigureOut">
              <a:rPr lang="ru-RU"/>
              <a:pPr>
                <a:defRPr/>
              </a:pPr>
              <a:t>09.03.2016</a:t>
            </a:fld>
            <a:endParaRPr lang="ru-RU"/>
          </a:p>
        </p:txBody>
      </p:sp>
      <p:sp>
        <p:nvSpPr>
          <p:cNvPr id="7" name="Footer Placeholder 2"/>
          <p:cNvSpPr>
            <a:spLocks noGrp="1"/>
          </p:cNvSpPr>
          <p:nvPr>
            <p:ph type="ftr" sz="quarter" idx="11"/>
          </p:nvPr>
        </p:nvSpPr>
        <p:spPr>
          <a:xfrm rot="900000">
            <a:off x="3892550" y="5988050"/>
            <a:ext cx="3124200" cy="293688"/>
          </a:xfrm>
        </p:spPr>
        <p:txBody>
          <a:bodyPr/>
          <a:lstStyle>
            <a:lvl1pPr algn="r">
              <a:defRPr/>
            </a:lvl1pPr>
          </a:lstStyle>
          <a:p>
            <a:pPr>
              <a:defRPr/>
            </a:pPr>
            <a:endParaRPr lang="ru-RU"/>
          </a:p>
        </p:txBody>
      </p:sp>
      <p:sp>
        <p:nvSpPr>
          <p:cNvPr id="8" name="Slide Number Placeholder 3"/>
          <p:cNvSpPr>
            <a:spLocks noGrp="1"/>
          </p:cNvSpPr>
          <p:nvPr>
            <p:ph type="sldNum" sz="quarter" idx="12"/>
          </p:nvPr>
        </p:nvSpPr>
        <p:spPr>
          <a:xfrm rot="900000">
            <a:off x="7599363" y="5570538"/>
            <a:ext cx="715962" cy="365125"/>
          </a:xfrm>
        </p:spPr>
        <p:txBody>
          <a:bodyPr/>
          <a:lstStyle>
            <a:lvl1pPr algn="l">
              <a:defRPr smtClean="0"/>
            </a:lvl1pPr>
          </a:lstStyle>
          <a:p>
            <a:pPr>
              <a:defRPr/>
            </a:pPr>
            <a:fld id="{F25B7912-02D8-4B5B-86FF-2E36DE0D7586}"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2"/>
          <p:cNvSpPr/>
          <p:nvPr/>
        </p:nvSpPr>
        <p:spPr>
          <a:xfrm rot="20707748">
            <a:off x="-896938" y="-623888"/>
            <a:ext cx="7286626" cy="60404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3"/>
          <p:cNvSpPr/>
          <p:nvPr/>
        </p:nvSpPr>
        <p:spPr>
          <a:xfrm rot="20707748">
            <a:off x="65088" y="5378450"/>
            <a:ext cx="7442200" cy="2476500"/>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4"/>
          <p:cNvSpPr/>
          <p:nvPr/>
        </p:nvSpPr>
        <p:spPr>
          <a:xfrm rot="20707748">
            <a:off x="7661275" y="5459413"/>
            <a:ext cx="1708150" cy="1538287"/>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5"/>
          <p:cNvSpPr/>
          <p:nvPr/>
        </p:nvSpPr>
        <p:spPr>
          <a:xfrm rot="20707748">
            <a:off x="6673850" y="-490538"/>
            <a:ext cx="3059113" cy="5810251"/>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5175504" y="2231136"/>
            <a:ext cx="4818888" cy="1435608"/>
          </a:xfrm>
        </p:spPr>
        <p:txBody>
          <a:bodyPr/>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a:xfrm rot="20700000">
            <a:off x="7753350" y="5888038"/>
            <a:ext cx="1244600" cy="365125"/>
          </a:xfrm>
        </p:spPr>
        <p:txBody>
          <a:bodyPr/>
          <a:lstStyle>
            <a:lvl1pPr algn="l">
              <a:defRPr smtClean="0"/>
            </a:lvl1pPr>
          </a:lstStyle>
          <a:p>
            <a:pPr>
              <a:defRPr/>
            </a:pPr>
            <a:fld id="{B090BFD8-2463-40B0-92BE-D6842B4CF669}" type="datetimeFigureOut">
              <a:rPr lang="ru-RU"/>
              <a:pPr>
                <a:defRPr/>
              </a:pPr>
              <a:t>09.03.2016</a:t>
            </a:fld>
            <a:endParaRPr lang="ru-RU"/>
          </a:p>
        </p:txBody>
      </p:sp>
      <p:sp>
        <p:nvSpPr>
          <p:cNvPr id="10" name="Footer Placeholder 5"/>
          <p:cNvSpPr>
            <a:spLocks noGrp="1"/>
          </p:cNvSpPr>
          <p:nvPr>
            <p:ph type="ftr" sz="quarter" idx="11"/>
          </p:nvPr>
        </p:nvSpPr>
        <p:spPr>
          <a:xfrm rot="20700000">
            <a:off x="4264025" y="6099175"/>
            <a:ext cx="3062288" cy="365125"/>
          </a:xfrm>
        </p:spPr>
        <p:txBody>
          <a:bodyPr/>
          <a:lstStyle>
            <a:lvl1pPr algn="r">
              <a:defRPr/>
            </a:lvl1pPr>
          </a:lstStyle>
          <a:p>
            <a:pPr>
              <a:defRPr/>
            </a:pPr>
            <a:endParaRPr lang="ru-RU"/>
          </a:p>
        </p:txBody>
      </p:sp>
      <p:sp>
        <p:nvSpPr>
          <p:cNvPr id="11" name="Slide Number Placeholder 6"/>
          <p:cNvSpPr>
            <a:spLocks noGrp="1"/>
          </p:cNvSpPr>
          <p:nvPr>
            <p:ph type="sldNum" sz="quarter" idx="12"/>
          </p:nvPr>
        </p:nvSpPr>
        <p:spPr>
          <a:xfrm rot="20700000">
            <a:off x="7689850" y="5641975"/>
            <a:ext cx="1244600" cy="365125"/>
          </a:xfrm>
        </p:spPr>
        <p:txBody>
          <a:bodyPr/>
          <a:lstStyle>
            <a:lvl1pPr algn="l">
              <a:defRPr smtClean="0"/>
            </a:lvl1pPr>
          </a:lstStyle>
          <a:p>
            <a:pPr>
              <a:defRPr/>
            </a:pPr>
            <a:fld id="{0F46A1FD-8E8B-4B0E-B031-CDC0E301BE5A}"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rot="900000">
            <a:off x="-533400" y="-979488"/>
            <a:ext cx="6672263" cy="6821488"/>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15"/>
          <p:cNvSpPr/>
          <p:nvPr/>
        </p:nvSpPr>
        <p:spPr>
          <a:xfrm rot="900000">
            <a:off x="-284163" y="5969000"/>
            <a:ext cx="5300663" cy="1497013"/>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16"/>
          <p:cNvSpPr/>
          <p:nvPr/>
        </p:nvSpPr>
        <p:spPr>
          <a:xfrm rot="900000">
            <a:off x="6931025" y="-242888"/>
            <a:ext cx="2433638" cy="1384301"/>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17"/>
          <p:cNvSpPr/>
          <p:nvPr/>
        </p:nvSpPr>
        <p:spPr>
          <a:xfrm rot="900000">
            <a:off x="5899150" y="1282700"/>
            <a:ext cx="3843338" cy="61785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4500000">
            <a:off x="4578273" y="2744935"/>
            <a:ext cx="5036383" cy="1997131"/>
          </a:xfrm>
        </p:spPr>
        <p:txBody>
          <a:bodyPr anchor="t"/>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rot="900000">
            <a:off x="822789" y="4161126"/>
            <a:ext cx="4310915" cy="1203540"/>
          </a:xfrm>
        </p:spPr>
        <p:txBody>
          <a:bodyPr anchor="t"/>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a:xfrm rot="900000">
            <a:off x="6992938" y="571500"/>
            <a:ext cx="1524000" cy="365125"/>
          </a:xfrm>
        </p:spPr>
        <p:txBody>
          <a:bodyPr/>
          <a:lstStyle>
            <a:lvl1pPr algn="l">
              <a:defRPr smtClean="0"/>
            </a:lvl1pPr>
          </a:lstStyle>
          <a:p>
            <a:pPr>
              <a:defRPr/>
            </a:pPr>
            <a:fld id="{AB13BDE8-29B8-4EC5-955F-6051996389A7}" type="datetimeFigureOut">
              <a:rPr lang="ru-RU"/>
              <a:pPr>
                <a:defRPr/>
              </a:pPr>
              <a:t>09.03.2016</a:t>
            </a:fld>
            <a:endParaRPr lang="ru-RU"/>
          </a:p>
        </p:txBody>
      </p:sp>
      <p:sp>
        <p:nvSpPr>
          <p:cNvPr id="10" name="Footer Placeholder 5"/>
          <p:cNvSpPr>
            <a:spLocks noGrp="1"/>
          </p:cNvSpPr>
          <p:nvPr>
            <p:ph type="ftr" sz="quarter" idx="11"/>
          </p:nvPr>
        </p:nvSpPr>
        <p:spPr>
          <a:xfrm rot="900000">
            <a:off x="647700" y="5162550"/>
            <a:ext cx="2976563" cy="365125"/>
          </a:xfrm>
        </p:spPr>
        <p:txBody>
          <a:bodyPr/>
          <a:lstStyle>
            <a:lvl1pPr algn="l">
              <a:defRPr/>
            </a:lvl1pPr>
          </a:lstStyle>
          <a:p>
            <a:pPr>
              <a:defRPr/>
            </a:pPr>
            <a:endParaRPr lang="ru-RU"/>
          </a:p>
        </p:txBody>
      </p:sp>
      <p:sp>
        <p:nvSpPr>
          <p:cNvPr id="11" name="Slide Number Placeholder 6"/>
          <p:cNvSpPr>
            <a:spLocks noGrp="1"/>
          </p:cNvSpPr>
          <p:nvPr>
            <p:ph type="sldNum" sz="quarter" idx="12"/>
          </p:nvPr>
        </p:nvSpPr>
        <p:spPr>
          <a:xfrm rot="900000">
            <a:off x="7046913" y="390525"/>
            <a:ext cx="1962150" cy="365125"/>
          </a:xfrm>
        </p:spPr>
        <p:txBody>
          <a:bodyPr/>
          <a:lstStyle>
            <a:lvl1pPr algn="l">
              <a:defRPr smtClean="0"/>
            </a:lvl1pPr>
          </a:lstStyle>
          <a:p>
            <a:pPr>
              <a:defRPr/>
            </a:pPr>
            <a:fld id="{80CBA669-87B1-476B-AD77-0EFA0055B7CD}"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6" descr="Scan1080Base.png"/>
          <p:cNvPicPr>
            <a:picLocks noChangeAspect="1"/>
          </p:cNvPicPr>
          <p:nvPr/>
        </p:nvPicPr>
        <p:blipFill>
          <a:blip r:embed="rId14">
            <a:lum bright="-38000"/>
          </a:blip>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rot="-5400000">
            <a:off x="-673893" y="2807493"/>
            <a:ext cx="5321300" cy="1839913"/>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613" cy="47831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0"/>
            <a:ext cx="15240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effectLst/>
                <a:latin typeface="+mn-lt"/>
                <a:cs typeface="+mn-cs"/>
              </a:defRPr>
            </a:lvl1pPr>
          </a:lstStyle>
          <a:p>
            <a:pPr>
              <a:defRPr/>
            </a:pPr>
            <a:fld id="{CD1F167D-000E-4429-8491-F43271D8E018}" type="datetimeFigureOut">
              <a:rPr lang="ru-RU"/>
              <a:pPr>
                <a:defRPr/>
              </a:pPr>
              <a:t>09.03.2016</a:t>
            </a:fld>
            <a:endParaRPr lang="ru-RU"/>
          </a:p>
        </p:txBody>
      </p:sp>
      <p:sp>
        <p:nvSpPr>
          <p:cNvPr id="5" name="Footer Placeholder 4"/>
          <p:cNvSpPr>
            <a:spLocks noGrp="1"/>
          </p:cNvSpPr>
          <p:nvPr>
            <p:ph type="ftr" sz="quarter" idx="3"/>
          </p:nvPr>
        </p:nvSpPr>
        <p:spPr>
          <a:xfrm>
            <a:off x="4038600" y="6096000"/>
            <a:ext cx="3124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712788" y="531813"/>
            <a:ext cx="21336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tint val="75000"/>
                  </a:schemeClr>
                </a:solidFill>
                <a:latin typeface="+mn-lt"/>
                <a:cs typeface="+mn-cs"/>
              </a:defRPr>
            </a:lvl1pPr>
          </a:lstStyle>
          <a:p>
            <a:pPr>
              <a:defRPr/>
            </a:pPr>
            <a:fld id="{AAFAE4E6-45F9-4D9C-980F-DF2EFF44E1B2}"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iming>
    <p:tnLst>
      <p:par>
        <p:cTn id="1" dur="indefinite" restart="never" nodeType="tmRoot"/>
      </p:par>
    </p:tnLst>
  </p:timing>
  <p:txStyles>
    <p:titleStyle>
      <a:lvl1pPr algn="r" rtl="0" fontAlgn="base">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fontAlgn="base">
        <a:spcBef>
          <a:spcPct val="0"/>
        </a:spcBef>
        <a:spcAft>
          <a:spcPct val="0"/>
        </a:spcAft>
        <a:defRPr sz="4400">
          <a:solidFill>
            <a:schemeClr val="tx1"/>
          </a:solidFill>
          <a:latin typeface="Cambria" pitchFamily="18" charset="0"/>
        </a:defRPr>
      </a:lvl2pPr>
      <a:lvl3pPr algn="r" rtl="0" fontAlgn="base">
        <a:spcBef>
          <a:spcPct val="0"/>
        </a:spcBef>
        <a:spcAft>
          <a:spcPct val="0"/>
        </a:spcAft>
        <a:defRPr sz="4400">
          <a:solidFill>
            <a:schemeClr val="tx1"/>
          </a:solidFill>
          <a:latin typeface="Cambria" pitchFamily="18" charset="0"/>
        </a:defRPr>
      </a:lvl3pPr>
      <a:lvl4pPr algn="r" rtl="0" fontAlgn="base">
        <a:spcBef>
          <a:spcPct val="0"/>
        </a:spcBef>
        <a:spcAft>
          <a:spcPct val="0"/>
        </a:spcAft>
        <a:defRPr sz="4400">
          <a:solidFill>
            <a:schemeClr val="tx1"/>
          </a:solidFill>
          <a:latin typeface="Cambria" pitchFamily="18" charset="0"/>
        </a:defRPr>
      </a:lvl4pPr>
      <a:lvl5pPr algn="r" rtl="0" fontAlgn="base">
        <a:spcBef>
          <a:spcPct val="0"/>
        </a:spcBef>
        <a:spcAft>
          <a:spcPct val="0"/>
        </a:spcAft>
        <a:defRPr sz="4400">
          <a:solidFill>
            <a:schemeClr val="tx1"/>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0250" indent="-365125" algn="l" rtl="0" fontAlgn="base">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6963" indent="-319088" algn="l" rtl="0" fontAlgn="base">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3050" algn="l" rtl="0" fontAlgn="base">
        <a:spcBef>
          <a:spcPct val="20000"/>
        </a:spcBef>
        <a:spcAft>
          <a:spcPts val="600"/>
        </a:spcAft>
        <a:buSzPct val="160000"/>
        <a:buFont typeface="Wingdings"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4pPr>
      <a:lvl5pPr marL="1644650" indent="-273050" algn="l" rtl="0" fontAlgn="base">
        <a:spcBef>
          <a:spcPct val="20000"/>
        </a:spcBef>
        <a:spcAft>
          <a:spcPts val="600"/>
        </a:spcAft>
        <a:buSzPct val="160000"/>
        <a:buFont typeface="Wingdings"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420938"/>
            <a:ext cx="9144000" cy="1871662"/>
          </a:xfrm>
        </p:spPr>
        <p:txBody>
          <a:bodyPr>
            <a:noAutofit/>
          </a:bodyPr>
          <a:lstStyle/>
          <a:p>
            <a:pPr algn="ctr" fontAlgn="auto">
              <a:spcAft>
                <a:spcPts val="0"/>
              </a:spcAft>
              <a:defRPr/>
            </a:pPr>
            <a:r>
              <a:rPr lang="ru-RU" sz="4400" dirty="0" smtClean="0">
                <a:solidFill>
                  <a:srgbClr val="FFFF00"/>
                </a:solidFill>
              </a:rPr>
              <a:t>Пионеры - Герои Великой Отечественной  войны</a:t>
            </a:r>
            <a:endParaRPr lang="ru-RU" sz="4400" dirty="0">
              <a:solidFill>
                <a:srgbClr val="FFFF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161925" y="769938"/>
            <a:ext cx="4284663" cy="5492750"/>
          </a:xfrm>
          <a:prstGeom prst="rect">
            <a:avLst/>
          </a:prstGeom>
          <a:noFill/>
          <a:ln w="9525">
            <a:noFill/>
            <a:miter lim="800000"/>
            <a:headEnd/>
            <a:tailEnd/>
          </a:ln>
        </p:spPr>
        <p:txBody>
          <a:bodyPr>
            <a:spAutoFit/>
          </a:bodyPr>
          <a:lstStyle/>
          <a:p>
            <a:pPr algn="just"/>
            <a:r>
              <a:rPr lang="ru-RU" sz="1300">
                <a:solidFill>
                  <a:schemeClr val="bg1"/>
                </a:solidFill>
                <a:latin typeface="Cambria" pitchFamily="18" charset="0"/>
              </a:rPr>
              <a:t>Он мечтал о небе, когда был ещё совсем мальчишкой. Отец Аркадия, Николай Петрович Каманин, лётчик, участвовал в спасении челюскинцев, за что получил звание Героя Советского Союза. </a:t>
            </a:r>
          </a:p>
          <a:p>
            <a:pPr algn="just"/>
            <a:r>
              <a:rPr lang="ru-RU" sz="1300">
                <a:solidFill>
                  <a:schemeClr val="bg1"/>
                </a:solidFill>
                <a:latin typeface="Cambria" pitchFamily="18" charset="0"/>
              </a:rPr>
              <a:t>Когда началась война, он пошёл работать на авиационный завод, потом на аэродром использовался любым случаем, чтобы подняться в небо. Опытные пилоты, пусть всего на несколько минут, случалось, доверяли ему вести самолёт. Однажды вражеской пулей было разбито стекло кабины. Лётчика ослепило. Теряя сознание, он успел передать Аркадию управление, и мальчик посадил самолёт на свой аэродром.</a:t>
            </a:r>
          </a:p>
          <a:p>
            <a:pPr algn="just"/>
            <a:r>
              <a:rPr lang="ru-RU" sz="1300">
                <a:solidFill>
                  <a:schemeClr val="bg1"/>
                </a:solidFill>
                <a:latin typeface="Cambria" pitchFamily="18" charset="0"/>
              </a:rPr>
              <a:t>   После этого Аркадию разрешили всерьёз учиться лётному делу, и вскоре он начал летать самостоятельно.</a:t>
            </a:r>
          </a:p>
          <a:p>
            <a:pPr algn="just"/>
            <a:r>
              <a:rPr lang="ru-RU" sz="1300">
                <a:solidFill>
                  <a:schemeClr val="bg1"/>
                </a:solidFill>
                <a:latin typeface="Cambria" pitchFamily="18" charset="0"/>
              </a:rPr>
              <a:t>   Однажды с высоты юный пилот увидел наш самолёт, подбитый фашистами. Под сильнейшим миномётным огнём Аркадий приземлился, перенёс лётчика в свой самолёт, поднялся в воздух и вернулся к своим. На его груди засиял орден Красной Звезды. За участие в боях с врагом Аркадий был награждён вторым орденом Красной Звезды. К тому времени он стал уже опытным пилотом, хотя было ему пятнадцать лет.</a:t>
            </a:r>
          </a:p>
          <a:p>
            <a:pPr algn="just"/>
            <a:r>
              <a:rPr lang="ru-RU" sz="1300">
                <a:solidFill>
                  <a:schemeClr val="bg1"/>
                </a:solidFill>
                <a:latin typeface="Cambria" pitchFamily="18" charset="0"/>
              </a:rPr>
              <a:t>   До самой победы сражался Аркадий Каманин с фашистами. Юный герой о небе мечтал и небо покорил!</a:t>
            </a:r>
          </a:p>
        </p:txBody>
      </p:sp>
      <p:sp>
        <p:nvSpPr>
          <p:cNvPr id="22530" name="TextBox 3"/>
          <p:cNvSpPr txBox="1">
            <a:spLocks noChangeArrowheads="1"/>
          </p:cNvSpPr>
          <p:nvPr/>
        </p:nvSpPr>
        <p:spPr bwMode="auto">
          <a:xfrm>
            <a:off x="900113" y="0"/>
            <a:ext cx="7343775" cy="769938"/>
          </a:xfrm>
          <a:prstGeom prst="rect">
            <a:avLst/>
          </a:prstGeom>
          <a:noFill/>
          <a:ln w="9525">
            <a:noFill/>
            <a:miter lim="800000"/>
            <a:headEnd/>
            <a:tailEnd/>
          </a:ln>
        </p:spPr>
        <p:txBody>
          <a:bodyPr>
            <a:spAutoFit/>
          </a:bodyPr>
          <a:lstStyle/>
          <a:p>
            <a:r>
              <a:rPr lang="ru-RU">
                <a:solidFill>
                  <a:schemeClr val="bg1"/>
                </a:solidFill>
                <a:latin typeface="Cambria" pitchFamily="18" charset="0"/>
              </a:rPr>
              <a:t> </a:t>
            </a:r>
            <a:r>
              <a:rPr lang="ru-RU" sz="4400">
                <a:solidFill>
                  <a:schemeClr val="bg1"/>
                </a:solidFill>
                <a:latin typeface="Cambria" pitchFamily="18" charset="0"/>
              </a:rPr>
              <a:t>Аркадий Каманин </a:t>
            </a:r>
          </a:p>
        </p:txBody>
      </p:sp>
      <p:pic>
        <p:nvPicPr>
          <p:cNvPr id="22531" name="Рисунок 4"/>
          <p:cNvPicPr>
            <a:picLocks noChangeAspect="1"/>
          </p:cNvPicPr>
          <p:nvPr/>
        </p:nvPicPr>
        <p:blipFill>
          <a:blip r:embed="rId2"/>
          <a:srcRect/>
          <a:stretch>
            <a:fillRect/>
          </a:stretch>
        </p:blipFill>
        <p:spPr bwMode="auto">
          <a:xfrm>
            <a:off x="4446588" y="904875"/>
            <a:ext cx="4521200" cy="5697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250825" y="981075"/>
            <a:ext cx="4105275" cy="5078413"/>
          </a:xfrm>
          <a:prstGeom prst="rect">
            <a:avLst/>
          </a:prstGeom>
          <a:noFill/>
          <a:ln w="9525">
            <a:noFill/>
            <a:miter lim="800000"/>
            <a:headEnd/>
            <a:tailEnd/>
          </a:ln>
        </p:spPr>
        <p:txBody>
          <a:bodyPr>
            <a:spAutoFit/>
          </a:bodyPr>
          <a:lstStyle/>
          <a:p>
            <a:pPr algn="just"/>
            <a:r>
              <a:rPr lang="ru-RU" sz="1200">
                <a:solidFill>
                  <a:schemeClr val="bg1"/>
                </a:solidFill>
                <a:latin typeface="Cambria" pitchFamily="18" charset="0"/>
              </a:rPr>
              <a:t>Леня рос в деревне Лукино в Новгородской области, на берегу реки Поло, что впадает в легендарное Ильмень-озеро. Когда его родное село захватил враг, мальчик ушел к партизанам.</a:t>
            </a:r>
          </a:p>
          <a:p>
            <a:pPr algn="just"/>
            <a:endParaRPr lang="ru-RU" sz="1200">
              <a:solidFill>
                <a:schemeClr val="bg1"/>
              </a:solidFill>
              <a:latin typeface="Cambria" pitchFamily="18" charset="0"/>
            </a:endParaRPr>
          </a:p>
          <a:p>
            <a:pPr algn="just"/>
            <a:r>
              <a:rPr lang="ru-RU" sz="1200">
                <a:solidFill>
                  <a:schemeClr val="bg1"/>
                </a:solidFill>
                <a:latin typeface="Cambria" pitchFamily="18" charset="0"/>
              </a:rPr>
              <a:t>Не раз он ходил в разведку, приносил важные сведения в партизанский отряд, под откос летели вражеские поезда и машины, рушились мосты, горели вражеские склады.</a:t>
            </a:r>
          </a:p>
          <a:p>
            <a:pPr algn="just"/>
            <a:endParaRPr lang="ru-RU" sz="1200">
              <a:solidFill>
                <a:schemeClr val="bg1"/>
              </a:solidFill>
              <a:latin typeface="Cambria" pitchFamily="18" charset="0"/>
            </a:endParaRPr>
          </a:p>
          <a:p>
            <a:pPr algn="just"/>
            <a:r>
              <a:rPr lang="ru-RU" sz="1200">
                <a:solidFill>
                  <a:schemeClr val="bg1"/>
                </a:solidFill>
                <a:latin typeface="Cambria" pitchFamily="18" charset="0"/>
              </a:rPr>
              <a:t>Был в его жизни бой, который Леня вел один на один с фашистским генералом. Граната, брошенная мальчиком, подбила машину. Из нее выбрался гитлеровец с портфелем в руках и, отстреливаясь, бросился бежать. Леня погнался за ним. Почти километр преследовал он врага и, наконец, убил его. В портфеле оказались очень важные документы. Штаб партизан немедленно переправил их самолетом в Москву.</a:t>
            </a:r>
          </a:p>
          <a:p>
            <a:pPr algn="just"/>
            <a:endParaRPr lang="ru-RU" sz="1200">
              <a:solidFill>
                <a:schemeClr val="bg1"/>
              </a:solidFill>
              <a:latin typeface="Cambria" pitchFamily="18" charset="0"/>
            </a:endParaRPr>
          </a:p>
          <a:p>
            <a:pPr algn="just"/>
            <a:r>
              <a:rPr lang="ru-RU" sz="1200">
                <a:solidFill>
                  <a:schemeClr val="bg1"/>
                </a:solidFill>
                <a:latin typeface="Cambria" pitchFamily="18" charset="0"/>
              </a:rPr>
              <a:t>В его недолгой жизни было еще немало боев, и он ни разу не дрогнул, сражаясь плечом к плечу со взрослыми. Погиб Леня в бою под селом Острая Лука Псковской области зимой 1943 года. 2 апреля 1944 года был опубликован указ Президиума Верховного Совета СССР о присвоении пионеру-партизану Лене Голикову звания Героя Советского Союза.</a:t>
            </a:r>
          </a:p>
        </p:txBody>
      </p:sp>
      <p:sp>
        <p:nvSpPr>
          <p:cNvPr id="23554" name="TextBox 3"/>
          <p:cNvSpPr txBox="1">
            <a:spLocks noChangeArrowheads="1"/>
          </p:cNvSpPr>
          <p:nvPr/>
        </p:nvSpPr>
        <p:spPr bwMode="auto">
          <a:xfrm>
            <a:off x="250825" y="188913"/>
            <a:ext cx="8642350" cy="769937"/>
          </a:xfrm>
          <a:prstGeom prst="rect">
            <a:avLst/>
          </a:prstGeom>
          <a:noFill/>
          <a:ln w="9525">
            <a:noFill/>
            <a:miter lim="800000"/>
            <a:headEnd/>
            <a:tailEnd/>
          </a:ln>
        </p:spPr>
        <p:txBody>
          <a:bodyPr>
            <a:spAutoFit/>
          </a:bodyPr>
          <a:lstStyle/>
          <a:p>
            <a:pPr algn="ctr"/>
            <a:r>
              <a:rPr lang="ru-RU" sz="4400">
                <a:solidFill>
                  <a:schemeClr val="bg1"/>
                </a:solidFill>
                <a:latin typeface="Cambria" pitchFamily="18" charset="0"/>
              </a:rPr>
              <a:t>Лёня Голиков</a:t>
            </a:r>
          </a:p>
        </p:txBody>
      </p:sp>
      <p:pic>
        <p:nvPicPr>
          <p:cNvPr id="23555" name="Рисунок 5"/>
          <p:cNvPicPr>
            <a:picLocks noChangeAspect="1"/>
          </p:cNvPicPr>
          <p:nvPr/>
        </p:nvPicPr>
        <p:blipFill>
          <a:blip r:embed="rId2"/>
          <a:srcRect/>
          <a:stretch>
            <a:fillRect/>
          </a:stretch>
        </p:blipFill>
        <p:spPr bwMode="auto">
          <a:xfrm>
            <a:off x="4424363" y="981075"/>
            <a:ext cx="4468812" cy="540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115888"/>
            <a:ext cx="7493000" cy="865187"/>
          </a:xfrm>
        </p:spPr>
        <p:txBody>
          <a:bodyPr/>
          <a:lstStyle/>
          <a:p>
            <a:pPr algn="ctr" fontAlgn="auto">
              <a:spcAft>
                <a:spcPts val="0"/>
              </a:spcAft>
              <a:defRPr/>
            </a:pPr>
            <a:r>
              <a:rPr lang="ru-RU" dirty="0" err="1" smtClean="0">
                <a:solidFill>
                  <a:schemeClr val="bg1"/>
                </a:solidFill>
              </a:rPr>
              <a:t>Щербацевич</a:t>
            </a:r>
            <a:r>
              <a:rPr lang="ru-RU" dirty="0" smtClean="0">
                <a:solidFill>
                  <a:schemeClr val="bg1"/>
                </a:solidFill>
              </a:rPr>
              <a:t> </a:t>
            </a:r>
            <a:r>
              <a:rPr lang="ru-RU" dirty="0">
                <a:solidFill>
                  <a:schemeClr val="bg1"/>
                </a:solidFill>
              </a:rPr>
              <a:t>Володя</a:t>
            </a:r>
          </a:p>
        </p:txBody>
      </p:sp>
      <p:pic>
        <p:nvPicPr>
          <p:cNvPr id="6" name="Рисунок 5"/>
          <p:cNvPicPr>
            <a:picLocks noGrp="1" noChangeAspect="1" noChangeArrowheads="1"/>
          </p:cNvPicPr>
          <p:nvPr>
            <p:ph type="pic" idx="1"/>
          </p:nvPr>
        </p:nvPicPr>
        <p:blipFill>
          <a:blip r:embed="rId2"/>
          <a:srcRect/>
          <a:stretch>
            <a:fillRect/>
          </a:stretch>
        </p:blipFill>
        <p:spPr bwMode="auto">
          <a:xfrm>
            <a:off x="4194175" y="3286125"/>
            <a:ext cx="4511675" cy="3449638"/>
          </a:xfrm>
          <a:prstGeom prst="rect">
            <a:avLst/>
          </a:prstGeom>
          <a:ln w="9525">
            <a:noFill/>
          </a:ln>
          <a:effectLst/>
        </p:spPr>
      </p:pic>
      <p:sp>
        <p:nvSpPr>
          <p:cNvPr id="24579" name="TextBox 6"/>
          <p:cNvSpPr txBox="1">
            <a:spLocks noChangeArrowheads="1"/>
          </p:cNvSpPr>
          <p:nvPr/>
        </p:nvSpPr>
        <p:spPr bwMode="auto">
          <a:xfrm>
            <a:off x="323850" y="908050"/>
            <a:ext cx="8351838" cy="2308225"/>
          </a:xfrm>
          <a:prstGeom prst="rect">
            <a:avLst/>
          </a:prstGeom>
          <a:noFill/>
          <a:ln w="9525">
            <a:noFill/>
            <a:miter lim="800000"/>
            <a:headEnd/>
            <a:tailEnd/>
          </a:ln>
        </p:spPr>
        <p:txBody>
          <a:bodyPr>
            <a:spAutoFit/>
          </a:bodyPr>
          <a:lstStyle/>
          <a:p>
            <a:pPr algn="just"/>
            <a:r>
              <a:rPr lang="ru-RU" sz="1600">
                <a:solidFill>
                  <a:schemeClr val="bg1"/>
                </a:solidFill>
                <a:latin typeface="Cambria" pitchFamily="18" charset="0"/>
              </a:rPr>
              <a:t>(1926–26.10.1941, Минск), пионер‑герой, Герой Советского Союза (1976; посмертно).  Учился в средней школе № 6 Минска. После оккупации Минска Владимир вместе с матерью Ольгой Федоровной прятали на своей квартире советских офицеров, бежавших из лагеря военнопленных. Из них организовывались группы, которые в гражданской одежде выводились из города. Однако одна из групп была перехвачена немцами, и пленные выдали  Володю и его мать. Был схвачен немцами и вместе с товарищами под подполью М. Брускиной и Кириллом Фашистами повешен в Минске на арке дрожжевого завода. Щербацевич Володя стал одним из первых подростков, казненных немцами за подпольную деятельность. </a:t>
            </a:r>
          </a:p>
        </p:txBody>
      </p:sp>
      <p:pic>
        <p:nvPicPr>
          <p:cNvPr id="24580" name="Рисунок 7"/>
          <p:cNvPicPr>
            <a:picLocks noChangeAspect="1"/>
          </p:cNvPicPr>
          <p:nvPr/>
        </p:nvPicPr>
        <p:blipFill>
          <a:blip r:embed="rId3"/>
          <a:srcRect/>
          <a:stretch>
            <a:fillRect/>
          </a:stretch>
        </p:blipFill>
        <p:spPr bwMode="auto">
          <a:xfrm>
            <a:off x="827088" y="3357563"/>
            <a:ext cx="2592387" cy="334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323850" y="188913"/>
            <a:ext cx="8135938" cy="769937"/>
          </a:xfrm>
          <a:prstGeom prst="rect">
            <a:avLst/>
          </a:prstGeom>
          <a:noFill/>
          <a:ln w="9525">
            <a:noFill/>
            <a:miter lim="800000"/>
            <a:headEnd/>
            <a:tailEnd/>
          </a:ln>
        </p:spPr>
        <p:txBody>
          <a:bodyPr>
            <a:spAutoFit/>
          </a:bodyPr>
          <a:lstStyle/>
          <a:p>
            <a:r>
              <a:rPr lang="ru-RU" sz="4400">
                <a:solidFill>
                  <a:schemeClr val="bg1"/>
                </a:solidFill>
                <a:latin typeface="Cambria" pitchFamily="18" charset="0"/>
              </a:rPr>
              <a:t>Володя Дубинин</a:t>
            </a:r>
          </a:p>
        </p:txBody>
      </p:sp>
      <p:sp>
        <p:nvSpPr>
          <p:cNvPr id="25602" name="TextBox 2"/>
          <p:cNvSpPr txBox="1">
            <a:spLocks noChangeArrowheads="1"/>
          </p:cNvSpPr>
          <p:nvPr/>
        </p:nvSpPr>
        <p:spPr bwMode="auto">
          <a:xfrm>
            <a:off x="179388" y="908050"/>
            <a:ext cx="4679950" cy="5632450"/>
          </a:xfrm>
          <a:prstGeom prst="rect">
            <a:avLst/>
          </a:prstGeom>
          <a:noFill/>
          <a:ln w="9525">
            <a:noFill/>
            <a:miter lim="800000"/>
            <a:headEnd/>
            <a:tailEnd/>
          </a:ln>
        </p:spPr>
        <p:txBody>
          <a:bodyPr>
            <a:spAutoFit/>
          </a:bodyPr>
          <a:lstStyle/>
          <a:p>
            <a:pPr algn="just"/>
            <a:r>
              <a:rPr lang="ru-RU" sz="1200">
                <a:solidFill>
                  <a:schemeClr val="bg1"/>
                </a:solidFill>
                <a:latin typeface="Cambria" pitchFamily="18" charset="0"/>
              </a:rPr>
              <a:t>Володя с приятелями узнали про партизанский отряд в Старокарантинских каменоломнях. Мальчишек вскоре приняли в партизаны, хотя взрослые были против. Мальчишки, способные выйти из каменоломен сквозь узкие расщелины, были незаменимы в качестве разведчиков. После оккупации Керчи Володя ушёл с отрядом в каменоломни. Когда гитлеровцы заблокировали все крупные лазы, в оставшиеся мог пролезть только маленький и юркий Володя. Тогда другие мальчишки стали работать как «группа прикрытия» — они отвлекали блокировавших входы солдат, давая возможность выбраться наружу. Также в условленное время ребята встречали возвращавшегося из разведки Володю.</a:t>
            </a:r>
          </a:p>
          <a:p>
            <a:pPr algn="just"/>
            <a:r>
              <a:rPr lang="ru-RU" sz="1200">
                <a:solidFill>
                  <a:schemeClr val="bg1"/>
                </a:solidFill>
                <a:latin typeface="Cambria" pitchFamily="18" charset="0"/>
              </a:rPr>
              <a:t>В декабре 1941 года гитлеровцы приняли решение затопить Старокарантинские каменоломни и покончить с партизанами. Рискуя жизнью, днём, практически на виду у немецких патрулей, Володя сумел проникнуть в катакомбы и предупредить партизан об опасности. Это был бег наперегонки со смертью. В какой-то момент вода в каменоломнях поднялась почти до пояса. Тем не менее за двое суток партизанам удалось создать систему плотин, не давшую гитлеровцам погубить отряд. Гитлеровцы окружили Старокарантинские каменоломни сетью минных полей, и партизаны не могли покинуть их. Выйти там, где выходил Володя, взрослые физически не могли.И тогда Володя вызвался быть проводником у сапёров. Первый день разминирования прошёл успешно, но 4 января 1942 года около 10 утра у входа в каменоломни прогремел мощный взрыв. На мине подорвались четыре сапёра и Володя Дубинин. Посмертно Владимир Никифорович Дубинин был награждён орденом Красного Знамени. Его именем названа одна из улиц родного города, а в 1964 году на ней был открыт памятник Володе. </a:t>
            </a:r>
          </a:p>
        </p:txBody>
      </p:sp>
      <p:pic>
        <p:nvPicPr>
          <p:cNvPr id="25603" name="Рисунок 3"/>
          <p:cNvPicPr>
            <a:picLocks noChangeAspect="1"/>
          </p:cNvPicPr>
          <p:nvPr/>
        </p:nvPicPr>
        <p:blipFill>
          <a:blip r:embed="rId2"/>
          <a:srcRect/>
          <a:stretch>
            <a:fillRect/>
          </a:stretch>
        </p:blipFill>
        <p:spPr bwMode="auto">
          <a:xfrm>
            <a:off x="5076825" y="881063"/>
            <a:ext cx="3752850" cy="5407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142875" y="103188"/>
            <a:ext cx="6769100" cy="769937"/>
          </a:xfrm>
          <a:prstGeom prst="rect">
            <a:avLst/>
          </a:prstGeom>
          <a:noFill/>
          <a:ln w="9525">
            <a:noFill/>
            <a:miter lim="800000"/>
            <a:headEnd/>
            <a:tailEnd/>
          </a:ln>
        </p:spPr>
        <p:txBody>
          <a:bodyPr>
            <a:spAutoFit/>
          </a:bodyPr>
          <a:lstStyle/>
          <a:p>
            <a:r>
              <a:rPr lang="ru-RU" sz="4400">
                <a:solidFill>
                  <a:schemeClr val="bg1"/>
                </a:solidFill>
                <a:latin typeface="Cambria" pitchFamily="18" charset="0"/>
              </a:rPr>
              <a:t>Саша Ковалев</a:t>
            </a:r>
          </a:p>
        </p:txBody>
      </p:sp>
      <p:sp>
        <p:nvSpPr>
          <p:cNvPr id="26626" name="TextBox 2"/>
          <p:cNvSpPr txBox="1">
            <a:spLocks noChangeArrowheads="1"/>
          </p:cNvSpPr>
          <p:nvPr/>
        </p:nvSpPr>
        <p:spPr bwMode="auto">
          <a:xfrm>
            <a:off x="107950" y="893763"/>
            <a:ext cx="5472113" cy="6186487"/>
          </a:xfrm>
          <a:prstGeom prst="rect">
            <a:avLst/>
          </a:prstGeom>
          <a:noFill/>
          <a:ln w="9525">
            <a:noFill/>
            <a:miter lim="800000"/>
            <a:headEnd/>
            <a:tailEnd/>
          </a:ln>
        </p:spPr>
        <p:txBody>
          <a:bodyPr>
            <a:spAutoFit/>
          </a:bodyPr>
          <a:lstStyle/>
          <a:p>
            <a:pPr algn="just"/>
            <a:r>
              <a:rPr lang="ru-RU" sz="1200">
                <a:solidFill>
                  <a:schemeClr val="bg1"/>
                </a:solidFill>
                <a:latin typeface="Cambria" pitchFamily="18" charset="0"/>
              </a:rPr>
              <a:t>За Родину юнга сражался не под своим настоящим именем, и причиной этого стала трагическая история его родителей.</a:t>
            </a:r>
          </a:p>
          <a:p>
            <a:pPr algn="just"/>
            <a:r>
              <a:rPr lang="ru-RU" sz="1200">
                <a:solidFill>
                  <a:schemeClr val="bg1"/>
                </a:solidFill>
                <a:latin typeface="Cambria" pitchFamily="18" charset="0"/>
              </a:rPr>
              <a:t>Саша Ковалев - Александр Филиппович Рабинович. Филиппа Рабиновича (отца маленького Саши) расстреляли в 1938-м, а его жена (мама Саши) получила 8 лет лагерей, за которыми последовала ссылка. 10-летнего мальчика на воспитание забрала сестра матери, Раиса Райт-Ковалева. </a:t>
            </a:r>
          </a:p>
          <a:p>
            <a:pPr algn="just"/>
            <a:r>
              <a:rPr lang="ru-RU" sz="1200">
                <a:solidFill>
                  <a:schemeClr val="bg1"/>
                </a:solidFill>
                <a:latin typeface="Cambria" pitchFamily="18" charset="0"/>
              </a:rPr>
              <a:t>Окончив школу юнг по специальности «моторист», Саша Ковалев был отправлен для прохождения службы на эсминец Северного флота «Громкий». В феврале 1944 года юнгу Ковалева перевели для прохождения службы учеником моториста на торпедный катер № 209 (ТК — 209). В ночь на 7 апреля 1944 года ТК-209 вместе с еще одним торпедным катером атаковал конвой противника. Совместными действиями катеров были уничтожены два транспорта противника. Саша Ковалев действовал смело и уверенно, как сообщала газета «Краснофлотец», «стоял рядом с командиром, хладнокровно и спокойно докладывал ему о направлении трасс артиллерийского огня и о падении вражеских снарядов, оказал большую помощь в осуществлении важного маневра». За этот бой юнга Александр Ковалев был награжден орденом Красной Звезды. Орден Саше Ковалеву вручили 1 мая 1944 года, всего за несколько дней до его главного подвига. 8 мая 1944 года ТК-209 и еще один катер, ТК-217, атаковали группу кораблей противника. Подбив два сторожевика противника, катера стали уходить. Немцам удалось подбить ТК-217, который стал тонуть. ТК-209 под прикрытием дымовой завесы снял экипаж тонущего катера и стал возвращаться на базу. В этот момент его атаковали немецкие истребители. Их огнем был пробит коллектор мотора, из которого стала хлестать вода, перемешанная с маслом и бензином. Катер терял ход, через несколько минут перегревшийся мотор мог взорваться, погубив экипажи двух катеров.И в этот момент юный моторист Ковалев, набросив на коллектор телогрейку, грудью закрыл пробоину. Температура жидкости равнялась 70 градусам, Сашу пронзала дикая боль, но он продолжал закрывать пробоину, давая катеру возможность уйти от погони.</a:t>
            </a:r>
          </a:p>
          <a:p>
            <a:pPr algn="just"/>
            <a:endParaRPr lang="ru-RU" sz="1200">
              <a:solidFill>
                <a:schemeClr val="bg1"/>
              </a:solidFill>
              <a:latin typeface="Cambria" pitchFamily="18" charset="0"/>
            </a:endParaRPr>
          </a:p>
          <a:p>
            <a:pPr algn="just"/>
            <a:endParaRPr lang="ru-RU" sz="1200">
              <a:solidFill>
                <a:schemeClr val="bg1"/>
              </a:solidFill>
              <a:latin typeface="Cambria" pitchFamily="18" charset="0"/>
            </a:endParaRPr>
          </a:p>
        </p:txBody>
      </p:sp>
      <p:sp>
        <p:nvSpPr>
          <p:cNvPr id="26627" name="TextBox 4"/>
          <p:cNvSpPr txBox="1">
            <a:spLocks noChangeArrowheads="1"/>
          </p:cNvSpPr>
          <p:nvPr/>
        </p:nvSpPr>
        <p:spPr bwMode="auto">
          <a:xfrm>
            <a:off x="5607050" y="5157788"/>
            <a:ext cx="3240088" cy="1568450"/>
          </a:xfrm>
          <a:prstGeom prst="rect">
            <a:avLst/>
          </a:prstGeom>
          <a:noFill/>
          <a:ln w="9525">
            <a:noFill/>
            <a:miter lim="800000"/>
            <a:headEnd/>
            <a:tailEnd/>
          </a:ln>
        </p:spPr>
        <p:txBody>
          <a:bodyPr>
            <a:spAutoFit/>
          </a:bodyPr>
          <a:lstStyle/>
          <a:p>
            <a:pPr algn="just"/>
            <a:r>
              <a:rPr lang="ru-RU" sz="1200">
                <a:solidFill>
                  <a:schemeClr val="bg1"/>
                </a:solidFill>
                <a:latin typeface="Cambria" pitchFamily="18" charset="0"/>
              </a:rPr>
              <a:t>Когда ТК-209 оторвался от погони, двигатель был остановлен, и моряки вынесли потерявшего сознание Сашу на палубу. Он получил страшные ожоги, но оказать ему помощь на катере было невозможно. Все, что смог экипаж — смазать ожоги машинным маслом, которое хотя чуть-чуть облегчало страдания Саши.</a:t>
            </a:r>
          </a:p>
        </p:txBody>
      </p:sp>
      <p:pic>
        <p:nvPicPr>
          <p:cNvPr id="26628" name="Рисунок 6"/>
          <p:cNvPicPr>
            <a:picLocks noChangeAspect="1"/>
          </p:cNvPicPr>
          <p:nvPr/>
        </p:nvPicPr>
        <p:blipFill>
          <a:blip r:embed="rId2"/>
          <a:srcRect/>
          <a:stretch>
            <a:fillRect/>
          </a:stretch>
        </p:blipFill>
        <p:spPr bwMode="auto">
          <a:xfrm>
            <a:off x="5629275" y="103188"/>
            <a:ext cx="3267075" cy="4903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263525" y="220663"/>
            <a:ext cx="2951163" cy="368300"/>
          </a:xfrm>
          <a:prstGeom prst="rect">
            <a:avLst/>
          </a:prstGeom>
          <a:noFill/>
          <a:ln w="9525">
            <a:noFill/>
            <a:miter lim="800000"/>
            <a:headEnd/>
            <a:tailEnd/>
          </a:ln>
        </p:spPr>
        <p:txBody>
          <a:bodyPr>
            <a:spAutoFit/>
          </a:bodyPr>
          <a:lstStyle/>
          <a:p>
            <a:r>
              <a:rPr lang="ru-RU">
                <a:solidFill>
                  <a:schemeClr val="bg1"/>
                </a:solidFill>
                <a:latin typeface="Cambria" pitchFamily="18" charset="0"/>
              </a:rPr>
              <a:t>Таня Савичева</a:t>
            </a:r>
          </a:p>
        </p:txBody>
      </p:sp>
      <p:pic>
        <p:nvPicPr>
          <p:cNvPr id="27650" name="Рисунок 2"/>
          <p:cNvPicPr>
            <a:picLocks noChangeAspect="1"/>
          </p:cNvPicPr>
          <p:nvPr/>
        </p:nvPicPr>
        <p:blipFill>
          <a:blip r:embed="rId2"/>
          <a:srcRect/>
          <a:stretch>
            <a:fillRect/>
          </a:stretch>
        </p:blipFill>
        <p:spPr bwMode="auto">
          <a:xfrm>
            <a:off x="212725" y="715963"/>
            <a:ext cx="1728788" cy="2608262"/>
          </a:xfrm>
          <a:prstGeom prst="rect">
            <a:avLst/>
          </a:prstGeom>
          <a:noFill/>
          <a:ln w="9525">
            <a:noFill/>
            <a:miter lim="800000"/>
            <a:headEnd/>
            <a:tailEnd/>
          </a:ln>
        </p:spPr>
      </p:pic>
      <p:sp>
        <p:nvSpPr>
          <p:cNvPr id="27651" name="TextBox 3"/>
          <p:cNvSpPr txBox="1">
            <a:spLocks noChangeArrowheads="1"/>
          </p:cNvSpPr>
          <p:nvPr/>
        </p:nvSpPr>
        <p:spPr bwMode="auto">
          <a:xfrm>
            <a:off x="2359025" y="225425"/>
            <a:ext cx="2376488" cy="369888"/>
          </a:xfrm>
          <a:prstGeom prst="rect">
            <a:avLst/>
          </a:prstGeom>
          <a:noFill/>
          <a:ln w="9525">
            <a:noFill/>
            <a:miter lim="800000"/>
            <a:headEnd/>
            <a:tailEnd/>
          </a:ln>
        </p:spPr>
        <p:txBody>
          <a:bodyPr>
            <a:spAutoFit/>
          </a:bodyPr>
          <a:lstStyle/>
          <a:p>
            <a:r>
              <a:rPr lang="ru-RU">
                <a:solidFill>
                  <a:schemeClr val="bg1"/>
                </a:solidFill>
                <a:latin typeface="Cambria" pitchFamily="18" charset="0"/>
              </a:rPr>
              <a:t>Саша Бородулин</a:t>
            </a:r>
          </a:p>
        </p:txBody>
      </p:sp>
      <p:sp>
        <p:nvSpPr>
          <p:cNvPr id="27652" name="TextBox 5"/>
          <p:cNvSpPr txBox="1">
            <a:spLocks noChangeArrowheads="1"/>
          </p:cNvSpPr>
          <p:nvPr/>
        </p:nvSpPr>
        <p:spPr bwMode="auto">
          <a:xfrm>
            <a:off x="7099300" y="220663"/>
            <a:ext cx="2592388" cy="368300"/>
          </a:xfrm>
          <a:prstGeom prst="rect">
            <a:avLst/>
          </a:prstGeom>
          <a:noFill/>
          <a:ln w="9525">
            <a:noFill/>
            <a:miter lim="800000"/>
            <a:headEnd/>
            <a:tailEnd/>
          </a:ln>
        </p:spPr>
        <p:txBody>
          <a:bodyPr>
            <a:spAutoFit/>
          </a:bodyPr>
          <a:lstStyle/>
          <a:p>
            <a:r>
              <a:rPr lang="ru-RU">
                <a:solidFill>
                  <a:schemeClr val="bg1"/>
                </a:solidFill>
                <a:latin typeface="Cambria" pitchFamily="18" charset="0"/>
              </a:rPr>
              <a:t>Галя Комлева</a:t>
            </a:r>
          </a:p>
        </p:txBody>
      </p:sp>
      <p:sp>
        <p:nvSpPr>
          <p:cNvPr id="27653" name="TextBox 6"/>
          <p:cNvSpPr txBox="1">
            <a:spLocks noChangeArrowheads="1"/>
          </p:cNvSpPr>
          <p:nvPr/>
        </p:nvSpPr>
        <p:spPr bwMode="auto">
          <a:xfrm>
            <a:off x="176213" y="3543300"/>
            <a:ext cx="1800225" cy="369888"/>
          </a:xfrm>
          <a:prstGeom prst="rect">
            <a:avLst/>
          </a:prstGeom>
          <a:noFill/>
          <a:ln w="9525">
            <a:noFill/>
            <a:miter lim="800000"/>
            <a:headEnd/>
            <a:tailEnd/>
          </a:ln>
        </p:spPr>
        <p:txBody>
          <a:bodyPr>
            <a:spAutoFit/>
          </a:bodyPr>
          <a:lstStyle/>
          <a:p>
            <a:r>
              <a:rPr lang="ru-RU">
                <a:solidFill>
                  <a:schemeClr val="bg1"/>
                </a:solidFill>
                <a:latin typeface="Cambria" pitchFamily="18" charset="0"/>
              </a:rPr>
              <a:t>Костя Кравчук</a:t>
            </a:r>
          </a:p>
        </p:txBody>
      </p:sp>
      <p:sp>
        <p:nvSpPr>
          <p:cNvPr id="27654" name="TextBox 7"/>
          <p:cNvSpPr txBox="1">
            <a:spLocks noChangeArrowheads="1"/>
          </p:cNvSpPr>
          <p:nvPr/>
        </p:nvSpPr>
        <p:spPr bwMode="auto">
          <a:xfrm>
            <a:off x="2359025" y="3538538"/>
            <a:ext cx="2376488" cy="369887"/>
          </a:xfrm>
          <a:prstGeom prst="rect">
            <a:avLst/>
          </a:prstGeom>
          <a:noFill/>
          <a:ln w="9525">
            <a:noFill/>
            <a:miter lim="800000"/>
            <a:headEnd/>
            <a:tailEnd/>
          </a:ln>
        </p:spPr>
        <p:txBody>
          <a:bodyPr>
            <a:spAutoFit/>
          </a:bodyPr>
          <a:lstStyle/>
          <a:p>
            <a:r>
              <a:rPr lang="ru-RU">
                <a:solidFill>
                  <a:schemeClr val="bg1"/>
                </a:solidFill>
                <a:latin typeface="Cambria" pitchFamily="18" charset="0"/>
              </a:rPr>
              <a:t>Витя Хоменко </a:t>
            </a:r>
          </a:p>
        </p:txBody>
      </p:sp>
      <p:sp>
        <p:nvSpPr>
          <p:cNvPr id="27655" name="TextBox 8"/>
          <p:cNvSpPr txBox="1">
            <a:spLocks noChangeArrowheads="1"/>
          </p:cNvSpPr>
          <p:nvPr/>
        </p:nvSpPr>
        <p:spPr bwMode="auto">
          <a:xfrm>
            <a:off x="4683125" y="3538538"/>
            <a:ext cx="2808288" cy="369887"/>
          </a:xfrm>
          <a:prstGeom prst="rect">
            <a:avLst/>
          </a:prstGeom>
          <a:noFill/>
          <a:ln w="9525">
            <a:noFill/>
            <a:miter lim="800000"/>
            <a:headEnd/>
            <a:tailEnd/>
          </a:ln>
        </p:spPr>
        <p:txBody>
          <a:bodyPr>
            <a:spAutoFit/>
          </a:bodyPr>
          <a:lstStyle/>
          <a:p>
            <a:r>
              <a:rPr lang="ru-RU">
                <a:solidFill>
                  <a:schemeClr val="bg1"/>
                </a:solidFill>
                <a:latin typeface="Cambria" pitchFamily="18" charset="0"/>
              </a:rPr>
              <a:t>Валя Зенкина </a:t>
            </a:r>
          </a:p>
        </p:txBody>
      </p:sp>
      <p:pic>
        <p:nvPicPr>
          <p:cNvPr id="27656" name="Рисунок 9"/>
          <p:cNvPicPr>
            <a:picLocks noChangeAspect="1"/>
          </p:cNvPicPr>
          <p:nvPr/>
        </p:nvPicPr>
        <p:blipFill>
          <a:blip r:embed="rId3"/>
          <a:srcRect/>
          <a:stretch>
            <a:fillRect/>
          </a:stretch>
        </p:blipFill>
        <p:spPr bwMode="auto">
          <a:xfrm>
            <a:off x="2182813" y="688975"/>
            <a:ext cx="2500312" cy="2635250"/>
          </a:xfrm>
          <a:prstGeom prst="rect">
            <a:avLst/>
          </a:prstGeom>
          <a:noFill/>
          <a:ln w="9525">
            <a:noFill/>
            <a:miter lim="800000"/>
            <a:headEnd/>
            <a:tailEnd/>
          </a:ln>
        </p:spPr>
      </p:pic>
      <p:pic>
        <p:nvPicPr>
          <p:cNvPr id="27657" name="Рисунок 10"/>
          <p:cNvPicPr>
            <a:picLocks noChangeAspect="1"/>
          </p:cNvPicPr>
          <p:nvPr/>
        </p:nvPicPr>
        <p:blipFill>
          <a:blip r:embed="rId4"/>
          <a:srcRect/>
          <a:stretch>
            <a:fillRect/>
          </a:stretch>
        </p:blipFill>
        <p:spPr bwMode="auto">
          <a:xfrm>
            <a:off x="7102475" y="652463"/>
            <a:ext cx="1905000" cy="2636837"/>
          </a:xfrm>
          <a:prstGeom prst="rect">
            <a:avLst/>
          </a:prstGeom>
          <a:noFill/>
          <a:ln w="9525">
            <a:noFill/>
            <a:miter lim="800000"/>
            <a:headEnd/>
            <a:tailEnd/>
          </a:ln>
        </p:spPr>
      </p:pic>
      <p:pic>
        <p:nvPicPr>
          <p:cNvPr id="27658" name="Рисунок 12"/>
          <p:cNvPicPr>
            <a:picLocks noChangeAspect="1"/>
          </p:cNvPicPr>
          <p:nvPr/>
        </p:nvPicPr>
        <p:blipFill>
          <a:blip r:embed="rId5"/>
          <a:srcRect/>
          <a:stretch>
            <a:fillRect/>
          </a:stretch>
        </p:blipFill>
        <p:spPr bwMode="auto">
          <a:xfrm>
            <a:off x="238125" y="3981450"/>
            <a:ext cx="1860550" cy="2635250"/>
          </a:xfrm>
          <a:prstGeom prst="rect">
            <a:avLst/>
          </a:prstGeom>
          <a:noFill/>
          <a:ln w="9525">
            <a:noFill/>
            <a:miter lim="800000"/>
            <a:headEnd/>
            <a:tailEnd/>
          </a:ln>
        </p:spPr>
      </p:pic>
      <p:pic>
        <p:nvPicPr>
          <p:cNvPr id="27659" name="Рисунок 13"/>
          <p:cNvPicPr>
            <a:picLocks noChangeAspect="1"/>
          </p:cNvPicPr>
          <p:nvPr/>
        </p:nvPicPr>
        <p:blipFill>
          <a:blip r:embed="rId6"/>
          <a:srcRect/>
          <a:stretch>
            <a:fillRect/>
          </a:stretch>
        </p:blipFill>
        <p:spPr bwMode="auto">
          <a:xfrm>
            <a:off x="2359025" y="3954463"/>
            <a:ext cx="1890713" cy="2662237"/>
          </a:xfrm>
          <a:prstGeom prst="rect">
            <a:avLst/>
          </a:prstGeom>
          <a:noFill/>
          <a:ln w="9525">
            <a:noFill/>
            <a:miter lim="800000"/>
            <a:headEnd/>
            <a:tailEnd/>
          </a:ln>
        </p:spPr>
      </p:pic>
      <p:pic>
        <p:nvPicPr>
          <p:cNvPr id="27660" name="Рисунок 14"/>
          <p:cNvPicPr>
            <a:picLocks noChangeAspect="1"/>
          </p:cNvPicPr>
          <p:nvPr/>
        </p:nvPicPr>
        <p:blipFill>
          <a:blip r:embed="rId7"/>
          <a:srcRect/>
          <a:stretch>
            <a:fillRect/>
          </a:stretch>
        </p:blipFill>
        <p:spPr bwMode="auto">
          <a:xfrm>
            <a:off x="4759325" y="4003675"/>
            <a:ext cx="1655763" cy="2613025"/>
          </a:xfrm>
          <a:prstGeom prst="rect">
            <a:avLst/>
          </a:prstGeom>
          <a:noFill/>
          <a:ln w="9525">
            <a:noFill/>
            <a:miter lim="800000"/>
            <a:headEnd/>
            <a:tailEnd/>
          </a:ln>
        </p:spPr>
      </p:pic>
      <p:sp>
        <p:nvSpPr>
          <p:cNvPr id="27661" name="TextBox 4"/>
          <p:cNvSpPr txBox="1">
            <a:spLocks noChangeArrowheads="1"/>
          </p:cNvSpPr>
          <p:nvPr/>
        </p:nvSpPr>
        <p:spPr bwMode="auto">
          <a:xfrm>
            <a:off x="6826250" y="3538538"/>
            <a:ext cx="1943100" cy="369887"/>
          </a:xfrm>
          <a:prstGeom prst="rect">
            <a:avLst/>
          </a:prstGeom>
          <a:noFill/>
          <a:ln w="9525">
            <a:noFill/>
            <a:miter lim="800000"/>
            <a:headEnd/>
            <a:tailEnd/>
          </a:ln>
        </p:spPr>
        <p:txBody>
          <a:bodyPr>
            <a:spAutoFit/>
          </a:bodyPr>
          <a:lstStyle/>
          <a:p>
            <a:r>
              <a:rPr lang="ru-RU">
                <a:solidFill>
                  <a:schemeClr val="bg1"/>
                </a:solidFill>
                <a:latin typeface="Cambria" pitchFamily="18" charset="0"/>
              </a:rPr>
              <a:t>Петр Клыпа</a:t>
            </a:r>
          </a:p>
        </p:txBody>
      </p:sp>
      <p:pic>
        <p:nvPicPr>
          <p:cNvPr id="27662" name="Picture 2"/>
          <p:cNvPicPr>
            <a:picLocks noChangeAspect="1" noChangeArrowheads="1"/>
          </p:cNvPicPr>
          <p:nvPr/>
        </p:nvPicPr>
        <p:blipFill>
          <a:blip r:embed="rId8"/>
          <a:srcRect/>
          <a:stretch>
            <a:fillRect/>
          </a:stretch>
        </p:blipFill>
        <p:spPr bwMode="auto">
          <a:xfrm>
            <a:off x="6826250" y="3946525"/>
            <a:ext cx="1727200" cy="2663825"/>
          </a:xfrm>
          <a:prstGeom prst="rect">
            <a:avLst/>
          </a:prstGeom>
          <a:noFill/>
          <a:ln w="9525">
            <a:noFill/>
            <a:miter lim="800000"/>
            <a:headEnd/>
            <a:tailEnd/>
          </a:ln>
        </p:spPr>
      </p:pic>
      <p:sp>
        <p:nvSpPr>
          <p:cNvPr id="27663" name="TextBox 11"/>
          <p:cNvSpPr txBox="1">
            <a:spLocks noChangeArrowheads="1"/>
          </p:cNvSpPr>
          <p:nvPr/>
        </p:nvSpPr>
        <p:spPr bwMode="auto">
          <a:xfrm>
            <a:off x="4992688" y="220663"/>
            <a:ext cx="2189162" cy="368300"/>
          </a:xfrm>
          <a:prstGeom prst="rect">
            <a:avLst/>
          </a:prstGeom>
          <a:noFill/>
          <a:ln w="9525">
            <a:noFill/>
            <a:miter lim="800000"/>
            <a:headEnd/>
            <a:tailEnd/>
          </a:ln>
        </p:spPr>
        <p:txBody>
          <a:bodyPr>
            <a:spAutoFit/>
          </a:bodyPr>
          <a:lstStyle/>
          <a:p>
            <a:r>
              <a:rPr lang="ru-RU">
                <a:solidFill>
                  <a:schemeClr val="bg1"/>
                </a:solidFill>
                <a:latin typeface="Cambria" pitchFamily="18" charset="0"/>
              </a:rPr>
              <a:t>Боря Цариков</a:t>
            </a:r>
          </a:p>
        </p:txBody>
      </p:sp>
      <p:pic>
        <p:nvPicPr>
          <p:cNvPr id="27664" name="Рисунок 15"/>
          <p:cNvPicPr>
            <a:picLocks noChangeAspect="1"/>
          </p:cNvPicPr>
          <p:nvPr/>
        </p:nvPicPr>
        <p:blipFill>
          <a:blip r:embed="rId9"/>
          <a:srcRect/>
          <a:stretch>
            <a:fillRect/>
          </a:stretch>
        </p:blipFill>
        <p:spPr bwMode="auto">
          <a:xfrm>
            <a:off x="4852988" y="652463"/>
            <a:ext cx="2001837" cy="2671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725" y="1152525"/>
            <a:ext cx="5986463" cy="1604963"/>
          </a:xfrm>
        </p:spPr>
        <p:txBody>
          <a:bodyPr/>
          <a:lstStyle/>
          <a:p>
            <a:pPr fontAlgn="auto">
              <a:spcAft>
                <a:spcPts val="0"/>
              </a:spcAft>
              <a:defRPr/>
            </a:pPr>
            <a:endParaRPr lang="ru-RU" dirty="0"/>
          </a:p>
        </p:txBody>
      </p:sp>
      <p:sp>
        <p:nvSpPr>
          <p:cNvPr id="3" name="Подзаголовок 2"/>
          <p:cNvSpPr>
            <a:spLocks noGrp="1"/>
          </p:cNvSpPr>
          <p:nvPr>
            <p:ph type="subTitle" idx="1"/>
          </p:nvPr>
        </p:nvSpPr>
        <p:spPr>
          <a:xfrm>
            <a:off x="1187450" y="2852738"/>
            <a:ext cx="4656138" cy="1128712"/>
          </a:xfrm>
        </p:spPr>
        <p:txBody>
          <a:bodyPr/>
          <a:lstStyle/>
          <a:p>
            <a:pPr fontAlgn="auto">
              <a:defRPr/>
            </a:pPr>
            <a:endParaRPr lang="ru-RU" dirty="0"/>
          </a:p>
        </p:txBody>
      </p:sp>
      <p:pic>
        <p:nvPicPr>
          <p:cNvPr id="14339" name="Picture 4" descr="Hero of the Soviet Union medal.png"/>
          <p:cNvPicPr>
            <a:picLocks noChangeAspect="1" noChangeArrowheads="1"/>
          </p:cNvPicPr>
          <p:nvPr/>
        </p:nvPicPr>
        <p:blipFill>
          <a:blip r:embed="rId2"/>
          <a:srcRect/>
          <a:stretch>
            <a:fillRect/>
          </a:stretch>
        </p:blipFill>
        <p:spPr bwMode="auto">
          <a:xfrm>
            <a:off x="7164388" y="1700213"/>
            <a:ext cx="95250" cy="190500"/>
          </a:xfrm>
          <a:prstGeom prst="rect">
            <a:avLst/>
          </a:prstGeom>
          <a:noFill/>
          <a:ln w="9525">
            <a:noFill/>
            <a:miter lim="800000"/>
            <a:headEnd/>
            <a:tailEnd/>
          </a:ln>
        </p:spPr>
      </p:pic>
      <p:pic>
        <p:nvPicPr>
          <p:cNvPr id="14340" name="Рисунок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88913"/>
            <a:ext cx="5689600" cy="863600"/>
          </a:xfrm>
        </p:spPr>
        <p:txBody>
          <a:bodyPr/>
          <a:lstStyle/>
          <a:p>
            <a:pPr algn="ctr" fontAlgn="auto">
              <a:spcAft>
                <a:spcPts val="0"/>
              </a:spcAft>
              <a:defRPr/>
            </a:pPr>
            <a:r>
              <a:rPr lang="ru-RU" dirty="0" smtClean="0">
                <a:solidFill>
                  <a:schemeClr val="bg1"/>
                </a:solidFill>
              </a:rPr>
              <a:t>Юта </a:t>
            </a:r>
            <a:r>
              <a:rPr lang="ru-RU" dirty="0" err="1" smtClean="0">
                <a:solidFill>
                  <a:schemeClr val="bg1"/>
                </a:solidFill>
              </a:rPr>
              <a:t>Бондаровская</a:t>
            </a:r>
            <a:endParaRPr lang="ru-RU" dirty="0">
              <a:solidFill>
                <a:schemeClr val="bg1"/>
              </a:solidFill>
            </a:endParaRPr>
          </a:p>
        </p:txBody>
      </p:sp>
      <p:pic>
        <p:nvPicPr>
          <p:cNvPr id="15362" name="Объект 4"/>
          <p:cNvPicPr>
            <a:picLocks noGrp="1" noChangeAspect="1"/>
          </p:cNvPicPr>
          <p:nvPr>
            <p:ph idx="1"/>
          </p:nvPr>
        </p:nvPicPr>
        <p:blipFill>
          <a:blip r:embed="rId2"/>
          <a:srcRect/>
          <a:stretch>
            <a:fillRect/>
          </a:stretch>
        </p:blipFill>
        <p:spPr bwMode="auto">
          <a:xfrm>
            <a:off x="179388" y="1341438"/>
            <a:ext cx="4032250" cy="5249862"/>
          </a:xfrm>
          <a:noFill/>
        </p:spPr>
      </p:pic>
      <p:sp>
        <p:nvSpPr>
          <p:cNvPr id="4" name="Текст 3"/>
          <p:cNvSpPr>
            <a:spLocks noGrp="1"/>
          </p:cNvSpPr>
          <p:nvPr>
            <p:ph type="body" sz="half" idx="2"/>
          </p:nvPr>
        </p:nvSpPr>
        <p:spPr>
          <a:xfrm>
            <a:off x="4284663" y="836613"/>
            <a:ext cx="4751387" cy="5688012"/>
          </a:xfrm>
        </p:spPr>
        <p:txBody>
          <a:bodyPr>
            <a:normAutofit fontScale="92500" lnSpcReduction="10000"/>
          </a:bodyPr>
          <a:lstStyle/>
          <a:p>
            <a:pPr algn="just" fontAlgn="auto">
              <a:defRPr/>
            </a:pPr>
            <a:r>
              <a:rPr lang="ru-RU" dirty="0" smtClean="0">
                <a:solidFill>
                  <a:schemeClr val="bg1"/>
                </a:solidFill>
              </a:rPr>
              <a:t> </a:t>
            </a:r>
            <a:endParaRPr lang="ru-RU" dirty="0">
              <a:solidFill>
                <a:schemeClr val="bg1"/>
              </a:solidFill>
            </a:endParaRPr>
          </a:p>
          <a:p>
            <a:pPr algn="just" fontAlgn="auto">
              <a:defRPr/>
            </a:pPr>
            <a:r>
              <a:rPr lang="ru-RU" dirty="0" smtClean="0">
                <a:solidFill>
                  <a:schemeClr val="bg1"/>
                </a:solidFill>
              </a:rPr>
              <a:t>Летом </a:t>
            </a:r>
            <a:r>
              <a:rPr lang="ru-RU" dirty="0">
                <a:solidFill>
                  <a:schemeClr val="bg1"/>
                </a:solidFill>
              </a:rPr>
              <a:t>1941 года приехала она из Ленинграда на каникулы в деревню под Псковом. </a:t>
            </a:r>
            <a:r>
              <a:rPr lang="ru-RU" dirty="0" smtClean="0">
                <a:solidFill>
                  <a:schemeClr val="bg1"/>
                </a:solidFill>
              </a:rPr>
              <a:t>Здесь </a:t>
            </a:r>
            <a:r>
              <a:rPr lang="ru-RU" dirty="0">
                <a:solidFill>
                  <a:schemeClr val="bg1"/>
                </a:solidFill>
              </a:rPr>
              <a:t>увидела она врага. Юта стала помогать партизанам. Сначала была связной, потом разведчицей. Переодевшись мальчишкой-нищим, собирала по деревням сведения: где штаб фашистов, как охраняется, сколько пулеметов.</a:t>
            </a:r>
          </a:p>
          <a:p>
            <a:pPr algn="just" fontAlgn="auto">
              <a:defRPr/>
            </a:pPr>
            <a:r>
              <a:rPr lang="ru-RU" dirty="0" smtClean="0">
                <a:solidFill>
                  <a:schemeClr val="bg1"/>
                </a:solidFill>
              </a:rPr>
              <a:t>Юта </a:t>
            </a:r>
            <a:r>
              <a:rPr lang="ru-RU" dirty="0">
                <a:solidFill>
                  <a:schemeClr val="bg1"/>
                </a:solidFill>
              </a:rPr>
              <a:t>поддерживала усталых бойцов звонкой пионерской песней, рассказом о родном </a:t>
            </a:r>
            <a:r>
              <a:rPr lang="ru-RU" dirty="0" smtClean="0">
                <a:solidFill>
                  <a:schemeClr val="bg1"/>
                </a:solidFill>
              </a:rPr>
              <a:t>своем Ленинграде</a:t>
            </a:r>
            <a:r>
              <a:rPr lang="ru-RU" dirty="0">
                <a:solidFill>
                  <a:schemeClr val="bg1"/>
                </a:solidFill>
              </a:rPr>
              <a:t>...</a:t>
            </a:r>
          </a:p>
          <a:p>
            <a:pPr algn="just" fontAlgn="auto">
              <a:defRPr/>
            </a:pPr>
            <a:r>
              <a:rPr lang="ru-RU" dirty="0">
                <a:solidFill>
                  <a:schemeClr val="bg1"/>
                </a:solidFill>
              </a:rPr>
              <a:t>Е</a:t>
            </a:r>
            <a:r>
              <a:rPr lang="ru-RU" dirty="0" smtClean="0">
                <a:solidFill>
                  <a:schemeClr val="bg1"/>
                </a:solidFill>
              </a:rPr>
              <a:t>ще </a:t>
            </a:r>
            <a:r>
              <a:rPr lang="ru-RU" dirty="0">
                <a:solidFill>
                  <a:schemeClr val="bg1"/>
                </a:solidFill>
              </a:rPr>
              <a:t>стонала под вражеским игом земля, и отряд вместе с частями Красной Армии ушел помогать партизанам Эстонии. В одном из боев - у эстонского хутора Ростов - Юта </a:t>
            </a:r>
            <a:r>
              <a:rPr lang="ru-RU" dirty="0" err="1">
                <a:solidFill>
                  <a:schemeClr val="bg1"/>
                </a:solidFill>
              </a:rPr>
              <a:t>Бондаровская</a:t>
            </a:r>
            <a:r>
              <a:rPr lang="ru-RU" dirty="0">
                <a:solidFill>
                  <a:schemeClr val="bg1"/>
                </a:solidFill>
              </a:rPr>
              <a:t>, маленькая героиня большой войны, </a:t>
            </a:r>
            <a:r>
              <a:rPr lang="ru-RU" dirty="0" smtClean="0">
                <a:solidFill>
                  <a:schemeClr val="bg1"/>
                </a:solidFill>
              </a:rPr>
              <a:t>пионерка, </a:t>
            </a:r>
            <a:r>
              <a:rPr lang="ru-RU" dirty="0">
                <a:solidFill>
                  <a:schemeClr val="bg1"/>
                </a:solidFill>
              </a:rPr>
              <a:t>пала смертью храбрых. Родина наградила свою героическую дочь посмертно медалью "Партизану Отечественной войны" 1 степени, орденом Отечественной войны 1 степени.</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3175"/>
            <a:ext cx="4819650" cy="887413"/>
          </a:xfrm>
        </p:spPr>
        <p:txBody>
          <a:bodyPr/>
          <a:lstStyle/>
          <a:p>
            <a:pPr fontAlgn="auto">
              <a:spcAft>
                <a:spcPts val="0"/>
              </a:spcAft>
              <a:defRPr/>
            </a:pPr>
            <a:r>
              <a:rPr lang="ru-RU" dirty="0" smtClean="0">
                <a:solidFill>
                  <a:schemeClr val="bg1"/>
                </a:solidFill>
              </a:rPr>
              <a:t>Валя Котик</a:t>
            </a:r>
            <a:endParaRPr lang="ru-RU" dirty="0">
              <a:solidFill>
                <a:schemeClr val="bg1"/>
              </a:solidFill>
            </a:endParaRPr>
          </a:p>
        </p:txBody>
      </p:sp>
      <p:sp>
        <p:nvSpPr>
          <p:cNvPr id="3" name="Объект 2"/>
          <p:cNvSpPr>
            <a:spLocks noGrp="1"/>
          </p:cNvSpPr>
          <p:nvPr>
            <p:ph sz="half" idx="1"/>
          </p:nvPr>
        </p:nvSpPr>
        <p:spPr>
          <a:xfrm>
            <a:off x="179388" y="908050"/>
            <a:ext cx="4105275" cy="5761038"/>
          </a:xfrm>
        </p:spPr>
        <p:txBody>
          <a:bodyPr>
            <a:noAutofit/>
          </a:bodyPr>
          <a:lstStyle/>
          <a:p>
            <a:pPr marL="0" indent="0" algn="just" fontAlgn="auto">
              <a:buFont typeface="Wingdings" pitchFamily="2" charset="2"/>
              <a:buNone/>
              <a:defRPr/>
            </a:pPr>
            <a:r>
              <a:rPr lang="ru-RU" sz="1200" dirty="0">
                <a:solidFill>
                  <a:schemeClr val="bg1"/>
                </a:solidFill>
              </a:rPr>
              <a:t>Он родился 11 февраля 1930 года в селе Хмелевка </a:t>
            </a:r>
            <a:r>
              <a:rPr lang="ru-RU" sz="1200" dirty="0" err="1">
                <a:solidFill>
                  <a:schemeClr val="bg1"/>
                </a:solidFill>
              </a:rPr>
              <a:t>Шепетовского</a:t>
            </a:r>
            <a:r>
              <a:rPr lang="ru-RU" sz="1200" dirty="0">
                <a:solidFill>
                  <a:schemeClr val="bg1"/>
                </a:solidFill>
              </a:rPr>
              <a:t> района Хмельницкой области. Учился в школе №4 города Шепетовки, был признанным вожаком пионеров, своих ровесников.</a:t>
            </a:r>
          </a:p>
          <a:p>
            <a:pPr marL="0" indent="0" algn="just" fontAlgn="auto">
              <a:buFont typeface="Wingdings" pitchFamily="2" charset="2"/>
              <a:buNone/>
              <a:defRPr/>
            </a:pPr>
            <a:r>
              <a:rPr lang="ru-RU" sz="1200" dirty="0" smtClean="0">
                <a:solidFill>
                  <a:schemeClr val="bg1"/>
                </a:solidFill>
              </a:rPr>
              <a:t>  </a:t>
            </a:r>
            <a:r>
              <a:rPr lang="ru-RU" sz="1200" dirty="0">
                <a:solidFill>
                  <a:schemeClr val="bg1"/>
                </a:solidFill>
              </a:rPr>
              <a:t>Когда в Шепетовку ворвались фашисты, Валя Котик вместе с друзьями решил бороться с врагом. Ребята собрали на месте боев оружие, которое потом партизаны на возу с сеном переправили в отряд.</a:t>
            </a:r>
          </a:p>
          <a:p>
            <a:pPr marL="0" indent="0" algn="just" fontAlgn="auto">
              <a:buFont typeface="Wingdings" pitchFamily="2" charset="2"/>
              <a:buNone/>
              <a:defRPr/>
            </a:pPr>
            <a:r>
              <a:rPr lang="ru-RU" sz="1200" dirty="0" smtClean="0">
                <a:solidFill>
                  <a:schemeClr val="bg1"/>
                </a:solidFill>
              </a:rPr>
              <a:t> </a:t>
            </a:r>
            <a:r>
              <a:rPr lang="ru-RU" sz="1200" dirty="0">
                <a:solidFill>
                  <a:schemeClr val="bg1"/>
                </a:solidFill>
              </a:rPr>
              <a:t>Присмотревшись к мальчику, коммунисты доверили Вале быть связным и разведчиком в своей подпольной организации. Он узнавал расположение вражеских постов, порядок смены караула.</a:t>
            </a:r>
          </a:p>
          <a:p>
            <a:pPr marL="0" indent="0" algn="just" fontAlgn="auto">
              <a:buFont typeface="Wingdings" pitchFamily="2" charset="2"/>
              <a:buNone/>
              <a:defRPr/>
            </a:pPr>
            <a:r>
              <a:rPr lang="ru-RU" sz="1200" dirty="0">
                <a:solidFill>
                  <a:schemeClr val="bg1"/>
                </a:solidFill>
              </a:rPr>
              <a:t>   Фашисты наметили карательную операцию против партизан, а Валя, выследив гитлеровского офицера, возглавлявшего карателей, убил его...</a:t>
            </a:r>
          </a:p>
          <a:p>
            <a:pPr marL="0" indent="0" algn="just" fontAlgn="auto">
              <a:buFont typeface="Wingdings" pitchFamily="2" charset="2"/>
              <a:buNone/>
              <a:defRPr/>
            </a:pPr>
            <a:r>
              <a:rPr lang="ru-RU" sz="1200" dirty="0">
                <a:solidFill>
                  <a:schemeClr val="bg1"/>
                </a:solidFill>
              </a:rPr>
              <a:t>   Когда в городе начались аресты, Валя вместе с мамой и братом Виктором ушел к партизанам. Пионер, которому только-только исполнилось четырнадцать лет, сражался плечом к плечу со взрослыми, освобождая родную землю. На его счету - шесть вражеских эшелонов, взорванных на пути к фронту. Валя Котик был награжден орденом отечественной войны 1 степени, медалью "Партизану Отечественной войны" 2 степени.</a:t>
            </a:r>
          </a:p>
          <a:p>
            <a:pPr marL="0" indent="0" algn="just" fontAlgn="auto">
              <a:buFont typeface="Wingdings" pitchFamily="2" charset="2"/>
              <a:buNone/>
              <a:defRPr/>
            </a:pPr>
            <a:r>
              <a:rPr lang="ru-RU" sz="1200" dirty="0">
                <a:solidFill>
                  <a:schemeClr val="bg1"/>
                </a:solidFill>
              </a:rPr>
              <a:t>   Валя Котик погиб как герой, и Родина посмертно удостоила его званием Героя Советского Союза. Перед школой, в которой учился этот отважный пионер, поставлен ему памятник. </a:t>
            </a:r>
          </a:p>
        </p:txBody>
      </p:sp>
      <p:pic>
        <p:nvPicPr>
          <p:cNvPr id="16387" name="Объект 4"/>
          <p:cNvPicPr>
            <a:picLocks noGrp="1" noChangeAspect="1"/>
          </p:cNvPicPr>
          <p:nvPr>
            <p:ph sz="half" idx="2"/>
          </p:nvPr>
        </p:nvPicPr>
        <p:blipFill>
          <a:blip r:embed="rId2"/>
          <a:srcRect/>
          <a:stretch>
            <a:fillRect/>
          </a:stretch>
        </p:blipFill>
        <p:spPr bwMode="auto">
          <a:xfrm>
            <a:off x="4449763" y="908050"/>
            <a:ext cx="4510087" cy="5761038"/>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58738" y="914400"/>
            <a:ext cx="4344987" cy="5972175"/>
          </a:xfrm>
          <a:prstGeom prst="rect">
            <a:avLst/>
          </a:prstGeom>
          <a:noFill/>
          <a:ln w="9525">
            <a:noFill/>
            <a:miter lim="800000"/>
            <a:headEnd/>
            <a:tailEnd/>
          </a:ln>
        </p:spPr>
        <p:txBody>
          <a:bodyPr>
            <a:spAutoFit/>
          </a:bodyPr>
          <a:lstStyle/>
          <a:p>
            <a:pPr algn="just"/>
            <a:r>
              <a:rPr lang="ru-RU">
                <a:solidFill>
                  <a:schemeClr val="bg1"/>
                </a:solidFill>
                <a:latin typeface="Cambria" pitchFamily="18" charset="0"/>
              </a:rPr>
              <a:t> </a:t>
            </a:r>
            <a:r>
              <a:rPr lang="ru-RU" sz="1400">
                <a:solidFill>
                  <a:schemeClr val="bg1"/>
                </a:solidFill>
                <a:latin typeface="Cambria" pitchFamily="18" charset="0"/>
              </a:rPr>
              <a:t>В деревню, где жил Марат с мамой, Анной Александровной Казей, ворвались фашисты. Осенью Марату уже не пришлось идти в школу в пятый класс. Школьное здание фашисты превратили в свою казарму. Враг лютовал.</a:t>
            </a:r>
          </a:p>
          <a:p>
            <a:pPr algn="just"/>
            <a:r>
              <a:rPr lang="ru-RU" sz="1400">
                <a:solidFill>
                  <a:schemeClr val="bg1"/>
                </a:solidFill>
                <a:latin typeface="Cambria" pitchFamily="18" charset="0"/>
              </a:rPr>
              <a:t>   За связь с партизанами была схвачена Анна Александровна Казей, и вскоре Марат узнал, что маму повесили в Минске. Гневом и ненавистью к врагу наполнилось сердце мальчика. Вместе с сестрой, комсомолкой Адой, пионер Марат Казей ушел к партизанам в Станьковский лес. Он стал разведчиком в штабе партизанской бригады. Проникал во вражеские гарнизоны и доставлял командованию ценные сведения. Используя эти данные, партизаны разработали дерзкую операцию и разгромили фашистский гарнизон в городе Дзержинске...</a:t>
            </a:r>
          </a:p>
          <a:p>
            <a:pPr algn="just"/>
            <a:r>
              <a:rPr lang="ru-RU" sz="1400">
                <a:solidFill>
                  <a:schemeClr val="bg1"/>
                </a:solidFill>
                <a:latin typeface="Cambria" pitchFamily="18" charset="0"/>
              </a:rPr>
              <a:t>   Марат участвовал в боях и неизменно проявлял отвагу, бесстрашие, вместе с опытными подрывниками минировал железную дорогу.</a:t>
            </a:r>
          </a:p>
          <a:p>
            <a:pPr algn="just"/>
            <a:r>
              <a:rPr lang="ru-RU" sz="1400">
                <a:solidFill>
                  <a:schemeClr val="bg1"/>
                </a:solidFill>
                <a:latin typeface="Cambria" pitchFamily="18" charset="0"/>
              </a:rPr>
              <a:t>   Марат погиб в бою. Сражался до последнего патрона, а когда у него осталась лишь одна граната, подпустил врагов поближе и взорвал их... и себя.</a:t>
            </a:r>
          </a:p>
          <a:p>
            <a:pPr algn="just"/>
            <a:r>
              <a:rPr lang="ru-RU" sz="1400">
                <a:solidFill>
                  <a:schemeClr val="bg1"/>
                </a:solidFill>
                <a:latin typeface="Cambria" pitchFamily="18" charset="0"/>
              </a:rPr>
              <a:t>   За мужество и отвагу пионер Марат Казей был удостоен звания Героя Советского Союза. В городе Минске поставлен памятник юному герою. </a:t>
            </a:r>
          </a:p>
        </p:txBody>
      </p:sp>
      <p:pic>
        <p:nvPicPr>
          <p:cNvPr id="17410" name="Рисунок 2"/>
          <p:cNvPicPr>
            <a:picLocks noChangeAspect="1"/>
          </p:cNvPicPr>
          <p:nvPr/>
        </p:nvPicPr>
        <p:blipFill>
          <a:blip r:embed="rId2"/>
          <a:srcRect/>
          <a:stretch>
            <a:fillRect/>
          </a:stretch>
        </p:blipFill>
        <p:spPr bwMode="auto">
          <a:xfrm>
            <a:off x="4408488" y="333375"/>
            <a:ext cx="4537075" cy="5729288"/>
          </a:xfrm>
          <a:prstGeom prst="rect">
            <a:avLst/>
          </a:prstGeom>
          <a:noFill/>
          <a:ln w="9525">
            <a:noFill/>
            <a:miter lim="800000"/>
            <a:headEnd/>
            <a:tailEnd/>
          </a:ln>
        </p:spPr>
      </p:pic>
      <p:sp>
        <p:nvSpPr>
          <p:cNvPr id="17411" name="TextBox 3"/>
          <p:cNvSpPr txBox="1">
            <a:spLocks noChangeArrowheads="1"/>
          </p:cNvSpPr>
          <p:nvPr/>
        </p:nvSpPr>
        <p:spPr bwMode="auto">
          <a:xfrm>
            <a:off x="250825" y="188913"/>
            <a:ext cx="3960813" cy="769937"/>
          </a:xfrm>
          <a:prstGeom prst="rect">
            <a:avLst/>
          </a:prstGeom>
          <a:noFill/>
          <a:ln w="9525">
            <a:noFill/>
            <a:miter lim="800000"/>
            <a:headEnd/>
            <a:tailEnd/>
          </a:ln>
        </p:spPr>
        <p:txBody>
          <a:bodyPr>
            <a:spAutoFit/>
          </a:bodyPr>
          <a:lstStyle/>
          <a:p>
            <a:r>
              <a:rPr lang="ru-RU" sz="4400">
                <a:solidFill>
                  <a:schemeClr val="bg1"/>
                </a:solidFill>
                <a:latin typeface="Cambria" pitchFamily="18" charset="0"/>
              </a:rPr>
              <a:t>Марат Казей</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4284663" y="1268413"/>
            <a:ext cx="4608512" cy="5262562"/>
          </a:xfrm>
          <a:prstGeom prst="rect">
            <a:avLst/>
          </a:prstGeom>
          <a:noFill/>
          <a:ln w="9525">
            <a:noFill/>
            <a:miter lim="800000"/>
            <a:headEnd/>
            <a:tailEnd/>
          </a:ln>
        </p:spPr>
        <p:txBody>
          <a:bodyPr>
            <a:spAutoFit/>
          </a:bodyPr>
          <a:lstStyle/>
          <a:p>
            <a:pPr algn="just"/>
            <a:r>
              <a:rPr lang="ru-RU" sz="1400">
                <a:solidFill>
                  <a:schemeClr val="bg1"/>
                </a:solidFill>
                <a:latin typeface="Cambria" pitchFamily="18" charset="0"/>
              </a:rPr>
              <a:t> Война застала ленинградскую пионерку Зину Портнову в деревне Зуя, куда она приехала на каникулы, - это неподалеку от станции Оболь Витебской области. В Оболи была создана подпольная комсомольско-молодежная организация "Юные мстители", и Зину избрали членом ее комитета. Она участвовала в дерзких операциях против врага, в диверсиях, распространяла листовки, по заданию партизанского отряда вела разведку.</a:t>
            </a:r>
          </a:p>
          <a:p>
            <a:pPr algn="just"/>
            <a:r>
              <a:rPr lang="ru-RU" sz="1400">
                <a:solidFill>
                  <a:schemeClr val="bg1"/>
                </a:solidFill>
                <a:latin typeface="Cambria" pitchFamily="18" charset="0"/>
              </a:rPr>
              <a:t>   ...Стоял декабрь 1943 года. Зина возвращалась с задания. В деревне Мостище ее выдал предатель. Фашисты схватили юную партизанку, пытали. Ответом врагу было молчание Зины, ее презрение и ненависть, решимость бороться до конца. Во время одного из допросов, выбрав момент, Зина схватила со стола пистолет и в упор выстрела в гестаповца.</a:t>
            </a:r>
          </a:p>
          <a:p>
            <a:pPr algn="just"/>
            <a:r>
              <a:rPr lang="ru-RU" sz="1400">
                <a:solidFill>
                  <a:schemeClr val="bg1"/>
                </a:solidFill>
                <a:latin typeface="Cambria" pitchFamily="18" charset="0"/>
              </a:rPr>
              <a:t>   Вбежавший на выстрел офицер был также убит наповал. Зина пыталась бежать, но фашисты настигли ее...</a:t>
            </a:r>
          </a:p>
          <a:p>
            <a:pPr algn="just"/>
            <a:r>
              <a:rPr lang="ru-RU" sz="1400">
                <a:solidFill>
                  <a:schemeClr val="bg1"/>
                </a:solidFill>
                <a:latin typeface="Cambria" pitchFamily="18" charset="0"/>
              </a:rPr>
              <a:t>   Отважная юная пионерка была зверски замучена, но до последней минуты оставалась стойкой, мужественной, несгибаемой. И Родина посмертно отметила ее подвиг высшим своим званием - званием Героя Советского Союза.</a:t>
            </a:r>
          </a:p>
        </p:txBody>
      </p:sp>
      <p:sp>
        <p:nvSpPr>
          <p:cNvPr id="18434" name="TextBox 2"/>
          <p:cNvSpPr txBox="1">
            <a:spLocks noChangeArrowheads="1"/>
          </p:cNvSpPr>
          <p:nvPr/>
        </p:nvSpPr>
        <p:spPr bwMode="auto">
          <a:xfrm>
            <a:off x="2268538" y="115888"/>
            <a:ext cx="5111750" cy="831850"/>
          </a:xfrm>
          <a:prstGeom prst="rect">
            <a:avLst/>
          </a:prstGeom>
          <a:noFill/>
          <a:ln w="9525">
            <a:noFill/>
            <a:miter lim="800000"/>
            <a:headEnd/>
            <a:tailEnd/>
          </a:ln>
        </p:spPr>
        <p:txBody>
          <a:bodyPr>
            <a:spAutoFit/>
          </a:bodyPr>
          <a:lstStyle/>
          <a:p>
            <a:r>
              <a:rPr lang="ru-RU" sz="4800">
                <a:solidFill>
                  <a:schemeClr val="bg1"/>
                </a:solidFill>
                <a:latin typeface="Cambria" pitchFamily="18" charset="0"/>
              </a:rPr>
              <a:t>Зина Портнова</a:t>
            </a:r>
          </a:p>
        </p:txBody>
      </p:sp>
      <p:pic>
        <p:nvPicPr>
          <p:cNvPr id="18435" name="Рисунок 3"/>
          <p:cNvPicPr>
            <a:picLocks noChangeAspect="1"/>
          </p:cNvPicPr>
          <p:nvPr/>
        </p:nvPicPr>
        <p:blipFill>
          <a:blip r:embed="rId2"/>
          <a:srcRect/>
          <a:stretch>
            <a:fillRect/>
          </a:stretch>
        </p:blipFill>
        <p:spPr bwMode="auto">
          <a:xfrm>
            <a:off x="95250" y="1125538"/>
            <a:ext cx="4008438" cy="5256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111250"/>
            <a:ext cx="4537075" cy="5526088"/>
          </a:xfrm>
          <a:prstGeom prst="rect">
            <a:avLst/>
          </a:prstGeom>
          <a:noFill/>
          <a:ln w="9525">
            <a:noFill/>
            <a:miter lim="800000"/>
            <a:headEnd/>
            <a:tailEnd/>
          </a:ln>
        </p:spPr>
        <p:txBody>
          <a:bodyPr>
            <a:spAutoFit/>
          </a:bodyPr>
          <a:lstStyle/>
          <a:p>
            <a:pPr algn="just"/>
            <a:r>
              <a:rPr lang="ru-RU">
                <a:solidFill>
                  <a:schemeClr val="bg1"/>
                </a:solidFill>
                <a:latin typeface="Cambria" pitchFamily="18" charset="0"/>
              </a:rPr>
              <a:t>  </a:t>
            </a:r>
            <a:r>
              <a:rPr lang="ru-RU" sz="1400">
                <a:solidFill>
                  <a:schemeClr val="bg1"/>
                </a:solidFill>
                <a:latin typeface="Cambria" pitchFamily="18" charset="0"/>
              </a:rPr>
              <a:t>За операцию по разведке и взрыву ж\д моста через реку Дрисса к правительственной награде была представлена ленинградская школьница Лариса Михеенко. </a:t>
            </a:r>
          </a:p>
          <a:p>
            <a:pPr algn="just"/>
            <a:r>
              <a:rPr lang="ru-RU" sz="1400">
                <a:solidFill>
                  <a:schemeClr val="bg1"/>
                </a:solidFill>
                <a:latin typeface="Cambria" pitchFamily="18" charset="0"/>
              </a:rPr>
              <a:t>Война отрезала девочку от родного города: летом уехала она на каникулы в Пустошкинский район, а вернуться не сумела - деревню заняли фашисты. Мечтала пионерка вырваться из гитлеровского рабства, пробраться к своим. И однажды ночью с двумя старшими подругами ушла из деревни.</a:t>
            </a:r>
          </a:p>
          <a:p>
            <a:pPr algn="just"/>
            <a:r>
              <a:rPr lang="ru-RU" sz="1400">
                <a:solidFill>
                  <a:schemeClr val="bg1"/>
                </a:solidFill>
                <a:latin typeface="Cambria" pitchFamily="18" charset="0"/>
              </a:rPr>
              <a:t>   В штабе 6-й Калининской бригады командир майор П. В. Рындин принял маленьких девочек. Им оказалось под силу то, что не удавалось сильным мужчинам. Переодевшись в лохмотья, ходила Лара по деревням, выведывая, где и как расположены орудия, расставлены часовые, какие немецкие машины движутся по большаку, что за поезда и с каким грузом приходят на станцию Пустошка.</a:t>
            </a:r>
          </a:p>
          <a:p>
            <a:pPr algn="just"/>
            <a:r>
              <a:rPr lang="ru-RU" sz="1400">
                <a:solidFill>
                  <a:schemeClr val="bg1"/>
                </a:solidFill>
                <a:latin typeface="Cambria" pitchFamily="18" charset="0"/>
              </a:rPr>
              <a:t>   Участвовала она и в боевых операциях. Юную партизанку, выданную предателем в деревне Игнатово, фашисты расстреляли. В Указе о награждении Ларисы Михеенко орденом Отечественной войны 1 степени стоит слово: "Посмертно".</a:t>
            </a:r>
          </a:p>
          <a:p>
            <a:pPr algn="just"/>
            <a:r>
              <a:rPr lang="ru-RU" sz="1300">
                <a:solidFill>
                  <a:schemeClr val="bg1"/>
                </a:solidFill>
                <a:latin typeface="Cambria" pitchFamily="18" charset="0"/>
              </a:rPr>
              <a:t> </a:t>
            </a:r>
          </a:p>
        </p:txBody>
      </p:sp>
      <p:sp>
        <p:nvSpPr>
          <p:cNvPr id="19458" name="TextBox 3"/>
          <p:cNvSpPr txBox="1">
            <a:spLocks noChangeArrowheads="1"/>
          </p:cNvSpPr>
          <p:nvPr/>
        </p:nvSpPr>
        <p:spPr bwMode="auto">
          <a:xfrm>
            <a:off x="395288" y="301625"/>
            <a:ext cx="7848600" cy="769938"/>
          </a:xfrm>
          <a:prstGeom prst="rect">
            <a:avLst/>
          </a:prstGeom>
          <a:noFill/>
          <a:ln w="9525">
            <a:noFill/>
            <a:miter lim="800000"/>
            <a:headEnd/>
            <a:tailEnd/>
          </a:ln>
        </p:spPr>
        <p:txBody>
          <a:bodyPr>
            <a:spAutoFit/>
          </a:bodyPr>
          <a:lstStyle/>
          <a:p>
            <a:r>
              <a:rPr lang="ru-RU" sz="4400">
                <a:solidFill>
                  <a:schemeClr val="bg1"/>
                </a:solidFill>
                <a:latin typeface="Cambria" pitchFamily="18" charset="0"/>
              </a:rPr>
              <a:t>Лара Михеенко </a:t>
            </a:r>
          </a:p>
        </p:txBody>
      </p:sp>
      <p:pic>
        <p:nvPicPr>
          <p:cNvPr id="19459" name="Рисунок 4"/>
          <p:cNvPicPr>
            <a:picLocks noChangeAspect="1"/>
          </p:cNvPicPr>
          <p:nvPr/>
        </p:nvPicPr>
        <p:blipFill>
          <a:blip r:embed="rId2"/>
          <a:srcRect/>
          <a:stretch>
            <a:fillRect/>
          </a:stretch>
        </p:blipFill>
        <p:spPr bwMode="auto">
          <a:xfrm>
            <a:off x="4537075" y="615950"/>
            <a:ext cx="4397375" cy="5732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179388" y="985838"/>
            <a:ext cx="3960812" cy="5724525"/>
          </a:xfrm>
          <a:prstGeom prst="rect">
            <a:avLst/>
          </a:prstGeom>
          <a:noFill/>
          <a:ln w="9525">
            <a:noFill/>
            <a:miter lim="800000"/>
            <a:headEnd/>
            <a:tailEnd/>
          </a:ln>
        </p:spPr>
        <p:txBody>
          <a:bodyPr>
            <a:spAutoFit/>
          </a:bodyPr>
          <a:lstStyle/>
          <a:p>
            <a:pPr algn="just"/>
            <a:r>
              <a:rPr lang="ru-RU" sz="1200">
                <a:solidFill>
                  <a:schemeClr val="bg1"/>
                </a:solidFill>
                <a:latin typeface="Cambria" pitchFamily="18" charset="0"/>
              </a:rPr>
              <a:t>Фронт подошел вплотную к селу Погорельцы. На окраине, прикрывая отход наших частей, оборону держала рота. Патроны бойцам подносил мальчик. Звали его Вася Коробко.</a:t>
            </a:r>
          </a:p>
          <a:p>
            <a:pPr algn="just"/>
            <a:r>
              <a:rPr lang="ru-RU" sz="1200">
                <a:solidFill>
                  <a:schemeClr val="bg1"/>
                </a:solidFill>
                <a:latin typeface="Cambria" pitchFamily="18" charset="0"/>
              </a:rPr>
              <a:t>   Ночь. К зданию школы, занятому фашистами, подкрадывается Вася.</a:t>
            </a:r>
          </a:p>
          <a:p>
            <a:pPr algn="just"/>
            <a:r>
              <a:rPr lang="ru-RU" sz="1200">
                <a:solidFill>
                  <a:schemeClr val="bg1"/>
                </a:solidFill>
                <a:latin typeface="Cambria" pitchFamily="18" charset="0"/>
              </a:rPr>
              <a:t>   Он пробирается в пионерскую комнату, выносит пионерское знамя и надежно прячет его.</a:t>
            </a:r>
          </a:p>
          <a:p>
            <a:pPr algn="just"/>
            <a:r>
              <a:rPr lang="ru-RU" sz="1200">
                <a:solidFill>
                  <a:schemeClr val="bg1"/>
                </a:solidFill>
                <a:latin typeface="Cambria" pitchFamily="18" charset="0"/>
              </a:rPr>
              <a:t>   Окраина села. Под мостом - Вася. Он вытаскивает железные скобы, подпиливает сваи, а на рассвете из укрытия наблюдает, как рушится мост под тяжестью фашистского БТРа. Партизаны убедились, что Васе можно доверять, и поручили ему серьезное дело: стать разведчиком в логове врага. В штабе фашистов он топит печи, колет дрова, а сам присматривается, запоминает, передает партизанам сведения. Каратели, задумавшие истребить партизан, заставили мальчика вести их в лес. Но Вася вывел гитлеровцев к засаде полицаев. Гитлеровцы, в темноте приняв их за партизан, открыли бешеный огонь, перебили всех полицаев и сами понесли большие потери.</a:t>
            </a:r>
          </a:p>
          <a:p>
            <a:pPr algn="just"/>
            <a:r>
              <a:rPr lang="ru-RU" sz="1200">
                <a:solidFill>
                  <a:schemeClr val="bg1"/>
                </a:solidFill>
                <a:latin typeface="Cambria" pitchFamily="18" charset="0"/>
              </a:rPr>
              <a:t>   Вместе с партизанами Вася уничтожил девять эшелонов, сотни гитлеровцев. В одном из боев он был сражен вражеской пулей. Своего маленького героя, прожившего короткую, но такую яркую жизнь, Родина наградила орденами Ленина, Красного Знамени, Отечественной войны 1 степени, медалью "Партизану Отечественной войны" 1 степени.</a:t>
            </a:r>
          </a:p>
          <a:p>
            <a:pPr algn="just"/>
            <a:r>
              <a:rPr lang="ru-RU">
                <a:solidFill>
                  <a:schemeClr val="bg1"/>
                </a:solidFill>
                <a:latin typeface="Cambria" pitchFamily="18" charset="0"/>
              </a:rPr>
              <a:t> </a:t>
            </a:r>
          </a:p>
        </p:txBody>
      </p:sp>
      <p:sp>
        <p:nvSpPr>
          <p:cNvPr id="20482" name="TextBox 2"/>
          <p:cNvSpPr txBox="1">
            <a:spLocks noChangeArrowheads="1"/>
          </p:cNvSpPr>
          <p:nvPr/>
        </p:nvSpPr>
        <p:spPr bwMode="auto">
          <a:xfrm>
            <a:off x="179388" y="188913"/>
            <a:ext cx="5616575" cy="769937"/>
          </a:xfrm>
          <a:prstGeom prst="rect">
            <a:avLst/>
          </a:prstGeom>
          <a:noFill/>
          <a:ln w="9525">
            <a:noFill/>
            <a:miter lim="800000"/>
            <a:headEnd/>
            <a:tailEnd/>
          </a:ln>
        </p:spPr>
        <p:txBody>
          <a:bodyPr>
            <a:spAutoFit/>
          </a:bodyPr>
          <a:lstStyle/>
          <a:p>
            <a:r>
              <a:rPr lang="ru-RU" sz="4400">
                <a:solidFill>
                  <a:schemeClr val="bg1"/>
                </a:solidFill>
                <a:latin typeface="Cambria" pitchFamily="18" charset="0"/>
              </a:rPr>
              <a:t>Вася Коробко </a:t>
            </a:r>
          </a:p>
        </p:txBody>
      </p:sp>
      <p:pic>
        <p:nvPicPr>
          <p:cNvPr id="20483" name="Рисунок 3"/>
          <p:cNvPicPr>
            <a:picLocks noChangeAspect="1"/>
          </p:cNvPicPr>
          <p:nvPr/>
        </p:nvPicPr>
        <p:blipFill>
          <a:blip r:embed="rId2"/>
          <a:srcRect/>
          <a:stretch>
            <a:fillRect/>
          </a:stretch>
        </p:blipFill>
        <p:spPr bwMode="auto">
          <a:xfrm>
            <a:off x="4140200" y="333375"/>
            <a:ext cx="4899025" cy="6264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4397375" y="981075"/>
            <a:ext cx="4746625" cy="5462588"/>
          </a:xfrm>
          <a:prstGeom prst="rect">
            <a:avLst/>
          </a:prstGeom>
          <a:noFill/>
          <a:ln w="9525">
            <a:noFill/>
            <a:miter lim="800000"/>
            <a:headEnd/>
            <a:tailEnd/>
          </a:ln>
        </p:spPr>
        <p:txBody>
          <a:bodyPr>
            <a:spAutoFit/>
          </a:bodyPr>
          <a:lstStyle/>
          <a:p>
            <a:pPr algn="just"/>
            <a:r>
              <a:rPr lang="ru-RU" sz="1300">
                <a:solidFill>
                  <a:schemeClr val="bg1"/>
                </a:solidFill>
                <a:latin typeface="Cambria" pitchFamily="18" charset="0"/>
              </a:rPr>
              <a:t>   </a:t>
            </a:r>
            <a:r>
              <a:rPr lang="ru-RU" sz="1200">
                <a:solidFill>
                  <a:schemeClr val="bg1"/>
                </a:solidFill>
                <a:latin typeface="Cambria" pitchFamily="18" charset="0"/>
              </a:rPr>
              <a:t>Её дважды казнили гитлеровцы, и боевые друзья долгие годы считали Надю погибшей. Ей даже памятник поставили.</a:t>
            </a:r>
          </a:p>
          <a:p>
            <a:pPr algn="just"/>
            <a:r>
              <a:rPr lang="ru-RU" sz="1200">
                <a:solidFill>
                  <a:schemeClr val="bg1"/>
                </a:solidFill>
                <a:latin typeface="Cambria" pitchFamily="18" charset="0"/>
              </a:rPr>
              <a:t>   В это трудно поверить, но, когда она стала разведчицей в партизанском отряде "дяди Вани" Дьячкова, ей не было ещё и десяти лет. Маленькая, худенькая, она, прикидываясь нищенкой, бродила среди фашистов, всё подмечая, всё запоминая, и приносила в отряд ценнейшие сведения. А потом вместе с бойцами-партизанами взрывала фашистский штаб, пускала под откос эшелон с военным снаряжением, минировала объекты.</a:t>
            </a:r>
          </a:p>
          <a:p>
            <a:pPr algn="just"/>
            <a:r>
              <a:rPr lang="ru-RU" sz="1200">
                <a:solidFill>
                  <a:schemeClr val="bg1"/>
                </a:solidFill>
                <a:latin typeface="Cambria" pitchFamily="18" charset="0"/>
              </a:rPr>
              <a:t>   Первый раз её схватили, когда вместе с Ваней Звонцовым вывесила она 7 ноября 1941 года красный флаг в оккупированном врагом Витебске. Били шомполами, пытали, а когда привели ко рву - расстреливать, сил у неё уже не оставалось - упала в ров, на мгновение, опередив пулю. Ваня погиб, а Надю партизаны нашли во рву живой. </a:t>
            </a:r>
          </a:p>
          <a:p>
            <a:pPr algn="just"/>
            <a:r>
              <a:rPr lang="ru-RU" sz="1200">
                <a:solidFill>
                  <a:schemeClr val="bg1"/>
                </a:solidFill>
                <a:latin typeface="Cambria" pitchFamily="18" charset="0"/>
              </a:rPr>
              <a:t>   Второй раз её схватили в конце 43-го. И снова пытки: её обливали на морозе ледяной водой, выжигали на спине пятиконечную звезду. Считая разведчицу мёртвой, гитлеровцы, когда партизаны атаковали Карасево, бросили её. Выходили её, парализованную и почти слепую, местные жители. После войны в Одессе академик В.П.Филатов вернул Наде зрение.</a:t>
            </a:r>
          </a:p>
          <a:p>
            <a:pPr algn="just"/>
            <a:r>
              <a:rPr lang="ru-RU" sz="1200">
                <a:solidFill>
                  <a:schemeClr val="bg1"/>
                </a:solidFill>
                <a:latin typeface="Cambria" pitchFamily="18" charset="0"/>
              </a:rPr>
              <a:t>   Спустя 15 лет услышала она по радио, как начальник разведки 6-го отряда Слесаренко - её командир - говорил, что никогда не забудут бойцы своих погибших товарищей, и назвал среди них Надю Богданову, которая ему, раненому, спасла жизнь.</a:t>
            </a:r>
          </a:p>
          <a:p>
            <a:pPr algn="just"/>
            <a:r>
              <a:rPr lang="ru-RU" sz="1200">
                <a:solidFill>
                  <a:schemeClr val="bg1"/>
                </a:solidFill>
                <a:latin typeface="Cambria" pitchFamily="18" charset="0"/>
              </a:rPr>
              <a:t>   Только тогда и объявилась она, только тогда и узнали люди, работавшие с нею вместе, о том, какой удивительной судьбы человек она, Надя Богданова, награждённая орденами Красного Знамени, Отечественной войны 1 степени, медалями.</a:t>
            </a:r>
          </a:p>
        </p:txBody>
      </p:sp>
      <p:sp>
        <p:nvSpPr>
          <p:cNvPr id="21506" name="TextBox 2"/>
          <p:cNvSpPr txBox="1">
            <a:spLocks noChangeArrowheads="1"/>
          </p:cNvSpPr>
          <p:nvPr/>
        </p:nvSpPr>
        <p:spPr bwMode="auto">
          <a:xfrm>
            <a:off x="-31750" y="44450"/>
            <a:ext cx="8856663" cy="769938"/>
          </a:xfrm>
          <a:prstGeom prst="rect">
            <a:avLst/>
          </a:prstGeom>
          <a:noFill/>
          <a:ln w="9525">
            <a:noFill/>
            <a:miter lim="800000"/>
            <a:headEnd/>
            <a:tailEnd/>
          </a:ln>
        </p:spPr>
        <p:txBody>
          <a:bodyPr>
            <a:spAutoFit/>
          </a:bodyPr>
          <a:lstStyle/>
          <a:p>
            <a:pPr algn="ctr"/>
            <a:r>
              <a:rPr lang="ru-RU" sz="4400">
                <a:solidFill>
                  <a:schemeClr val="bg1"/>
                </a:solidFill>
                <a:latin typeface="Cambria" pitchFamily="18" charset="0"/>
              </a:rPr>
              <a:t>Надя Богданова </a:t>
            </a:r>
          </a:p>
        </p:txBody>
      </p:sp>
      <p:pic>
        <p:nvPicPr>
          <p:cNvPr id="21507" name="Рисунок 3"/>
          <p:cNvPicPr>
            <a:picLocks noChangeAspect="1"/>
          </p:cNvPicPr>
          <p:nvPr/>
        </p:nvPicPr>
        <p:blipFill>
          <a:blip r:embed="rId2"/>
          <a:srcRect/>
          <a:stretch>
            <a:fillRect/>
          </a:stretch>
        </p:blipFill>
        <p:spPr bwMode="auto">
          <a:xfrm>
            <a:off x="107950" y="1004888"/>
            <a:ext cx="4294188" cy="5464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Порядок</Template>
  <TotalTime>189</TotalTime>
  <Words>2174</Words>
  <Application>Microsoft Office PowerPoint</Application>
  <PresentationFormat>Экран (4:3)</PresentationFormat>
  <Paragraphs>76</Paragraphs>
  <Slides>15</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12</vt:i4>
      </vt:variant>
      <vt:variant>
        <vt:lpstr>Заголовки слайдов</vt:lpstr>
      </vt:variant>
      <vt:variant>
        <vt:i4>15</vt:i4>
      </vt:variant>
    </vt:vector>
  </HeadingPairs>
  <TitlesOfParts>
    <vt:vector size="31" baseType="lpstr">
      <vt:lpstr>Cambria</vt:lpstr>
      <vt:lpstr>Arial</vt:lpstr>
      <vt:lpstr>Wingdings</vt:lpstr>
      <vt:lpstr>Calibri</vt:lpstr>
      <vt:lpstr>Kilter</vt:lpstr>
      <vt:lpstr>Kilter</vt:lpstr>
      <vt:lpstr>Kilter</vt:lpstr>
      <vt:lpstr>Kilter</vt:lpstr>
      <vt:lpstr>Kilter</vt:lpstr>
      <vt:lpstr>Kilter</vt:lpstr>
      <vt:lpstr>Kilter</vt:lpstr>
      <vt:lpstr>Kilter</vt:lpstr>
      <vt:lpstr>Kilter</vt:lpstr>
      <vt:lpstr>Kilter</vt:lpstr>
      <vt:lpstr>Kilter</vt:lpstr>
      <vt:lpstr>Kilter</vt:lpstr>
      <vt:lpstr>Пионеры - Герои Великой Отечественной  войны</vt:lpstr>
      <vt:lpstr>Слайд 2</vt:lpstr>
      <vt:lpstr>Юта Бондаровская</vt:lpstr>
      <vt:lpstr>Валя Котик</vt:lpstr>
      <vt:lpstr>Слайд 5</vt:lpstr>
      <vt:lpstr>Слайд 6</vt:lpstr>
      <vt:lpstr>Слайд 7</vt:lpstr>
      <vt:lpstr>Слайд 8</vt:lpstr>
      <vt:lpstr>Слайд 9</vt:lpstr>
      <vt:lpstr>Слайд 10</vt:lpstr>
      <vt:lpstr>Слайд 11</vt:lpstr>
      <vt:lpstr>Щербацевич Володя</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Пионеры - Герои Великой Отечественной  войны</dc:title>
  <dc:creator>1</dc:creator>
  <cp:lastModifiedBy>Евгений</cp:lastModifiedBy>
  <cp:revision>22</cp:revision>
  <dcterms:created xsi:type="dcterms:W3CDTF">2016-01-24T15:13:47Z</dcterms:created>
  <dcterms:modified xsi:type="dcterms:W3CDTF">2016-03-09T19:10:22Z</dcterms:modified>
</cp:coreProperties>
</file>