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9" r:id="rId3"/>
    <p:sldId id="266" r:id="rId4"/>
    <p:sldId id="267" r:id="rId5"/>
    <p:sldId id="268" r:id="rId6"/>
    <p:sldId id="269" r:id="rId7"/>
    <p:sldId id="270" r:id="rId8"/>
    <p:sldId id="271" r:id="rId9"/>
    <p:sldId id="272"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1897"/>
    <a:srgbClr val="F01E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p:cViewPr varScale="1">
        <p:scale>
          <a:sx n="101" d="100"/>
          <a:sy n="101" d="100"/>
        </p:scale>
        <p:origin x="-96"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2857488" y="500042"/>
            <a:ext cx="6143668" cy="1714512"/>
          </a:xfrm>
        </p:spPr>
        <p:txBody>
          <a:bodyPr>
            <a:noAutofit/>
          </a:bodyPr>
          <a:lstStyle>
            <a:lvl1pPr algn="r">
              <a:defRPr sz="6000" b="1">
                <a:solidFill>
                  <a:srgbClr val="F61897"/>
                </a:solidFill>
              </a:defRPr>
            </a:lvl1pPr>
          </a:lstStyle>
          <a:p>
            <a:r>
              <a:rPr lang="ru-RU" smtClean="0"/>
              <a:t>Образец</a:t>
            </a:r>
            <a:br>
              <a:rPr lang="ru-RU" smtClean="0"/>
            </a:br>
            <a:r>
              <a:rPr lang="ru-RU" smtClean="0"/>
              <a:t> заголовка</a:t>
            </a:r>
            <a:endParaRPr lang="ru-RU"/>
          </a:p>
        </p:txBody>
      </p:sp>
      <p:sp>
        <p:nvSpPr>
          <p:cNvPr id="3" name="Подзаголовок 2"/>
          <p:cNvSpPr>
            <a:spLocks noGrp="1"/>
          </p:cNvSpPr>
          <p:nvPr>
            <p:ph type="subTitle" idx="1"/>
          </p:nvPr>
        </p:nvSpPr>
        <p:spPr>
          <a:xfrm>
            <a:off x="5357818" y="5214950"/>
            <a:ext cx="3643306" cy="966782"/>
          </a:xfrm>
        </p:spPr>
        <p:txBody>
          <a:bodyPr>
            <a:normAutofit/>
          </a:bodyPr>
          <a:lstStyle>
            <a:lvl1pPr marL="0" indent="0" algn="r">
              <a:buNone/>
              <a:defRPr sz="2800" b="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44B060F-341E-45E4-BAB5-3D4DF4B155AC}" type="datetimeFigureOut">
              <a:rPr lang="ru-RU" smtClean="0"/>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01480F-5D44-44D2-A263-E8044E93DE1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4B060F-341E-45E4-BAB5-3D4DF4B155AC}" type="datetimeFigureOut">
              <a:rPr lang="ru-RU" smtClean="0"/>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01480F-5D44-44D2-A263-E8044E93DE1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4B060F-341E-45E4-BAB5-3D4DF4B155AC}" type="datetimeFigureOut">
              <a:rPr lang="ru-RU" smtClean="0"/>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01480F-5D44-44D2-A263-E8044E93DE1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4B060F-341E-45E4-BAB5-3D4DF4B155AC}" type="datetimeFigureOut">
              <a:rPr lang="ru-RU" smtClean="0"/>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01480F-5D44-44D2-A263-E8044E93DE1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44B060F-341E-45E4-BAB5-3D4DF4B155AC}" type="datetimeFigureOut">
              <a:rPr lang="ru-RU" smtClean="0"/>
              <a:t>13.03.2016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01480F-5D44-44D2-A263-E8044E93DE1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44B060F-341E-45E4-BAB5-3D4DF4B155AC}" type="datetimeFigureOut">
              <a:rPr lang="ru-RU" smtClean="0"/>
              <a:t>13.03.2016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01480F-5D44-44D2-A263-E8044E93DE1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44B060F-341E-45E4-BAB5-3D4DF4B155AC}" type="datetimeFigureOut">
              <a:rPr lang="ru-RU" smtClean="0"/>
              <a:t>13.03.2016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401480F-5D44-44D2-A263-E8044E93DE1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44B060F-341E-45E4-BAB5-3D4DF4B155AC}" type="datetimeFigureOut">
              <a:rPr lang="ru-RU" smtClean="0"/>
              <a:t>13.03.2016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401480F-5D44-44D2-A263-E8044E93DE1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4B060F-341E-45E4-BAB5-3D4DF4B155AC}" type="datetimeFigureOut">
              <a:rPr lang="ru-RU" smtClean="0"/>
              <a:t>13.03.2016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401480F-5D44-44D2-A263-E8044E93DE1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4B060F-341E-45E4-BAB5-3D4DF4B155AC}" type="datetimeFigureOut">
              <a:rPr lang="ru-RU" smtClean="0"/>
              <a:t>13.03.2016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01480F-5D44-44D2-A263-E8044E93DE1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4B060F-341E-45E4-BAB5-3D4DF4B155AC}" type="datetimeFigureOut">
              <a:rPr lang="ru-RU" smtClean="0"/>
              <a:t>13.03.2016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01480F-5D44-44D2-A263-E8044E93DE1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929618"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928662" y="1600200"/>
            <a:ext cx="7929618"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B0F0"/>
                </a:solidFill>
              </a:defRPr>
            </a:lvl1pPr>
          </a:lstStyle>
          <a:p>
            <a:fld id="{944B060F-341E-45E4-BAB5-3D4DF4B155AC}" type="datetimeFigureOut">
              <a:rPr lang="ru-RU" smtClean="0"/>
              <a:pPr/>
              <a:t>13.03.2016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B0F0"/>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B0F0"/>
                </a:solidFill>
              </a:defRPr>
            </a:lvl1pPr>
          </a:lstStyle>
          <a:p>
            <a:fld id="{8401480F-5D44-44D2-A263-E8044E93DE1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lang="ru-RU" sz="4800" b="1" kern="1200" smtClean="0">
          <a:solidFill>
            <a:srgbClr val="F61897"/>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500042"/>
            <a:ext cx="7165460" cy="2280886"/>
          </a:xfrm>
        </p:spPr>
        <p:txBody>
          <a:bodyPr/>
          <a:lstStyle/>
          <a:p>
            <a:r>
              <a:rPr lang="ru-RU" sz="3600" dirty="0" smtClean="0"/>
              <a:t/>
            </a:r>
            <a:br>
              <a:rPr lang="ru-RU" sz="3600" dirty="0" smtClean="0"/>
            </a:br>
            <a:r>
              <a:rPr lang="ru-RU" sz="3600" dirty="0"/>
              <a:t/>
            </a:r>
            <a:br>
              <a:rPr lang="ru-RU" sz="3600" dirty="0"/>
            </a:br>
            <a:r>
              <a:rPr lang="ru-RU" sz="3600" dirty="0" smtClean="0"/>
              <a:t/>
            </a:r>
            <a:br>
              <a:rPr lang="ru-RU" sz="3600" dirty="0" smtClean="0"/>
            </a:br>
            <a:r>
              <a:rPr lang="ru-RU" sz="3600" dirty="0"/>
              <a:t/>
            </a:r>
            <a:br>
              <a:rPr lang="ru-RU" sz="3600" dirty="0"/>
            </a:br>
            <a:r>
              <a:rPr lang="ru-RU" sz="3600" dirty="0" smtClean="0"/>
              <a:t>Презентация музыкальной дидактической игры</a:t>
            </a:r>
            <a:br>
              <a:rPr lang="ru-RU" sz="3600" dirty="0" smtClean="0"/>
            </a:br>
            <a:r>
              <a:rPr lang="en-US" sz="3600" dirty="0" smtClean="0"/>
              <a:t>“</a:t>
            </a:r>
            <a:r>
              <a:rPr lang="ru-RU" sz="3600" dirty="0"/>
              <a:t>К</a:t>
            </a:r>
            <a:r>
              <a:rPr lang="ru-RU" sz="3600" dirty="0" smtClean="0"/>
              <a:t>уда отправилась Маша</a:t>
            </a:r>
            <a:r>
              <a:rPr lang="en-US" sz="3600" dirty="0" smtClean="0"/>
              <a:t>”</a:t>
            </a:r>
            <a:r>
              <a:rPr lang="ru-RU" sz="3600" dirty="0"/>
              <a:t/>
            </a:r>
            <a:br>
              <a:rPr lang="ru-RU" sz="3600" dirty="0"/>
            </a:br>
            <a:r>
              <a:rPr lang="ru-RU" sz="3600" dirty="0" smtClean="0"/>
              <a:t>для детей 5-7 лет</a:t>
            </a:r>
            <a:r>
              <a:rPr lang="ru-RU" sz="3600" dirty="0" smtClean="0"/>
              <a:t>. Часть 2</a:t>
            </a:r>
            <a:r>
              <a:rPr lang="ru-RU" sz="2800" dirty="0" smtClean="0"/>
              <a:t/>
            </a:r>
            <a:br>
              <a:rPr lang="ru-RU" sz="2800" dirty="0" smtClean="0"/>
            </a:br>
            <a:r>
              <a:rPr lang="ru-RU" sz="2800" dirty="0"/>
              <a:t> </a:t>
            </a:r>
          </a:p>
        </p:txBody>
      </p:sp>
      <p:sp>
        <p:nvSpPr>
          <p:cNvPr id="3" name="Подзаголовок 2"/>
          <p:cNvSpPr>
            <a:spLocks noGrp="1"/>
          </p:cNvSpPr>
          <p:nvPr>
            <p:ph type="subTitle" idx="1"/>
          </p:nvPr>
        </p:nvSpPr>
        <p:spPr>
          <a:xfrm>
            <a:off x="5220072" y="5214950"/>
            <a:ext cx="3781052" cy="966782"/>
          </a:xfrm>
        </p:spPr>
        <p:txBody>
          <a:bodyPr>
            <a:noAutofit/>
          </a:bodyPr>
          <a:lstStyle/>
          <a:p>
            <a:r>
              <a:rPr lang="ru-RU" sz="1400" b="1" dirty="0" smtClean="0">
                <a:solidFill>
                  <a:schemeClr val="accent2">
                    <a:lumMod val="75000"/>
                  </a:schemeClr>
                </a:solidFill>
              </a:rPr>
              <a:t> Муниципальное бюджетное дошкольное образовательное учреждение</a:t>
            </a:r>
          </a:p>
          <a:p>
            <a:r>
              <a:rPr lang="ru-RU" sz="1400" b="1" dirty="0">
                <a:solidFill>
                  <a:schemeClr val="accent2">
                    <a:lumMod val="75000"/>
                  </a:schemeClr>
                </a:solidFill>
              </a:rPr>
              <a:t>д</a:t>
            </a:r>
            <a:r>
              <a:rPr lang="ru-RU" sz="1400" b="1" dirty="0" smtClean="0">
                <a:solidFill>
                  <a:schemeClr val="accent2">
                    <a:lumMod val="75000"/>
                  </a:schemeClr>
                </a:solidFill>
              </a:rPr>
              <a:t>етский сад </a:t>
            </a:r>
            <a:r>
              <a:rPr lang="en-US" sz="1400" b="1" dirty="0" smtClean="0">
                <a:solidFill>
                  <a:schemeClr val="accent2">
                    <a:lumMod val="75000"/>
                  </a:schemeClr>
                </a:solidFill>
              </a:rPr>
              <a:t>“</a:t>
            </a:r>
            <a:r>
              <a:rPr lang="ru-RU" sz="1400" b="1" dirty="0" smtClean="0">
                <a:solidFill>
                  <a:schemeClr val="accent2">
                    <a:lumMod val="75000"/>
                  </a:schemeClr>
                </a:solidFill>
              </a:rPr>
              <a:t>Золотая рыбка</a:t>
            </a:r>
            <a:r>
              <a:rPr lang="en-US" sz="1400" b="1" dirty="0" smtClean="0">
                <a:solidFill>
                  <a:schemeClr val="accent2">
                    <a:lumMod val="75000"/>
                  </a:schemeClr>
                </a:solidFill>
              </a:rPr>
              <a:t>”</a:t>
            </a:r>
            <a:endParaRPr lang="ru-RU" sz="1400" b="1" dirty="0">
              <a:solidFill>
                <a:schemeClr val="accent2">
                  <a:lumMod val="75000"/>
                </a:schemeClr>
              </a:solidFill>
            </a:endParaRPr>
          </a:p>
          <a:p>
            <a:r>
              <a:rPr lang="ru-RU" sz="1400" b="1" dirty="0" smtClean="0">
                <a:solidFill>
                  <a:schemeClr val="accent2">
                    <a:lumMod val="75000"/>
                  </a:schemeClr>
                </a:solidFill>
              </a:rPr>
              <a:t>Музыкальный руководитель</a:t>
            </a:r>
            <a:r>
              <a:rPr lang="en-US" sz="1400" b="1" dirty="0" smtClean="0">
                <a:solidFill>
                  <a:schemeClr val="accent2">
                    <a:lumMod val="75000"/>
                  </a:schemeClr>
                </a:solidFill>
              </a:rPr>
              <a:t>:</a:t>
            </a:r>
            <a:r>
              <a:rPr lang="ru-RU" sz="1400" b="1" dirty="0" smtClean="0">
                <a:solidFill>
                  <a:schemeClr val="accent2">
                    <a:lumMod val="75000"/>
                  </a:schemeClr>
                </a:solidFill>
              </a:rPr>
              <a:t> Гаврилина Н.В. 1 Кв. категория.</a:t>
            </a:r>
            <a:endParaRPr lang="ru-RU" sz="14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smtClean="0"/>
              <a:t>В игре выбирается водящий, он выходит за дверь или отворачивается от играющих. Дети договариваются куда отправилась Маша, прячут её изображение за карточку, и зовут водящего.</a:t>
            </a:r>
            <a:endParaRPr lang="ru-RU" sz="20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19672" y="1388294"/>
            <a:ext cx="7004702" cy="5253527"/>
          </a:xfrm>
        </p:spPr>
      </p:pic>
    </p:spTree>
    <p:extLst>
      <p:ext uri="{BB962C8B-B14F-4D97-AF65-F5344CB8AC3E}">
        <p14:creationId xmlns:p14="http://schemas.microsoft.com/office/powerpoint/2010/main" val="2630129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764704"/>
            <a:ext cx="7929618" cy="1152128"/>
          </a:xfrm>
        </p:spPr>
        <p:txBody>
          <a:bodyPr>
            <a:normAutofit fontScale="90000"/>
          </a:bodyPr>
          <a:lstStyle/>
          <a:p>
            <a:r>
              <a:rPr lang="ru-RU" sz="2400" dirty="0" smtClean="0"/>
              <a:t>Дети проговаривают или пропевают</a:t>
            </a:r>
            <a:r>
              <a:rPr lang="en-US" sz="2400" dirty="0" smtClean="0"/>
              <a:t>:</a:t>
            </a:r>
            <a:r>
              <a:rPr lang="ru-RU" sz="2400" dirty="0" smtClean="0"/>
              <a:t/>
            </a:r>
            <a:br>
              <a:rPr lang="ru-RU" sz="2400" dirty="0" smtClean="0"/>
            </a:br>
            <a:r>
              <a:rPr lang="ru-RU" sz="2400" dirty="0" smtClean="0"/>
              <a:t> </a:t>
            </a:r>
            <a:r>
              <a:rPr lang="en-US" sz="2400" dirty="0" smtClean="0"/>
              <a:t>”</a:t>
            </a:r>
            <a:r>
              <a:rPr lang="ru-RU" sz="2400" dirty="0" smtClean="0"/>
              <a:t>Мишка, Маша убежала,</a:t>
            </a:r>
            <a:br>
              <a:rPr lang="ru-RU" sz="2400" dirty="0" smtClean="0"/>
            </a:br>
            <a:r>
              <a:rPr lang="ru-RU" sz="2400" dirty="0" smtClean="0"/>
              <a:t>Но куда ж она пропала?</a:t>
            </a:r>
            <a:br>
              <a:rPr lang="ru-RU" sz="2400" dirty="0" smtClean="0"/>
            </a:br>
            <a:r>
              <a:rPr lang="ru-RU" sz="2400" dirty="0" smtClean="0"/>
              <a:t>Ты, Мишутка, по дорожкам походи</a:t>
            </a:r>
            <a:br>
              <a:rPr lang="ru-RU" sz="2400" dirty="0" smtClean="0"/>
            </a:br>
            <a:r>
              <a:rPr lang="ru-RU" sz="2400" dirty="0" smtClean="0"/>
              <a:t>И по песенке весёлой</a:t>
            </a:r>
            <a:br>
              <a:rPr lang="ru-RU" sz="2400" dirty="0" smtClean="0"/>
            </a:br>
            <a:r>
              <a:rPr lang="ru-RU" sz="2400" dirty="0" smtClean="0"/>
              <a:t>Свою Машу отыщи</a:t>
            </a:r>
            <a:r>
              <a:rPr lang="en-US" sz="2400" dirty="0" smtClean="0"/>
              <a:t>”</a:t>
            </a:r>
            <a:r>
              <a:rPr lang="ru-RU" sz="2400" dirty="0" smtClean="0"/>
              <a:t>.</a:t>
            </a:r>
            <a:br>
              <a:rPr lang="ru-RU" sz="2400" dirty="0" smtClean="0"/>
            </a:br>
            <a:r>
              <a:rPr lang="en-US" sz="2400" dirty="0" smtClean="0"/>
              <a:t>”</a:t>
            </a:r>
            <a:endParaRPr lang="ru-RU" sz="24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050943" y="2773593"/>
            <a:ext cx="4549833" cy="3412375"/>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900450" y="2796867"/>
            <a:ext cx="4523234" cy="3392426"/>
          </a:xfrm>
          <a:prstGeom prst="rect">
            <a:avLst/>
          </a:prstGeom>
        </p:spPr>
      </p:pic>
    </p:spTree>
    <p:extLst>
      <p:ext uri="{BB962C8B-B14F-4D97-AF65-F5344CB8AC3E}">
        <p14:creationId xmlns:p14="http://schemas.microsoft.com/office/powerpoint/2010/main" val="1311780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smtClean="0"/>
              <a:t>Все поют знакомую песню. Водящий берёт фигурку медведя и водит им по дорожкам от объекта к объекту. Если Мишка далеко от той карточки, где спрятана Маша, то дети поют тихо, если приближается то громче, если совсем рядом, то очень громко. Когда водящий находит Машу, то он отвечает, что Маша здесь может делать, где она находится.</a:t>
            </a:r>
            <a:endParaRPr lang="ru-RU" sz="2000" dirty="0"/>
          </a:p>
        </p:txBody>
      </p:sp>
      <p:sp>
        <p:nvSpPr>
          <p:cNvPr id="3" name="Объект 2"/>
          <p:cNvSpPr>
            <a:spLocks noGrp="1"/>
          </p:cNvSpPr>
          <p:nvPr>
            <p:ph idx="1"/>
          </p:nvPr>
        </p:nvSpPr>
        <p:spPr/>
        <p:txBody>
          <a:bodyPr>
            <a:normAutofit fontScale="92500" lnSpcReduction="20000"/>
          </a:bodyPr>
          <a:lstStyle/>
          <a:p>
            <a:r>
              <a:rPr lang="ru-RU" sz="2000" b="1" dirty="0" smtClean="0"/>
              <a:t>1 вариант игры</a:t>
            </a:r>
            <a:r>
              <a:rPr lang="en-US" sz="2000" dirty="0" smtClean="0"/>
              <a:t>:</a:t>
            </a:r>
            <a:r>
              <a:rPr lang="ru-RU" sz="2000" dirty="0" smtClean="0"/>
              <a:t> На поле воспитатель раскладывает фото объектов. Детям заранее предлагается исполнить определённую песню. Например, песню </a:t>
            </a:r>
            <a:r>
              <a:rPr lang="en-US" sz="2000" dirty="0" smtClean="0"/>
              <a:t>”</a:t>
            </a:r>
            <a:r>
              <a:rPr lang="ru-RU" sz="2000" dirty="0" smtClean="0"/>
              <a:t>Песенка друзей</a:t>
            </a:r>
            <a:r>
              <a:rPr lang="en-US" sz="2000" dirty="0" smtClean="0"/>
              <a:t>”</a:t>
            </a:r>
            <a:r>
              <a:rPr lang="ru-RU" sz="2000" dirty="0" smtClean="0"/>
              <a:t> сл. Я. Акима, м. В.Герчик.</a:t>
            </a:r>
          </a:p>
          <a:p>
            <a:endParaRPr lang="ru-RU" sz="2000" dirty="0" smtClean="0"/>
          </a:p>
          <a:p>
            <a:r>
              <a:rPr lang="ru-RU" sz="2000" b="1" dirty="0" smtClean="0"/>
              <a:t>2 вариант</a:t>
            </a:r>
            <a:r>
              <a:rPr lang="en-US" sz="2000" dirty="0" smtClean="0"/>
              <a:t>:</a:t>
            </a:r>
            <a:r>
              <a:rPr lang="ru-RU" sz="2000" dirty="0" smtClean="0"/>
              <a:t> На поле воспитатель раскладывает фото объектов. Предлагает детям самим, договориться какую они будут исполнять песню по желанию.</a:t>
            </a:r>
          </a:p>
          <a:p>
            <a:endParaRPr lang="ru-RU" sz="2000" dirty="0" smtClean="0"/>
          </a:p>
          <a:p>
            <a:r>
              <a:rPr lang="ru-RU" sz="2000" b="1" dirty="0" smtClean="0"/>
              <a:t>3 вариант</a:t>
            </a:r>
            <a:r>
              <a:rPr lang="en-US" sz="2000" dirty="0" smtClean="0"/>
              <a:t>:</a:t>
            </a:r>
            <a:r>
              <a:rPr lang="ru-RU" sz="2000" dirty="0" smtClean="0"/>
              <a:t>Дети сами раскладывают нарисованные карточки, стараясь соответствовать их расположению (воспитатель наблюдает, поправляет если нужно). Так же по договору друг с другом дети исполняют любую знакомую песню.</a:t>
            </a:r>
          </a:p>
          <a:p>
            <a:endParaRPr lang="ru-RU" sz="2000" dirty="0"/>
          </a:p>
          <a:p>
            <a:pPr marL="0" indent="0">
              <a:buNone/>
            </a:pPr>
            <a:r>
              <a:rPr lang="ru-RU" sz="2000" dirty="0" smtClean="0"/>
              <a:t>      Игра проводится с подгруппой детей в свободное от НОД время,</a:t>
            </a:r>
          </a:p>
          <a:p>
            <a:pPr marL="0" indent="0">
              <a:buNone/>
            </a:pPr>
            <a:r>
              <a:rPr lang="ru-RU" sz="2000" dirty="0"/>
              <a:t> </a:t>
            </a:r>
            <a:r>
              <a:rPr lang="ru-RU" sz="2000" dirty="0" smtClean="0"/>
              <a:t>а так же используется на занятиях, можно играть в домашнем кругу с родителями и друзьями. </a:t>
            </a:r>
            <a:endParaRPr lang="ru-RU" sz="2000" dirty="0"/>
          </a:p>
        </p:txBody>
      </p:sp>
    </p:spTree>
    <p:extLst>
      <p:ext uri="{BB962C8B-B14F-4D97-AF65-F5344CB8AC3E}">
        <p14:creationId xmlns:p14="http://schemas.microsoft.com/office/powerpoint/2010/main" val="2455160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Карточки объектов нарисованные и фото.</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700808"/>
            <a:ext cx="4154868" cy="3116151"/>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2696" y="3470687"/>
            <a:ext cx="4345177" cy="3258883"/>
          </a:xfrm>
          <a:prstGeom prst="rect">
            <a:avLst/>
          </a:prstGeom>
        </p:spPr>
      </p:pic>
    </p:spTree>
    <p:extLst>
      <p:ext uri="{BB962C8B-B14F-4D97-AF65-F5344CB8AC3E}">
        <p14:creationId xmlns:p14="http://schemas.microsoft.com/office/powerpoint/2010/main" val="40730820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t>Играют дети старшей группы.</a:t>
            </a:r>
            <a:br>
              <a:rPr lang="ru-RU" sz="3200" dirty="0" smtClean="0"/>
            </a:br>
            <a:r>
              <a:rPr lang="ru-RU" sz="3200" dirty="0" smtClean="0"/>
              <a:t>Водящий отворачивается, дети договариваются куда прячется Маша.</a:t>
            </a:r>
            <a:endParaRPr lang="ru-RU" sz="32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1894" y="1628800"/>
            <a:ext cx="6723153" cy="5042365"/>
          </a:xfrm>
        </p:spPr>
      </p:pic>
    </p:spTree>
    <p:extLst>
      <p:ext uri="{BB962C8B-B14F-4D97-AF65-F5344CB8AC3E}">
        <p14:creationId xmlns:p14="http://schemas.microsoft.com/office/powerpoint/2010/main" val="1486813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dirty="0" smtClean="0"/>
              <a:t>Дети исполняют песню, Мишка ищет Машу.</a:t>
            </a:r>
            <a:br>
              <a:rPr lang="ru-RU" sz="3200" dirty="0" smtClean="0"/>
            </a:br>
            <a:r>
              <a:rPr lang="ru-RU" sz="3200" dirty="0" smtClean="0"/>
              <a:t>Дети объясняют, что Маша делает в этом месте.</a:t>
            </a:r>
            <a:endParaRPr lang="ru-RU" sz="32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4" y="1700808"/>
            <a:ext cx="6435121" cy="4826341"/>
          </a:xfrm>
        </p:spPr>
      </p:pic>
    </p:spTree>
    <p:extLst>
      <p:ext uri="{BB962C8B-B14F-4D97-AF65-F5344CB8AC3E}">
        <p14:creationId xmlns:p14="http://schemas.microsoft.com/office/powerpoint/2010/main" val="2969489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836712"/>
            <a:ext cx="7454632" cy="5289451"/>
          </a:xfrm>
        </p:spPr>
        <p:txBody>
          <a:bodyPr>
            <a:normAutofit fontScale="92500"/>
          </a:bodyPr>
          <a:lstStyle/>
          <a:p>
            <a:pPr marL="0" indent="0">
              <a:buNone/>
            </a:pPr>
            <a:r>
              <a:rPr lang="ru-RU" sz="3600" b="1" dirty="0" smtClean="0">
                <a:solidFill>
                  <a:schemeClr val="accent2">
                    <a:lumMod val="75000"/>
                  </a:schemeClr>
                </a:solidFill>
              </a:rPr>
              <a:t>Таким образом,  игра может знакомить детей с любыми объектами, а так же с их расположением в городе и назначением.</a:t>
            </a:r>
          </a:p>
          <a:p>
            <a:pPr marL="0" indent="0">
              <a:buNone/>
            </a:pPr>
            <a:r>
              <a:rPr lang="ru-RU" sz="3600" b="1" dirty="0" smtClean="0">
                <a:solidFill>
                  <a:schemeClr val="accent2">
                    <a:lumMod val="75000"/>
                  </a:schemeClr>
                </a:solidFill>
              </a:rPr>
              <a:t>Дети всегда с удовольствием играют в игру самостоятельно, роль водящего может выполнить любой ребёнок, по договору</a:t>
            </a:r>
            <a:r>
              <a:rPr lang="ru-RU" sz="3500" b="1" dirty="0" smtClean="0">
                <a:solidFill>
                  <a:schemeClr val="accent2">
                    <a:lumMod val="75000"/>
                  </a:schemeClr>
                </a:solidFill>
              </a:rPr>
              <a:t>. Совместное исполнение объединяет и радует детей!</a:t>
            </a:r>
            <a:endParaRPr lang="ru-RU" sz="3500" b="1" dirty="0">
              <a:solidFill>
                <a:schemeClr val="accent2">
                  <a:lumMod val="75000"/>
                </a:schemeClr>
              </a:solidFill>
            </a:endParaRPr>
          </a:p>
        </p:txBody>
      </p:sp>
    </p:spTree>
    <p:extLst>
      <p:ext uri="{BB962C8B-B14F-4D97-AF65-F5344CB8AC3E}">
        <p14:creationId xmlns:p14="http://schemas.microsoft.com/office/powerpoint/2010/main" val="518144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FlowersYellowBackground">
  <a:themeElements>
    <a:clrScheme name="Стандартная">
      <a:dk1>
        <a:sysClr val="windowText" lastClr="696969"/>
      </a:dk1>
      <a:lt1>
        <a:sysClr val="window" lastClr="F0F0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94CE536-DBCF-4096-ADA7-58FF66A32C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оформления с цветами Летнее настроение</Template>
  <TotalTime>115</TotalTime>
  <Words>314</Words>
  <Application>Microsoft Office PowerPoint</Application>
  <PresentationFormat>Экран (4:3)</PresentationFormat>
  <Paragraphs>20</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FlowersYellowBackground</vt:lpstr>
      <vt:lpstr>    Презентация музыкальной дидактической игры “Куда отправилась Маша” для детей 5-7 лет. Часть 2  </vt:lpstr>
      <vt:lpstr>В игре выбирается водящий, он выходит за дверь или отворачивается от играющих. Дети договариваются куда отправилась Маша, прячут её изображение за карточку, и зовут водящего.</vt:lpstr>
      <vt:lpstr>Дети проговаривают или пропевают:  ”Мишка, Маша убежала, Но куда ж она пропала? Ты, Мишутка, по дорожкам походи И по песенке весёлой Свою Машу отыщи”. ”</vt:lpstr>
      <vt:lpstr>Все поют знакомую песню. Водящий берёт фигурку медведя и водит им по дорожкам от объекта к объекту. Если Мишка далеко от той карточки, где спрятана Маша, то дети поют тихо, если приближается то громче, если совсем рядом, то очень громко. Когда водящий находит Машу, то он отвечает, что Маша здесь может делать, где она находится.</vt:lpstr>
      <vt:lpstr>Карточки объектов нарисованные и фото.</vt:lpstr>
      <vt:lpstr>Играют дети старшей группы. Водящий отворачивается, дети договариваются куда прячется Маша.</vt:lpstr>
      <vt:lpstr>Дети исполняют песню, Мишка ищет Машу. Дети объясняют, что Маша делает в этом месте.</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Всероссийский конкурс профессионального мастерства ”Призвание -воспитатель”. Номинация.                   Дидактический материал для занятий в ДОУ.</dc:title>
  <dc:creator>александр гаврилин</dc:creator>
  <cp:keywords/>
  <cp:lastModifiedBy>александр</cp:lastModifiedBy>
  <cp:revision>17</cp:revision>
  <dcterms:created xsi:type="dcterms:W3CDTF">2014-12-04T17:32:30Z</dcterms:created>
  <dcterms:modified xsi:type="dcterms:W3CDTF">2016-03-13T06:55:38Z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TC019441559991</vt:lpwstr>
  </property>
</Properties>
</file>