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2" r:id="rId6"/>
    <p:sldId id="267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6600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7E0FA3-1825-4F1E-975C-13E23FF65B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62A94-D770-4887-AA3B-BBDD1464D9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DE50E-8D48-45F6-B4AF-1989B9B8A4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7229E-C2B1-4F43-81B3-70F8F3B615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E7651-AFCD-466C-AC26-E59ACE32C2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C4916-AC8D-4314-AB9F-0F702B898C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576F6-800C-4205-8117-E0D4D0A8FA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AB342-A376-453F-B468-8AA06D94CC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D78C2-44A6-41B1-A9EF-FF302EF4A3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3DF7B-89AA-42C6-9050-8EC1B02355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D6CED-056C-4BB0-9238-F65F6482A8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819FE96-ADDF-4CEA-ACBA-F24CD1DC432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AutoShape 14" descr="5200"/>
          <p:cNvSpPr>
            <a:spLocks noChangeArrowheads="1"/>
          </p:cNvSpPr>
          <p:nvPr/>
        </p:nvSpPr>
        <p:spPr bwMode="auto">
          <a:xfrm>
            <a:off x="395288" y="333375"/>
            <a:ext cx="2016125" cy="1727200"/>
          </a:xfrm>
          <a:prstGeom prst="triangle">
            <a:avLst>
              <a:gd name="adj" fmla="val 50000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73025" algn="ctr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3059113" y="1700213"/>
            <a:ext cx="51847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 smtClean="0">
                <a:solidFill>
                  <a:srgbClr val="663300"/>
                </a:solidFill>
              </a:rPr>
              <a:t>Окружность</a:t>
            </a:r>
            <a:endParaRPr lang="ru-RU" sz="4000" b="1" dirty="0">
              <a:solidFill>
                <a:srgbClr val="663300"/>
              </a:solidFill>
            </a:endParaRP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2843213" y="5157788"/>
            <a:ext cx="51847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663300"/>
                </a:solidFill>
              </a:rPr>
              <a:t>Учитель математики Аксёнова С.В.</a:t>
            </a:r>
            <a:endParaRPr lang="ru-RU" sz="2400" b="1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908720"/>
            <a:ext cx="6923112" cy="136815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663300"/>
                </a:solidFill>
              </a:rPr>
              <a:t>Центральным называется угол окружности, у которого:</a:t>
            </a:r>
            <a:endParaRPr lang="ru-RU" sz="2800" b="1" dirty="0">
              <a:solidFill>
                <a:srgbClr val="66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564904"/>
            <a:ext cx="7128792" cy="3561259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rgbClr val="663300"/>
                </a:solidFill>
              </a:rPr>
              <a:t>1)вершина совпадает с центром окружности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663300"/>
                </a:solidFill>
              </a:rPr>
              <a:t>2)стороны пересекают окружность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663300"/>
                </a:solidFill>
              </a:rPr>
              <a:t>3)вершина лежит внутри окружности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663300"/>
                </a:solidFill>
              </a:rPr>
              <a:t>4)вершина лежит на окружности</a:t>
            </a:r>
            <a:endParaRPr lang="ru-RU" sz="2800" b="1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692696"/>
            <a:ext cx="7211144" cy="180020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663300"/>
                </a:solidFill>
              </a:rPr>
              <a:t>Градусная мера вписанного угла:</a:t>
            </a:r>
            <a:endParaRPr lang="ru-RU" sz="2800" b="1" dirty="0">
              <a:solidFill>
                <a:srgbClr val="66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708920"/>
            <a:ext cx="7859216" cy="3384376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rgbClr val="663300"/>
                </a:solidFill>
              </a:rPr>
              <a:t>1)равна градусной мере центрального угла, опирающегося на ту же дугу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663300"/>
                </a:solidFill>
              </a:rPr>
              <a:t>2) равна градусной мере дуги, на которую он опирается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663300"/>
                </a:solidFill>
              </a:rPr>
              <a:t>3) равна половине градусной меры дуги, на которую он опирается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663300"/>
                </a:solidFill>
              </a:rPr>
              <a:t>4)вдвое больше градусной меры дуги, на которую он опирается</a:t>
            </a:r>
            <a:endParaRPr lang="ru-RU" sz="2400" b="1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052736"/>
            <a:ext cx="69847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663300"/>
                </a:solidFill>
              </a:rPr>
              <a:t>Выберите верное утверждение:</a:t>
            </a:r>
          </a:p>
          <a:p>
            <a:pPr algn="ctr"/>
            <a:endParaRPr lang="ru-RU" sz="2800" b="1" dirty="0" smtClean="0">
              <a:solidFill>
                <a:srgbClr val="663300"/>
              </a:solidFill>
            </a:endParaRPr>
          </a:p>
          <a:p>
            <a:r>
              <a:rPr lang="ru-RU" sz="2800" b="1" dirty="0" smtClean="0">
                <a:solidFill>
                  <a:srgbClr val="663300"/>
                </a:solidFill>
              </a:rPr>
              <a:t>1)вписанный угол, опирающийся на полуокружность, развёрнутый</a:t>
            </a:r>
          </a:p>
          <a:p>
            <a:r>
              <a:rPr lang="ru-RU" sz="2800" b="1" dirty="0" smtClean="0">
                <a:solidFill>
                  <a:srgbClr val="663300"/>
                </a:solidFill>
              </a:rPr>
              <a:t>2)</a:t>
            </a:r>
            <a:r>
              <a:rPr lang="ru-RU" sz="2800" b="1" dirty="0" smtClean="0">
                <a:solidFill>
                  <a:srgbClr val="663300"/>
                </a:solidFill>
              </a:rPr>
              <a:t> вписанный угол, опирающийся на полуокружность, острый</a:t>
            </a:r>
          </a:p>
          <a:p>
            <a:r>
              <a:rPr lang="ru-RU" sz="2800" b="1" dirty="0" smtClean="0">
                <a:solidFill>
                  <a:srgbClr val="663300"/>
                </a:solidFill>
              </a:rPr>
              <a:t>3)в</a:t>
            </a:r>
            <a:r>
              <a:rPr lang="ru-RU" sz="2800" b="1" dirty="0" smtClean="0">
                <a:solidFill>
                  <a:srgbClr val="663300"/>
                </a:solidFill>
              </a:rPr>
              <a:t>писанный угол, опирающийся на полуокружность, тупой</a:t>
            </a:r>
          </a:p>
          <a:p>
            <a:r>
              <a:rPr lang="ru-RU" sz="2800" b="1" dirty="0" smtClean="0">
                <a:solidFill>
                  <a:srgbClr val="663300"/>
                </a:solidFill>
              </a:rPr>
              <a:t>4)</a:t>
            </a:r>
            <a:r>
              <a:rPr lang="ru-RU" sz="2800" b="1" dirty="0" smtClean="0">
                <a:solidFill>
                  <a:srgbClr val="663300"/>
                </a:solidFill>
              </a:rPr>
              <a:t> вписанный угол, опирающийся на полуокружность, прямой</a:t>
            </a:r>
            <a:endParaRPr lang="ru-RU" sz="2800" b="1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908719"/>
            <a:ext cx="6696744" cy="1224137"/>
          </a:xfrm>
        </p:spPr>
        <p:txBody>
          <a:bodyPr/>
          <a:lstStyle/>
          <a:p>
            <a:r>
              <a:rPr lang="ru-RU" sz="2800" b="1" dirty="0" smtClean="0">
                <a:solidFill>
                  <a:srgbClr val="663300"/>
                </a:solidFill>
              </a:rPr>
              <a:t>Какие из следующих утверждений верны</a:t>
            </a:r>
            <a:r>
              <a:rPr lang="en-US" sz="2800" b="1" dirty="0" smtClean="0">
                <a:solidFill>
                  <a:srgbClr val="663300"/>
                </a:solidFill>
              </a:rPr>
              <a:t>?</a:t>
            </a:r>
            <a:endParaRPr lang="ru-RU" sz="2800" b="1" dirty="0">
              <a:solidFill>
                <a:srgbClr val="6633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060848"/>
            <a:ext cx="6912768" cy="3577952"/>
          </a:xfrm>
        </p:spPr>
        <p:txBody>
          <a:bodyPr/>
          <a:lstStyle/>
          <a:p>
            <a:pPr algn="l"/>
            <a:r>
              <a:rPr lang="ru-RU" sz="2400" b="1" dirty="0" smtClean="0">
                <a:solidFill>
                  <a:srgbClr val="663300"/>
                </a:solidFill>
              </a:rPr>
              <a:t>1.</a:t>
            </a:r>
            <a:r>
              <a:rPr lang="en-US" sz="2400" b="1" dirty="0" smtClean="0">
                <a:solidFill>
                  <a:srgbClr val="663300"/>
                </a:solidFill>
              </a:rPr>
              <a:t> </a:t>
            </a:r>
            <a:r>
              <a:rPr lang="ru-RU" sz="2400" b="1" dirty="0" smtClean="0">
                <a:solidFill>
                  <a:srgbClr val="663300"/>
                </a:solidFill>
              </a:rPr>
              <a:t>Вписанный угол, опирающийся на диаметр окружности, прямой. </a:t>
            </a:r>
            <a:endParaRPr lang="en-US" sz="2400" b="1" dirty="0" smtClean="0">
              <a:solidFill>
                <a:srgbClr val="663300"/>
              </a:solidFill>
            </a:endParaRPr>
          </a:p>
          <a:p>
            <a:pPr algn="l"/>
            <a:r>
              <a:rPr lang="ru-RU" sz="2400" b="1" dirty="0" smtClean="0">
                <a:solidFill>
                  <a:srgbClr val="663300"/>
                </a:solidFill>
              </a:rPr>
              <a:t>2.</a:t>
            </a:r>
            <a:r>
              <a:rPr lang="en-US" sz="2400" b="1" dirty="0" smtClean="0">
                <a:solidFill>
                  <a:srgbClr val="663300"/>
                </a:solidFill>
              </a:rPr>
              <a:t> </a:t>
            </a:r>
            <a:r>
              <a:rPr lang="ru-RU" sz="2400" b="1" dirty="0" smtClean="0">
                <a:solidFill>
                  <a:srgbClr val="663300"/>
                </a:solidFill>
              </a:rPr>
              <a:t>Если три угла одного треугольника равны соответственно трём углам другого треугольника, то такие треугольники равны. </a:t>
            </a:r>
            <a:endParaRPr lang="en-US" sz="2400" b="1" dirty="0" smtClean="0">
              <a:solidFill>
                <a:srgbClr val="663300"/>
              </a:solidFill>
            </a:endParaRPr>
          </a:p>
          <a:p>
            <a:pPr algn="l"/>
            <a:r>
              <a:rPr lang="ru-RU" sz="2400" b="1" dirty="0" smtClean="0">
                <a:solidFill>
                  <a:srgbClr val="663300"/>
                </a:solidFill>
              </a:rPr>
              <a:t>3.</a:t>
            </a:r>
            <a:r>
              <a:rPr lang="en-US" sz="2400" b="1" dirty="0" smtClean="0">
                <a:solidFill>
                  <a:srgbClr val="663300"/>
                </a:solidFill>
              </a:rPr>
              <a:t> </a:t>
            </a:r>
            <a:r>
              <a:rPr lang="ru-RU" sz="2400" b="1" dirty="0" smtClean="0">
                <a:solidFill>
                  <a:srgbClr val="663300"/>
                </a:solidFill>
              </a:rPr>
              <a:t> Любые два равносторонних треугольника подобны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92697"/>
            <a:ext cx="70567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663300"/>
                </a:solidFill>
              </a:rPr>
              <a:t>                </a:t>
            </a:r>
            <a:r>
              <a:rPr lang="ru-RU" sz="2800" b="1" dirty="0" smtClean="0">
                <a:solidFill>
                  <a:srgbClr val="663300"/>
                </a:solidFill>
              </a:rPr>
              <a:t>Решите задачу.</a:t>
            </a:r>
          </a:p>
          <a:p>
            <a:r>
              <a:rPr lang="ru-RU" sz="2800" b="1" dirty="0">
                <a:solidFill>
                  <a:srgbClr val="663300"/>
                </a:solidFill>
              </a:rPr>
              <a:t> </a:t>
            </a:r>
            <a:r>
              <a:rPr lang="ru-RU" sz="2800" b="1" dirty="0" smtClean="0">
                <a:solidFill>
                  <a:srgbClr val="663300"/>
                </a:solidFill>
              </a:rPr>
              <a:t>                     1 вариант.</a:t>
            </a:r>
          </a:p>
          <a:p>
            <a:r>
              <a:rPr lang="ru-RU" sz="2800" b="1" dirty="0" smtClean="0">
                <a:solidFill>
                  <a:srgbClr val="663300"/>
                </a:solidFill>
              </a:rPr>
              <a:t>Хорды АВ и С</a:t>
            </a:r>
            <a:r>
              <a:rPr lang="en-US" sz="2800" b="1" dirty="0" smtClean="0">
                <a:solidFill>
                  <a:srgbClr val="663300"/>
                </a:solidFill>
              </a:rPr>
              <a:t>D</a:t>
            </a:r>
            <a:r>
              <a:rPr lang="ru-RU" sz="2800" b="1" dirty="0" smtClean="0">
                <a:solidFill>
                  <a:srgbClr val="663300"/>
                </a:solidFill>
              </a:rPr>
              <a:t> пересекаются в точке Е. АЕ=4см, ВЕ=9см, СЕ=12см.Найдите длину </a:t>
            </a:r>
            <a:r>
              <a:rPr lang="en-US" sz="2800" b="1" dirty="0" smtClean="0">
                <a:solidFill>
                  <a:srgbClr val="663300"/>
                </a:solidFill>
              </a:rPr>
              <a:t>DE.</a:t>
            </a:r>
          </a:p>
          <a:p>
            <a:r>
              <a:rPr lang="en-US" sz="2800" b="1" dirty="0">
                <a:solidFill>
                  <a:srgbClr val="663300"/>
                </a:solidFill>
              </a:rPr>
              <a:t> </a:t>
            </a:r>
            <a:r>
              <a:rPr lang="en-US" sz="2800" b="1" dirty="0" smtClean="0">
                <a:solidFill>
                  <a:srgbClr val="663300"/>
                </a:solidFill>
              </a:rPr>
              <a:t>                       2 </a:t>
            </a:r>
            <a:r>
              <a:rPr lang="ru-RU" sz="2800" b="1" dirty="0" smtClean="0">
                <a:solidFill>
                  <a:srgbClr val="663300"/>
                </a:solidFill>
              </a:rPr>
              <a:t>вариант.</a:t>
            </a:r>
          </a:p>
          <a:p>
            <a:endParaRPr lang="ru-RU" sz="2800" dirty="0" smtClean="0">
              <a:solidFill>
                <a:srgbClr val="663300"/>
              </a:solidFill>
            </a:endParaRPr>
          </a:p>
          <a:p>
            <a:endParaRPr lang="ru-RU" sz="2800" dirty="0" smtClean="0">
              <a:solidFill>
                <a:srgbClr val="663300"/>
              </a:solidFill>
            </a:endParaRPr>
          </a:p>
          <a:p>
            <a:endParaRPr lang="ru-RU" sz="2800" dirty="0">
              <a:solidFill>
                <a:srgbClr val="6633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1" y="3284984"/>
            <a:ext cx="76328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663300"/>
                </a:solidFill>
              </a:rPr>
              <a:t>Хорды АВ и С</a:t>
            </a:r>
            <a:r>
              <a:rPr lang="en-US" sz="2800" b="1" dirty="0" smtClean="0">
                <a:solidFill>
                  <a:srgbClr val="663300"/>
                </a:solidFill>
              </a:rPr>
              <a:t>D</a:t>
            </a:r>
            <a:r>
              <a:rPr lang="ru-RU" sz="2800" b="1" dirty="0" smtClean="0">
                <a:solidFill>
                  <a:srgbClr val="663300"/>
                </a:solidFill>
              </a:rPr>
              <a:t> пересекаются в точке К. АК=6см, ВК=8см, СК=4см. Найдите длину </a:t>
            </a:r>
            <a:r>
              <a:rPr lang="en-US" sz="2800" b="1" dirty="0" smtClean="0">
                <a:solidFill>
                  <a:srgbClr val="663300"/>
                </a:solidFill>
              </a:rPr>
              <a:t>DK.</a:t>
            </a:r>
            <a:endParaRPr lang="ru-RU" sz="2800" b="1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214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Arial</vt:lpstr>
      <vt:lpstr>Оформление по умолчанию</vt:lpstr>
      <vt:lpstr>Слайд 1</vt:lpstr>
      <vt:lpstr>Центральным называется угол окружности, у которого:</vt:lpstr>
      <vt:lpstr>Градусная мера вписанного угла:</vt:lpstr>
      <vt:lpstr>Слайд 4</vt:lpstr>
      <vt:lpstr>Какие из следующих утверждений верны?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пк</cp:lastModifiedBy>
  <cp:revision>10</cp:revision>
  <dcterms:created xsi:type="dcterms:W3CDTF">2012-02-25T22:11:54Z</dcterms:created>
  <dcterms:modified xsi:type="dcterms:W3CDTF">2016-03-12T18:40:36Z</dcterms:modified>
</cp:coreProperties>
</file>