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4" r:id="rId20"/>
    <p:sldId id="276" r:id="rId21"/>
    <p:sldId id="273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3" r:id="rId38"/>
    <p:sldId id="295" r:id="rId39"/>
    <p:sldId id="294" r:id="rId40"/>
    <p:sldId id="292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571612"/>
            <a:ext cx="8229600" cy="2428892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rgbClr val="FFC000"/>
                </a:solidFill>
              </a:rPr>
              <a:t>Культура </a:t>
            </a:r>
            <a:r>
              <a:rPr lang="ru-RU" sz="6000" dirty="0" err="1" smtClean="0">
                <a:solidFill>
                  <a:srgbClr val="FFC000"/>
                </a:solidFill>
              </a:rPr>
              <a:t>домонгольской</a:t>
            </a:r>
            <a:r>
              <a:rPr lang="ru-RU" sz="6000" dirty="0" smtClean="0">
                <a:solidFill>
                  <a:srgbClr val="FFC000"/>
                </a:solidFill>
              </a:rPr>
              <a:t> </a:t>
            </a:r>
            <a:r>
              <a:rPr lang="en-US" sz="6000" dirty="0" smtClean="0">
                <a:solidFill>
                  <a:srgbClr val="FFC000"/>
                </a:solidFill>
              </a:rPr>
              <a:t/>
            </a:r>
            <a:br>
              <a:rPr lang="en-US" sz="6000" dirty="0" smtClean="0">
                <a:solidFill>
                  <a:srgbClr val="FFC000"/>
                </a:solidFill>
              </a:rPr>
            </a:br>
            <a:r>
              <a:rPr lang="ru-RU" sz="6000" dirty="0" smtClean="0">
                <a:solidFill>
                  <a:srgbClr val="FFC000"/>
                </a:solidFill>
              </a:rPr>
              <a:t>Руси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472518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FFC000"/>
                </a:solidFill>
              </a:rPr>
              <a:t>Спасо-Преображенский</a:t>
            </a:r>
            <a:r>
              <a:rPr lang="ru-RU" dirty="0" smtClean="0">
                <a:solidFill>
                  <a:srgbClr val="FFC000"/>
                </a:solidFill>
              </a:rPr>
              <a:t> собор в Переславле-Залесском (1152-1157)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23554" name="Picture 2" descr="http://artclassic.edu.ru/attach.asp?a_no=136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285860"/>
            <a:ext cx="4643470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Церковь Бориса и Глеба в </a:t>
            </a:r>
            <a:r>
              <a:rPr lang="ru-RU" dirty="0" err="1" smtClean="0">
                <a:solidFill>
                  <a:srgbClr val="FFC000"/>
                </a:solidFill>
              </a:rPr>
              <a:t>Кидекше</a:t>
            </a:r>
            <a:r>
              <a:rPr lang="ru-RU" dirty="0" smtClean="0">
                <a:solidFill>
                  <a:srgbClr val="FFC000"/>
                </a:solidFill>
              </a:rPr>
              <a:t> (1152 г.)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24578" name="Picture 2" descr="http://suzdal.org.ru/images/Arhitecture/kideksha/kideks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85860"/>
            <a:ext cx="8001056" cy="53385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Успенский собор во Владимире (1158-1160)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25602" name="Picture 2" descr="http://www.temples.ru/private/f000675/005_0118932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357298"/>
            <a:ext cx="7858180" cy="53337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Церковь Покрова на Нерли (1165 г.)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6626" name="Picture 2" descr="http://upload.wikimedia.org/wikipedia/commons/e/e5/Church_of_the_Protection_of_the_Theotokos_on_the_Nerl_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06356" y="785794"/>
            <a:ext cx="3956292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Дмитриевский собор во Владимире (1194-1197)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27650" name="Picture 2" descr="http://upload.wikimedia.org/wikipedia/commons/thumb/a/a0/Saint_Dmitry_Cathedral_in_Vladimir.jpg/300px-Saint_Dmitry_Cathedral_in_Vladimi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319368"/>
            <a:ext cx="4143404" cy="553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Рождественский собор в Суздале (1222-1225)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28674" name="Picture 2" descr="https://encrypted-tbn2.gstatic.com/images?q=tbn:ANd9GcTD1bBaU-gtPLXAhw85oFhX02GXfLdbYXAHDuI7kMmbb5MCFYKxA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285860"/>
            <a:ext cx="5143536" cy="54338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Георгиевский собор в Юрьеве-Польском (1230-1234)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29698" name="Picture 2" descr="http://www.kuda.ua/lenta/wp-content/images/2011/08/12/georg_hram_20110731_IMG_906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214422"/>
            <a:ext cx="8215370" cy="5481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736"/>
            <a:ext cx="8229600" cy="251142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C000"/>
                </a:solidFill>
              </a:rPr>
              <a:t>Новгородская земля</a:t>
            </a:r>
            <a:endParaRPr lang="ru-RU" sz="6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Георгиевский собор Свято-Юрьева монастыря (1119-1130)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2770" name="Picture 2" descr="http://arx.novosibdom.ru/story/ARX_HISTORY/OLD_Russ/novgorod_yriev_georg/novgorod_yriev_georg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214422"/>
            <a:ext cx="5072098" cy="54462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Церковь св.Георгия в Старой Ладоге (1165-1166)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3794" name="Picture 2" descr="https://img-fotki.yandex.ru/get/3408/spokladov.4c/0_2b0fc_9a377224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14422"/>
            <a:ext cx="7143800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14620"/>
            <a:ext cx="8229600" cy="928694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FFC000"/>
                </a:solidFill>
              </a:rPr>
              <a:t>АРХИТЕКТУРА</a:t>
            </a:r>
            <a:endParaRPr lang="ru-RU" sz="6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Церковь Петра и Павла на Синичьей горе (1185-1192)</a:t>
            </a:r>
            <a:br>
              <a:rPr lang="ru-RU" dirty="0" smtClean="0">
                <a:solidFill>
                  <a:srgbClr val="FFC000"/>
                </a:solidFill>
              </a:rPr>
            </a:b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34818" name="Picture 2" descr="http://photos.lifeisphoto.ru/103/2/103297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1142984"/>
            <a:ext cx="7358114" cy="5518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Церковь Спаса на </a:t>
            </a:r>
            <a:r>
              <a:rPr lang="ru-RU" dirty="0" err="1" smtClean="0">
                <a:solidFill>
                  <a:srgbClr val="FFC000"/>
                </a:solidFill>
              </a:rPr>
              <a:t>Нередице</a:t>
            </a:r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(1198)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30722" name="Picture 2" descr="http://architecturallife.com/wp-content/uploads/2014/01/Cerkov-Spasa-na-Neredic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1285860"/>
            <a:ext cx="7215206" cy="54114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285992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FF00"/>
                </a:solidFill>
              </a:rPr>
              <a:t>ЖИВОПИСЬ</a:t>
            </a:r>
            <a:endParaRPr lang="ru-RU" sz="6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000240"/>
            <a:ext cx="8229600" cy="2857520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FFFF00"/>
                </a:solidFill>
              </a:rPr>
              <a:t>Фрески </a:t>
            </a:r>
            <a:br>
              <a:rPr lang="ru-RU" sz="6000" dirty="0" smtClean="0">
                <a:solidFill>
                  <a:srgbClr val="FFFF00"/>
                </a:solidFill>
              </a:rPr>
            </a:br>
            <a:r>
              <a:rPr lang="ru-RU" sz="6000" dirty="0" smtClean="0">
                <a:solidFill>
                  <a:srgbClr val="FFFF00"/>
                </a:solidFill>
              </a:rPr>
              <a:t>Софийского собора </a:t>
            </a:r>
            <a:br>
              <a:rPr lang="ru-RU" sz="6000" dirty="0" smtClean="0">
                <a:solidFill>
                  <a:srgbClr val="FFFF00"/>
                </a:solidFill>
              </a:rPr>
            </a:br>
            <a:r>
              <a:rPr lang="ru-RU" sz="6000" dirty="0" smtClean="0">
                <a:solidFill>
                  <a:srgbClr val="FFFF00"/>
                </a:solidFill>
              </a:rPr>
              <a:t>в Киеве</a:t>
            </a:r>
            <a:endParaRPr lang="ru-RU" sz="6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"Сошествие Христа в ад"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026" name="Picture 2" descr="&amp;Scy;&amp;ocy;&amp;shcy;&amp;iecy;&amp;scy;&amp;tcy;&amp;vcy;&amp;icy;&amp;iecy; &amp;KHcy;&amp;rcy;&amp;icy;&amp;scy;&amp;tcy;&amp;acy; &amp;vcy; &amp;acy;&amp;dcy; &amp;fcy;&amp;rcy;&amp;iecy;&amp;scy;&amp;kcy;&amp;acy; &amp;Scy;&amp;ocy;&amp;fcy;&amp;icy;&amp;jcy;&amp;scy;&amp;kcy;&amp;icy;&amp;jcy; &amp;Scy;&amp;ocy;&amp;bcy;&amp;ocy;&amp;r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000108"/>
            <a:ext cx="7572428" cy="57045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"Сошествие Святого Духа"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7890" name="Picture 2" descr="&amp;Scy;&amp;ocy;&amp;shcy;&amp;iecy;&amp;scy;&amp;tcy;&amp;vcy;&amp;icy;&amp;iecy; &amp;Scy;&amp;vcy;&amp;yacy;&amp;tcy;&amp;ocy;&amp;gcy;&amp;ocy; &amp;Dcy;&amp;ucy;&amp;khcy;&amp;acy; &amp;fcy;&amp;rcy;&amp;iecy;&amp;scy;&amp;kcy;&amp;acy; &amp;Scy;&amp;ocy;&amp;fcy;&amp;icy;&amp;jcy;&amp;scy;&amp;kcy;&amp;icy;&amp;jcy; &amp;Scy;&amp;ocy;&amp;bcy;&amp;ocy;&amp;r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1214422"/>
            <a:ext cx="8063297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Портрет семьи Ярослава Мудрого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8914" name="Picture 2" descr="&amp;Pcy;&amp;ocy;&amp;rcy;&amp;tcy;&amp;rcy;&amp;iecy;&amp;tcy; &amp;scy;&amp;iecy;&amp;mcy;&amp;softcy;&amp;icy; &amp;YAcy;&amp;rcy;&amp;ocy;&amp;scy;&amp;lcy;&amp;acy;&amp;vcy;&amp;acy; &amp;Mcy;&amp;ucy;&amp;dcy;&amp;rcy;&amp;ocy;&amp;gcy;&amp;ocy; &amp;fcy;&amp;rcy;&amp;iecy;&amp;scy;&amp;kcy;&amp;acy; &amp;Scy;&amp;ocy;&amp;fcy;&amp;icy;&amp;jcy;&amp;scy;&amp;kcy;&amp;icy;&amp;jcy; &amp;Scy;&amp;ocy;&amp;bcy;&amp;ocy;&amp;r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71545"/>
            <a:ext cx="7358114" cy="5690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857364"/>
            <a:ext cx="8229600" cy="221457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FF00"/>
                </a:solidFill>
              </a:rPr>
              <a:t>Мозаики Софии Киевской</a:t>
            </a:r>
            <a:endParaRPr lang="ru-RU" sz="6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"Христос Вседержитель"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9938" name="Picture 2" descr="&amp;Mcy;&amp;ocy;&amp;zcy;&amp;acy;&amp;icy;&amp;kcy;&amp;acy; &amp;KHcy;&amp;rcy;&amp;icy;&amp;scy;&amp;tcy;&amp;ocy;&amp;scy; &amp;Vcy;&amp;scy;&amp;iecy;&amp;dcy;&amp;iecy;&amp;rcy;&amp;zhcy;&amp;icy;&amp;tcy;&amp;iecy;&amp;lcy;&amp;softcy; &amp;Scy;&amp;ocy;&amp;fcy;&amp;icy;&amp;jcy;&amp;scy;&amp;kcy;&amp;icy;&amp;jcy; &amp;Scy;&amp;ocy;&amp;bcy;&amp;ocy;&amp;r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000108"/>
            <a:ext cx="5274371" cy="5643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FFFF00"/>
                </a:solidFill>
              </a:rPr>
              <a:t>Архангели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1986" name="Picture 2" descr="&amp;Mcy;&amp;ocy;&amp;zcy;&amp;acy;&amp;icy;&amp;kcy;&amp;acy; &amp;Acy;&amp;rcy;&amp;khcy;&amp;acy;&amp;ncy;&amp;gcy;&amp;iecy;&amp;lcy;&amp;icy;. &amp;Fcy;&amp;rcy;&amp;acy;&amp;gcy;&amp;mcy;&amp;iecy;&amp;ncy;&amp;tcy;&amp;ycy; &amp;Scy;&amp;ocy;&amp;fcy;&amp;icy;&amp;jcy;&amp;scy;&amp;kcy;&amp;icy;&amp;jcy; &amp;Scy;&amp;ocy;&amp;bcy;&amp;ocy;&amp;r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357298"/>
            <a:ext cx="4951606" cy="528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Золотые ворота в Киеве (сер. </a:t>
            </a:r>
            <a:r>
              <a:rPr lang="en-US" dirty="0" smtClean="0">
                <a:solidFill>
                  <a:srgbClr val="FFC000"/>
                </a:solidFill>
              </a:rPr>
              <a:t>XI</a:t>
            </a:r>
            <a:r>
              <a:rPr lang="ru-RU" dirty="0" smtClean="0">
                <a:solidFill>
                  <a:srgbClr val="FFC000"/>
                </a:solidFill>
              </a:rPr>
              <a:t> в.)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2050" name="Picture 2" descr="http://www.outdoorukraine.com/images/stories/sights/kiev2/golden_gate_kiev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000108"/>
            <a:ext cx="7786742" cy="57154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Богоматерь "</a:t>
            </a:r>
            <a:r>
              <a:rPr lang="ru-RU" dirty="0" err="1" smtClean="0">
                <a:solidFill>
                  <a:srgbClr val="FFFF00"/>
                </a:solidFill>
              </a:rPr>
              <a:t>Оранта</a:t>
            </a:r>
            <a:r>
              <a:rPr lang="ru-RU" dirty="0" smtClean="0">
                <a:solidFill>
                  <a:srgbClr val="FFFF00"/>
                </a:solidFill>
              </a:rPr>
              <a:t>"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3010" name="Picture 2" descr="&amp;Mcy;&amp;ocy;&amp;zcy;&amp;acy;&amp;icy;&amp;kcy;&amp;acy; &amp;Ocy;&amp;rcy;&amp;acy;&amp;ncy;&amp;tcy;&amp;acy; &amp;Scy;&amp;ocy;&amp;fcy;&amp;icy;&amp;jcy;&amp;scy;&amp;kcy;&amp;icy;&amp;jcy; &amp;Scy;&amp;ocy;&amp;bcy;&amp;ocy;&amp;r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142984"/>
            <a:ext cx="3810000" cy="54673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285992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FF00"/>
                </a:solidFill>
              </a:rPr>
              <a:t>Иконопись</a:t>
            </a:r>
            <a:endParaRPr lang="ru-RU" sz="6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Владимирская икона Божией Матери (начало </a:t>
            </a:r>
            <a:r>
              <a:rPr lang="en-US" dirty="0" smtClean="0">
                <a:solidFill>
                  <a:srgbClr val="FFFF00"/>
                </a:solidFill>
              </a:rPr>
              <a:t>XII </a:t>
            </a:r>
            <a:r>
              <a:rPr lang="ru-RU" dirty="0" smtClean="0">
                <a:solidFill>
                  <a:srgbClr val="FFFF00"/>
                </a:solidFill>
              </a:rPr>
              <a:t>в.)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4034" name="Picture 2" descr="http://upload.wikimedia.org/wikipedia/commons/c/cb/Vladimirskaja_ikona_Bo%C5%BEiej_Mater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43174" y="1304924"/>
            <a:ext cx="3695700" cy="5553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643050"/>
            <a:ext cx="8229600" cy="1785942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FFFF00"/>
                </a:solidFill>
              </a:rPr>
              <a:t>Владимиро-Суздальское княжество</a:t>
            </a:r>
            <a:endParaRPr lang="ru-RU" sz="6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Ярославская </a:t>
            </a:r>
            <a:r>
              <a:rPr lang="ru-RU" dirty="0" err="1" smtClean="0">
                <a:solidFill>
                  <a:srgbClr val="FFFF00"/>
                </a:solidFill>
              </a:rPr>
              <a:t>Оранта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(</a:t>
            </a:r>
            <a:r>
              <a:rPr lang="en-US" dirty="0" smtClean="0">
                <a:solidFill>
                  <a:srgbClr val="FFFF00"/>
                </a:solidFill>
              </a:rPr>
              <a:t>XII-XIII </a:t>
            </a:r>
            <a:r>
              <a:rPr lang="ru-RU" dirty="0" smtClean="0">
                <a:solidFill>
                  <a:srgbClr val="FFFF00"/>
                </a:solidFill>
              </a:rPr>
              <a:t>вв.)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6082" name="Picture 2" descr="https://encrypted-tbn2.gstatic.com/images?q=tbn:ANd9GcTwsAj-25m8FKcf4mYiUV0f0rfDi8ayLpPPwD_r6kAB_t3PV7E0F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571612"/>
            <a:ext cx="3214710" cy="51149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Дмитрий </a:t>
            </a:r>
            <a:r>
              <a:rPr lang="ru-RU" dirty="0" err="1" smtClean="0">
                <a:solidFill>
                  <a:srgbClr val="FFFF00"/>
                </a:solidFill>
              </a:rPr>
              <a:t>Солунский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(кон. </a:t>
            </a:r>
            <a:r>
              <a:rPr lang="en-US" dirty="0" smtClean="0">
                <a:solidFill>
                  <a:srgbClr val="FFFF00"/>
                </a:solidFill>
              </a:rPr>
              <a:t>XII-</a:t>
            </a:r>
            <a:r>
              <a:rPr lang="ru-RU" dirty="0" err="1" smtClean="0">
                <a:solidFill>
                  <a:srgbClr val="FFFF00"/>
                </a:solidFill>
              </a:rPr>
              <a:t>нач</a:t>
            </a:r>
            <a:r>
              <a:rPr lang="ru-RU" dirty="0" smtClean="0">
                <a:solidFill>
                  <a:srgbClr val="FFFF00"/>
                </a:solidFill>
              </a:rPr>
              <a:t>. </a:t>
            </a:r>
            <a:r>
              <a:rPr lang="en-US" dirty="0" smtClean="0">
                <a:solidFill>
                  <a:srgbClr val="FFFF00"/>
                </a:solidFill>
              </a:rPr>
              <a:t>XIII </a:t>
            </a:r>
            <a:r>
              <a:rPr lang="ru-RU" dirty="0" smtClean="0">
                <a:solidFill>
                  <a:srgbClr val="FFFF00"/>
                </a:solidFill>
              </a:rPr>
              <a:t>вв.)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8130" name="Picture 2" descr="&amp;Dcy;&amp;mcy;&amp;icy;&amp;tcy;&amp;rcy;&amp;icy;&amp;jcy; &amp;Scy;&amp;ocy;&amp;lcy;&amp;ucy;&amp;ncy;&amp;scy;&amp;kcy;&amp;icy;&amp;jcy; &amp;ncy;&amp;acy; &amp;tcy;&amp;rcy;&amp;ocy;&amp;ncy;&amp;ie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400175"/>
            <a:ext cx="3810000" cy="5457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500306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FF00"/>
                </a:solidFill>
              </a:rPr>
              <a:t>Новгородская земля</a:t>
            </a:r>
            <a:endParaRPr lang="ru-RU" sz="6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Благовещение Устюжское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(1-я пол. </a:t>
            </a:r>
            <a:r>
              <a:rPr lang="en-US" dirty="0" smtClean="0">
                <a:solidFill>
                  <a:srgbClr val="FFFF00"/>
                </a:solidFill>
              </a:rPr>
              <a:t>XII </a:t>
            </a:r>
            <a:r>
              <a:rPr lang="ru-RU" dirty="0" smtClean="0">
                <a:solidFill>
                  <a:srgbClr val="FFFF00"/>
                </a:solidFill>
              </a:rPr>
              <a:t>в.)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1202" name="Picture 2" descr="https://encrypted-tbn3.gstatic.com/images?q=tbn:ANd9GcSM6cq9fC6qHiotJODm-nK7CMc-9J2eWFTYjB4sRBDA03RBBu3iF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428736"/>
            <a:ext cx="3702233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Святой Георгий (1-я пол. </a:t>
            </a:r>
            <a:r>
              <a:rPr lang="en-US" dirty="0" smtClean="0">
                <a:solidFill>
                  <a:srgbClr val="FFFF00"/>
                </a:solidFill>
              </a:rPr>
              <a:t>XII </a:t>
            </a:r>
            <a:r>
              <a:rPr lang="ru-RU" dirty="0" smtClean="0">
                <a:solidFill>
                  <a:srgbClr val="FFFF00"/>
                </a:solidFill>
              </a:rPr>
              <a:t>в.)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3250" name="Picture 2" descr="Novgorod Geo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285860"/>
            <a:ext cx="3429004" cy="54406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Спас Нерукотворный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(2-я пол. </a:t>
            </a:r>
            <a:r>
              <a:rPr lang="en-US" dirty="0" smtClean="0">
                <a:solidFill>
                  <a:srgbClr val="FFFF00"/>
                </a:solidFill>
              </a:rPr>
              <a:t>XII </a:t>
            </a:r>
            <a:r>
              <a:rPr lang="ru-RU" dirty="0" smtClean="0">
                <a:solidFill>
                  <a:srgbClr val="FFFF00"/>
                </a:solidFill>
              </a:rPr>
              <a:t>в.)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2226" name="Picture 2" descr="https://encrypted-tbn0.gstatic.com/images?q=tbn:ANd9GcTBoXtbzf3DW8Oa5NWVDsNGWIpFdSRAlna9pMgqzzanNUDsHfj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428736"/>
            <a:ext cx="4857764" cy="521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472518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Софийский собор в Киеве (1037 г.)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1026" name="Picture 2" descr="http://turizm-omsk.ru/wp-content/uploads/2012/02/3098109_larg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4480" y="928670"/>
            <a:ext cx="5875003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Ангел Златые власы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(2-я пол. </a:t>
            </a:r>
            <a:r>
              <a:rPr lang="en-US" dirty="0" smtClean="0">
                <a:solidFill>
                  <a:srgbClr val="FFFF00"/>
                </a:solidFill>
              </a:rPr>
              <a:t>XII </a:t>
            </a:r>
            <a:r>
              <a:rPr lang="ru-RU" dirty="0" smtClean="0">
                <a:solidFill>
                  <a:srgbClr val="FFFF00"/>
                </a:solidFill>
              </a:rPr>
              <a:t>в.)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9154" name="Picture 2" descr="https://encrypted-tbn2.gstatic.com/images?q=tbn:ANd9GcSSErOLOR2Gm4y_v8pLdVv-RS-gUUb48olUrmmV8-OxlWe_ryShk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500174"/>
            <a:ext cx="4020705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472518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Софийский собор в Новгороде (сер. </a:t>
            </a:r>
            <a:r>
              <a:rPr lang="en-US" dirty="0" smtClean="0">
                <a:solidFill>
                  <a:srgbClr val="FFC000"/>
                </a:solidFill>
              </a:rPr>
              <a:t>XI </a:t>
            </a:r>
            <a:r>
              <a:rPr lang="ru-RU" dirty="0" smtClean="0">
                <a:solidFill>
                  <a:srgbClr val="FFC000"/>
                </a:solidFill>
              </a:rPr>
              <a:t>в.)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18434" name="Picture 2" descr="http://laruspalomnik.com/wp-content/uploads/2013/11/%D0%A1%D0%BE%D1%84%D0%B8%D1%8F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1267977"/>
            <a:ext cx="7453365" cy="55900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401080" cy="101122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Софийский собор в Полоцке (2-я пол. </a:t>
            </a:r>
            <a:r>
              <a:rPr lang="en-US" dirty="0" smtClean="0">
                <a:solidFill>
                  <a:srgbClr val="FFC000"/>
                </a:solidFill>
              </a:rPr>
              <a:t>XI </a:t>
            </a:r>
            <a:r>
              <a:rPr lang="ru-RU" dirty="0" smtClean="0">
                <a:solidFill>
                  <a:srgbClr val="FFC000"/>
                </a:solidFill>
              </a:rPr>
              <a:t>в.)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19458" name="Picture 2" descr="http://polack.by/wp-content/uploads/2012/03/sofiyskiy_sob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71546"/>
            <a:ext cx="7929618" cy="55648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401080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FFC000"/>
                </a:solidFill>
              </a:rPr>
              <a:t>Спасо-Преображенский</a:t>
            </a:r>
            <a:r>
              <a:rPr lang="ru-RU" dirty="0" smtClean="0">
                <a:solidFill>
                  <a:srgbClr val="FFC000"/>
                </a:solidFill>
              </a:rPr>
              <a:t> собор в Чернигове (1-я пол. </a:t>
            </a:r>
            <a:r>
              <a:rPr lang="en-US" dirty="0" smtClean="0">
                <a:solidFill>
                  <a:srgbClr val="FFC000"/>
                </a:solidFill>
              </a:rPr>
              <a:t>XI</a:t>
            </a:r>
            <a:r>
              <a:rPr lang="ru-RU" dirty="0" smtClean="0">
                <a:solidFill>
                  <a:srgbClr val="FFC000"/>
                </a:solidFill>
              </a:rPr>
              <a:t> в.)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20482" name="Picture 2" descr="http://static.panoramio.com/photos/large/8912509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00232" y="1214422"/>
            <a:ext cx="4786346" cy="54681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500174"/>
            <a:ext cx="8229600" cy="2214570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FFC000"/>
                </a:solidFill>
              </a:rPr>
              <a:t>Владимиро-Суздальское княжество</a:t>
            </a:r>
            <a:endParaRPr lang="ru-RU" sz="5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Золотые ворота во Владимире (1164 г.)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21506" name="Picture 2" descr="http://vladimir.go2all.ru/imgs/14/1/8744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142984"/>
            <a:ext cx="8358246" cy="55674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137</TotalTime>
  <Words>210</Words>
  <PresentationFormat>Экран (4:3)</PresentationFormat>
  <Paragraphs>40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Апекс</vt:lpstr>
      <vt:lpstr>Культура домонгольской  Руси</vt:lpstr>
      <vt:lpstr>АРХИТЕКТУРА</vt:lpstr>
      <vt:lpstr>Золотые ворота в Киеве (сер. XI в.)</vt:lpstr>
      <vt:lpstr>Софийский собор в Киеве (1037 г.)</vt:lpstr>
      <vt:lpstr>Софийский собор в Новгороде (сер. XI в.)</vt:lpstr>
      <vt:lpstr>Софийский собор в Полоцке (2-я пол. XI в.)</vt:lpstr>
      <vt:lpstr>Спасо-Преображенский собор в Чернигове (1-я пол. XI в.)</vt:lpstr>
      <vt:lpstr>Владимиро-Суздальское княжество</vt:lpstr>
      <vt:lpstr>Золотые ворота во Владимире (1164 г.)</vt:lpstr>
      <vt:lpstr>Спасо-Преображенский собор в Переславле-Залесском (1152-1157)</vt:lpstr>
      <vt:lpstr>Церковь Бориса и Глеба в Кидекше (1152 г.)</vt:lpstr>
      <vt:lpstr>Успенский собор во Владимире (1158-1160)</vt:lpstr>
      <vt:lpstr>Церковь Покрова на Нерли (1165 г.) </vt:lpstr>
      <vt:lpstr>Дмитриевский собор во Владимире (1194-1197)</vt:lpstr>
      <vt:lpstr>Рождественский собор в Суздале (1222-1225)</vt:lpstr>
      <vt:lpstr>Георгиевский собор в Юрьеве-Польском (1230-1234)</vt:lpstr>
      <vt:lpstr>Новгородская земля</vt:lpstr>
      <vt:lpstr>Георгиевский собор Свято-Юрьева монастыря (1119-1130) </vt:lpstr>
      <vt:lpstr>Церковь св.Георгия в Старой Ладоге (1165-1166) </vt:lpstr>
      <vt:lpstr>Церковь Петра и Павла на Синичьей горе (1185-1192) </vt:lpstr>
      <vt:lpstr>Церковь Спаса на Нередице (1198)</vt:lpstr>
      <vt:lpstr>ЖИВОПИСЬ</vt:lpstr>
      <vt:lpstr>Фрески  Софийского собора  в Киеве</vt:lpstr>
      <vt:lpstr>"Сошествие Христа в ад"</vt:lpstr>
      <vt:lpstr>"Сошествие Святого Духа"</vt:lpstr>
      <vt:lpstr>Портрет семьи Ярослава Мудрого</vt:lpstr>
      <vt:lpstr>Мозаики Софии Киевской</vt:lpstr>
      <vt:lpstr>"Христос Вседержитель"</vt:lpstr>
      <vt:lpstr>Архангели</vt:lpstr>
      <vt:lpstr>Богоматерь "Оранта"</vt:lpstr>
      <vt:lpstr>Иконопись</vt:lpstr>
      <vt:lpstr>Владимирская икона Божией Матери (начало XII в.) </vt:lpstr>
      <vt:lpstr>Владимиро-Суздальское княжество</vt:lpstr>
      <vt:lpstr>Ярославская Оранта (XII-XIII вв.)</vt:lpstr>
      <vt:lpstr>Дмитрий Солунский (кон. XII-нач. XIII вв.)</vt:lpstr>
      <vt:lpstr>Новгородская земля</vt:lpstr>
      <vt:lpstr>Благовещение Устюжское (1-я пол. XII в.)</vt:lpstr>
      <vt:lpstr>Святой Георгий (1-я пол. XII в.) </vt:lpstr>
      <vt:lpstr>Спас Нерукотворный  (2-я пол. XII в.)</vt:lpstr>
      <vt:lpstr>Ангел Златые власы (2-я пол. XII в.)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Культура домонгольской  Руси</dc:title>
  <cp:lastModifiedBy>Admin</cp:lastModifiedBy>
  <cp:revision>33</cp:revision>
  <dcterms:modified xsi:type="dcterms:W3CDTF">2016-03-13T08:10:31Z</dcterms:modified>
</cp:coreProperties>
</file>