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07170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Русская культура </a:t>
            </a:r>
            <a:b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en-US" sz="6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XIV – XV 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вв.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 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Москва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Белокаменный кремль (1367)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2530" name="Picture 2" descr="http://mmedia.nsu.ru/culture/DATA/obj3105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810515" cy="5158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Успенский собор на Городке</a:t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(построен на рубеже </a:t>
            </a:r>
            <a:r>
              <a:rPr lang="en-US" sz="4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 -</a:t>
            </a:r>
            <a:r>
              <a:rPr lang="en-US" sz="4000" dirty="0" smtClean="0">
                <a:solidFill>
                  <a:srgbClr val="FFC000"/>
                </a:solidFill>
                <a:effectLst/>
                <a:latin typeface="+mn-lt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 вв.)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26626" name="Picture 2" descr="http://www.hramy.ru/regions/r50/odincovsky/zvenigorod/uspgorz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643050"/>
            <a:ext cx="7610489" cy="507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Спасский собор Андроникова монастыря (1420-1425)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athedral of the Holy Mandylion (Andronikov Monastery)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786194" cy="504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Троицкий собор Троице-Сергиева монастыря (1422-1423)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rus-ttc.ru/wp-content/uploads/2011/08/t-sob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500174"/>
            <a:ext cx="3857652" cy="513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/>
              </a:rPr>
              <a:t>Московский Кремль </a:t>
            </a:r>
            <a:br>
              <a:rPr lang="ru-RU" dirty="0" smtClean="0">
                <a:solidFill>
                  <a:srgbClr val="FFC000"/>
                </a:solidFill>
                <a:effectLst/>
              </a:rPr>
            </a:br>
            <a:r>
              <a:rPr lang="ru-RU" dirty="0" smtClean="0">
                <a:solidFill>
                  <a:srgbClr val="FFC000"/>
                </a:solidFill>
                <a:effectLst/>
              </a:rPr>
              <a:t>(1485 - 1516)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Архитекторы: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Антон </a:t>
            </a:r>
            <a:r>
              <a:rPr lang="ru-RU" sz="3200" dirty="0" err="1" smtClean="0">
                <a:solidFill>
                  <a:srgbClr val="FFC000"/>
                </a:solidFill>
              </a:rPr>
              <a:t>Фрязин</a:t>
            </a:r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Марко </a:t>
            </a:r>
            <a:r>
              <a:rPr lang="ru-RU" sz="3200" dirty="0" err="1" smtClean="0">
                <a:solidFill>
                  <a:srgbClr val="FFC000"/>
                </a:solidFill>
              </a:rPr>
              <a:t>Фрязин</a:t>
            </a:r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err="1" smtClean="0">
                <a:solidFill>
                  <a:srgbClr val="FFC000"/>
                </a:solidFill>
              </a:rPr>
              <a:t>Пьетро</a:t>
            </a:r>
            <a:r>
              <a:rPr lang="ru-RU" sz="3200" dirty="0" smtClean="0">
                <a:solidFill>
                  <a:srgbClr val="FFC000"/>
                </a:solidFill>
              </a:rPr>
              <a:t> Антонио </a:t>
            </a:r>
            <a:r>
              <a:rPr lang="ru-RU" sz="3200" dirty="0" err="1" smtClean="0">
                <a:solidFill>
                  <a:srgbClr val="FFC000"/>
                </a:solidFill>
              </a:rPr>
              <a:t>Солари</a:t>
            </a:r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err="1" smtClean="0">
                <a:solidFill>
                  <a:srgbClr val="FFC000"/>
                </a:solidFill>
              </a:rPr>
              <a:t>Алевиз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Фрязин</a:t>
            </a:r>
            <a:r>
              <a:rPr lang="ru-RU" sz="3200" dirty="0" smtClean="0">
                <a:solidFill>
                  <a:srgbClr val="FFC000"/>
                </a:solidFill>
              </a:rPr>
              <a:t> Старый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7650" name="Picture 2" descr="http://fedpress.ru/sites/fedpress/files/tvergiles/news/creml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571612"/>
            <a:ext cx="4929190" cy="361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Успенский собор Московского Кремля (1475-1479)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57818" y="1857364"/>
            <a:ext cx="3328982" cy="44519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Аристотель </a:t>
            </a:r>
          </a:p>
          <a:p>
            <a:pPr>
              <a:buNone/>
            </a:pPr>
            <a:r>
              <a:rPr lang="ru-RU" sz="3600" dirty="0" err="1" smtClean="0">
                <a:solidFill>
                  <a:srgbClr val="FFC000"/>
                </a:solidFill>
              </a:rPr>
              <a:t>Фиораванти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9698" name="Picture 2" descr="http://upload.wikimedia.org/wikipedia/commons/9/96/Dormition_Cathedral,_Mosc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00052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Благовещенский собор Московского Кремля (1484-1489)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0722" name="Picture 2" descr="http://upload.wikimedia.org/wikipedia/commons/1/10/The_Cathedral_of_the_Annunci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736"/>
            <a:ext cx="7062802" cy="529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C000"/>
                </a:solidFill>
                <a:effectLst/>
                <a:latin typeface="+mn-lt"/>
              </a:rPr>
              <a:t>Грановитая</a:t>
            </a: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 палата (1487-1491)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Архитекторы: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Марко </a:t>
            </a:r>
            <a:r>
              <a:rPr lang="ru-RU" sz="3200" dirty="0" err="1" smtClean="0">
                <a:solidFill>
                  <a:srgbClr val="FFC000"/>
                </a:solidFill>
              </a:rPr>
              <a:t>Фрязин</a:t>
            </a:r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err="1" smtClean="0">
                <a:solidFill>
                  <a:srgbClr val="FFC000"/>
                </a:solidFill>
              </a:rPr>
              <a:t>Пьетро</a:t>
            </a:r>
            <a:r>
              <a:rPr lang="ru-RU" sz="3200" dirty="0" smtClean="0">
                <a:solidFill>
                  <a:srgbClr val="FFC000"/>
                </a:solidFill>
              </a:rPr>
              <a:t> Антонио </a:t>
            </a:r>
            <a:r>
              <a:rPr lang="ru-RU" sz="3200" dirty="0" err="1" smtClean="0">
                <a:solidFill>
                  <a:srgbClr val="FFC000"/>
                </a:solidFill>
              </a:rPr>
              <a:t>Солари</a:t>
            </a:r>
            <a:endParaRPr lang="ru-RU" sz="32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1746" name="Picture 2" descr="Granovitaya palata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429124" cy="308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Архангельский собор Московского Кремля (1505-1508)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7950" y="1600200"/>
            <a:ext cx="232885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FFC000"/>
                </a:solidFill>
              </a:rPr>
              <a:t>Алевиз</a:t>
            </a: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Новый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32770" name="Picture 2" descr="http://dslov.ru/img/16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6000760" cy="4624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6430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Архитектура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Колокольня Ивана Великого</a:t>
            </a:r>
            <a:b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(1505-1508)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1600200"/>
            <a:ext cx="2185974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Бон</a:t>
            </a:r>
          </a:p>
          <a:p>
            <a:pPr>
              <a:buNone/>
            </a:pPr>
            <a:r>
              <a:rPr lang="ru-RU" sz="4000" dirty="0" err="1" smtClean="0">
                <a:solidFill>
                  <a:srgbClr val="FFC000"/>
                </a:solidFill>
              </a:rPr>
              <a:t>Фрязин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3794" name="Picture 2" descr="https://upload.wikimedia.org/wikipedia/commons/thumb/1/17/Clocher_d%27Ivan_le_Grand.jpg/640px-Clocher_d%27Ivan_le_Gr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66849"/>
            <a:ext cx="4048125" cy="53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Живопись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4288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Феофан Грек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(30-40-е гг. </a:t>
            </a:r>
            <a:r>
              <a:rPr lang="en-US" sz="4400" dirty="0" smtClean="0">
                <a:solidFill>
                  <a:srgbClr val="FFC000"/>
                </a:solidFill>
                <a:effectLst/>
                <a:latin typeface="+mn-lt"/>
              </a:rPr>
              <a:t>XIV</a:t>
            </a: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 – после 1405 г.)</a:t>
            </a:r>
            <a:endParaRPr lang="ru-RU" sz="44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Фрески Церкви Спаса на Ильине</a:t>
            </a:r>
            <a:endParaRPr lang="ru-RU" sz="4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4818" name="Picture 2" descr="http://www.russianculture.ru/Culture_img%5C14-185-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3"/>
            <a:ext cx="2143140" cy="3695069"/>
          </a:xfrm>
          <a:prstGeom prst="rect">
            <a:avLst/>
          </a:prstGeom>
          <a:noFill/>
        </p:spPr>
      </p:pic>
      <p:pic>
        <p:nvPicPr>
          <p:cNvPr id="34820" name="Picture 4" descr="http://www.russianculture.ru/Culture_img%5C14-191-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802"/>
            <a:ext cx="449398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ussianculture.ru/Culture_img%5C14-201-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143272" cy="3962108"/>
          </a:xfrm>
          <a:prstGeom prst="rect">
            <a:avLst/>
          </a:prstGeom>
          <a:noFill/>
        </p:spPr>
      </p:pic>
      <p:pic>
        <p:nvPicPr>
          <p:cNvPr id="37892" name="Picture 4" descr="http://www.russianculture.ru/Culture_img%5C14-223-1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286148" cy="3991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Икона «Успение Пресвятой Богородицы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8914" name="Picture 2" descr="&amp;Icy;&amp;kcy;&amp;ocy;&amp;ncy;&amp;acy; «&amp;Ucy;&amp;scy;&amp;pcy;&amp;iecy;&amp;ncy;&amp;icy;&amp;iecy; &amp;Pcy;&amp;rcy;&amp;iecy;&amp;scy;&amp;vcy;&amp;yacy;&amp;tcy;&amp;ocy;&amp;jcy; &amp;Bcy;&amp;ocy;&amp;gcy;&amp;ocy;&amp;rcy;&amp;ocy;&amp;dcy;&amp;icy;&amp;tscy;&amp;ycy;». &amp;Fcy;&amp;iecy;&amp;ocy;&amp;fcy;&amp;acy;&amp;ncy; &amp;Gcy;&amp;rcy;&amp;iecy;&amp;kcy;.  XIV &amp;v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3714776" cy="504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Донская икона Божией Матери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s://upload.wikimedia.org/wikipedia/commons/thumb/7/7b/Feofan_Donskaja.jpg/640px-Feofan_Donskaj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153702"/>
            <a:ext cx="4286280" cy="546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«Преображение»</a:t>
            </a:r>
            <a:endParaRPr lang="ru-RU" sz="4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0962" name="Picture 2" descr="https://upload.wikimedia.org/wikipedia/commons/thumb/d/da/Transfiguration_by_Feofan_Grek_from_Spaso-Preobrazhensky_Cathedral_in_Pereslavl-Zalessky_%2815th_c%2C_Tretyakov_gallery%29.jpeg/300px-Transfiguration_by_Feofan_Grek_from_Spaso-Preobrazhensky_Cathedral_in_Pereslavl-Zalessky_%2815th_c%2C_Tretyakov_gallery%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786214" cy="526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FFC000"/>
                </a:solidFill>
                <a:effectLst/>
                <a:latin typeface="+mn-lt"/>
              </a:rPr>
              <a:t>Андрей Рублев</a:t>
            </a:r>
            <a:r>
              <a:rPr lang="ru-RU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5300" dirty="0" smtClean="0">
                <a:solidFill>
                  <a:srgbClr val="FFC000"/>
                </a:solidFill>
                <a:effectLst/>
                <a:latin typeface="+mn-lt"/>
              </a:rPr>
              <a:t>(</a:t>
            </a:r>
            <a:r>
              <a:rPr lang="ru-RU" sz="5300" dirty="0" err="1" smtClean="0">
                <a:solidFill>
                  <a:srgbClr val="FFC000"/>
                </a:solidFill>
                <a:effectLst/>
                <a:latin typeface="+mn-lt"/>
              </a:rPr>
              <a:t>ок</a:t>
            </a:r>
            <a:r>
              <a:rPr lang="ru-RU" sz="5300" dirty="0" smtClean="0">
                <a:solidFill>
                  <a:srgbClr val="FFC000"/>
                </a:solidFill>
                <a:effectLst/>
                <a:latin typeface="+mn-lt"/>
              </a:rPr>
              <a:t>. 1360 – </a:t>
            </a:r>
            <a:r>
              <a:rPr lang="ru-RU" sz="5300" dirty="0" err="1" smtClean="0">
                <a:solidFill>
                  <a:srgbClr val="FFC000"/>
                </a:solidFill>
                <a:effectLst/>
                <a:latin typeface="+mn-lt"/>
              </a:rPr>
              <a:t>ок</a:t>
            </a:r>
            <a:r>
              <a:rPr lang="ru-RU" sz="5300" dirty="0" smtClean="0">
                <a:solidFill>
                  <a:srgbClr val="FFC000"/>
                </a:solidFill>
                <a:effectLst/>
                <a:latin typeface="+mn-lt"/>
              </a:rPr>
              <a:t>. 1430)</a:t>
            </a:r>
            <a:endParaRPr lang="ru-RU" sz="53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Фрески Успенского собора </a:t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во Владимире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1986" name="Picture 2" descr="&amp;Scy;&amp;tcy;&amp;rcy;&amp;acy;&amp;shcy;&amp;ncy;&amp;ycy;&amp;jcy; &amp;Scy;&amp;u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90" y="1785926"/>
            <a:ext cx="7863972" cy="3879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/>
                <a:latin typeface="+mn-lt"/>
              </a:rPr>
              <a:t>Новгород</a:t>
            </a:r>
            <a:endParaRPr lang="ru-RU" sz="6000" dirty="0">
              <a:solidFill>
                <a:srgbClr val="FFC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+mn-lt"/>
              </a:rPr>
              <a:t>Икона «Спас»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4034" name="Picture 2" descr="&amp;Scy;&amp;pcy;&amp;a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428736"/>
            <a:ext cx="339987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+mn-lt"/>
              </a:rPr>
              <a:t>Икона «Святая Троица»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5058" name="Picture 2" descr="&amp;Acy;&amp;ncy;&amp;dcy;&amp;rcy;&amp;iecy;&amp;jcy; &amp;Rcy;&amp;ucy;&amp;bcy;&amp;lcy;&amp;iecy;&amp;vcy;, &amp;Tcy;&amp;rcy;&amp;ocy;&amp;icy;&amp;ts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643050"/>
            <a:ext cx="395814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FFC000"/>
                </a:solidFill>
                <a:latin typeface="+mn-lt"/>
              </a:rPr>
              <a:t>Дионисий</a:t>
            </a:r>
            <a:br>
              <a:rPr lang="ru-RU" sz="6700" dirty="0" smtClean="0">
                <a:solidFill>
                  <a:srgbClr val="FFC000"/>
                </a:solidFill>
                <a:latin typeface="+mn-lt"/>
              </a:rPr>
            </a:br>
            <a:r>
              <a:rPr lang="ru-RU" sz="5300" dirty="0" smtClean="0">
                <a:solidFill>
                  <a:srgbClr val="FFC000"/>
                </a:solidFill>
                <a:latin typeface="+mn-lt"/>
              </a:rPr>
              <a:t>(1440 -1502)</a:t>
            </a:r>
            <a:endParaRPr lang="ru-RU" sz="53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+mn-lt"/>
              </a:rPr>
              <a:t>Богоматерь  </a:t>
            </a:r>
            <a:r>
              <a:rPr lang="ru-RU" dirty="0" err="1" smtClean="0">
                <a:solidFill>
                  <a:srgbClr val="FFC000"/>
                </a:solidFill>
                <a:latin typeface="+mn-lt"/>
              </a:rPr>
              <a:t>Одигитрия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6082" name="Picture 2" descr="&amp;Dcy;&amp;icy;&amp;ocy;&amp;ncy;&amp;icy;&amp;scy;&amp;icy;&amp;jcy; &amp;icy; &amp;mcy;&amp;acy;&amp;scy;&amp;tcy;&amp;iecy;&amp;rcy;&amp;scy;&amp;kcy;&amp;acy;&amp;yacy;. &amp;Bcy;&amp;ocy;&amp;gcy;&amp;ocy;&amp;mcy;&amp;acy;&amp;tcy;&amp;iecy;&amp;rcy;&amp;softcy; &amp;Ocy;&amp;dcy;&amp;icy;&amp;gcy;&amp;icy;&amp;tcy;&amp;rcy;&amp;icy;&amp;yacy;. &amp;Ocy;&amp;kcy;&amp;ocy;&amp;lcy;&amp;ocy; 1502-15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202865"/>
            <a:ext cx="4214842" cy="565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/>
                <a:latin typeface="+mn-lt"/>
              </a:rPr>
              <a:t>Распятие</a:t>
            </a:r>
            <a:endParaRPr lang="ru-RU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48130" name="Picture 2" descr="http://russian7.ru/wp-content/uploads/2013/08/%D0%A0%D0%B0%D1%81%D0%BF%D1%8F%D1%82%D0%B8%D0%B5-663x1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571612"/>
            <a:ext cx="3030118" cy="4975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+mn-lt"/>
              </a:rPr>
              <a:t>Спас в силах</a:t>
            </a:r>
            <a:endParaRPr lang="ru-RU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9154" name="Picture 2" descr="http://russian7.ru/wp-content/uploads/2013/08/%D0%A1%D0%BF%D0%B0%D1%81-%D0%B2-%D0%A1%D0%B8%D0%BB%D0%B0%D1%85-663x9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142984"/>
            <a:ext cx="374845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Церковь Николы на </a:t>
            </a:r>
            <a:r>
              <a:rPr lang="ru-RU" sz="4000" dirty="0" err="1" smtClean="0">
                <a:solidFill>
                  <a:srgbClr val="FFC000"/>
                </a:solidFill>
                <a:effectLst/>
                <a:latin typeface="+mn-lt"/>
              </a:rPr>
              <a:t>Липне</a:t>
            </a: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(1292 - 1294)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7410" name="Picture 2" descr="http://travel.novgorod.ru/tour/image/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577152" cy="5151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Церковь Преображения </a:t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(Спаса на Ковалеве) 1345г.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026" name="Picture 2" descr="http://autotravel.ru/phalbum/90346/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4"/>
            <a:ext cx="6789302" cy="5082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Церковь Успения </a:t>
            </a:r>
            <a:b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на Волотовом поле (1352)</a:t>
            </a:r>
            <a:b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mapcy.narod.ru/images/kovalev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Церковь Фёдора </a:t>
            </a:r>
            <a:r>
              <a:rPr lang="ru-RU" sz="4000" dirty="0" err="1" smtClean="0">
                <a:solidFill>
                  <a:srgbClr val="FFC000"/>
                </a:solidFill>
                <a:effectLst/>
                <a:latin typeface="+mn-lt"/>
              </a:rPr>
              <a:t>Стратилата</a:t>
            </a: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 </a:t>
            </a:r>
            <a:b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effectLst/>
                <a:latin typeface="+mn-lt"/>
              </a:rPr>
              <a:t>на Ручью (1360-1361)</a:t>
            </a:r>
            <a:endParaRPr lang="ru-RU" sz="40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19458" name="Picture 2" descr="F Str na 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Церковь Спаса Преображения </a:t>
            </a:r>
            <a:b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на Ильине улице (1374)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upload.wikimedia.org/wikipedia/commons/thumb/b/bf/Ilyina_Transfiguration_church%2C_Novgorod.JPG/640px-Ilyina_Transfiguration_church%2C_Novgor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457325"/>
            <a:ext cx="345757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effectLst/>
                <a:latin typeface="+mn-lt"/>
              </a:rPr>
              <a:t>Церковь Петра и Павла в Кожевниках (1406)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s://upload.wikimedia.org/wikipedia/commons/thumb/5/5c/Church_of_Peter_and_Pavel_in_Kogevniki%2C_Velikiy_Novgorod.jpg/800px-Church_of_Peter_and_Pavel_in_Kogevniki%2C_Velikiy_Novgoro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71612"/>
            <a:ext cx="6819929" cy="511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111</Words>
  <PresentationFormat>Экран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Русская культура  XIV – XV вв. </vt:lpstr>
      <vt:lpstr>Архитектура</vt:lpstr>
      <vt:lpstr>Новгород</vt:lpstr>
      <vt:lpstr>Церковь Николы на Липне (1292 - 1294)</vt:lpstr>
      <vt:lpstr>Церковь Преображения  (Спаса на Ковалеве) 1345г.</vt:lpstr>
      <vt:lpstr>  Церковь Успения  на Волотовом поле (1352)  </vt:lpstr>
      <vt:lpstr>Церковь Фёдора Стратилата  на Ручью (1360-1361)</vt:lpstr>
      <vt:lpstr> Церковь Спаса Преображения  на Ильине улице (1374) </vt:lpstr>
      <vt:lpstr> Церковь Петра и Павла в Кожевниках (1406) </vt:lpstr>
      <vt:lpstr>Москва</vt:lpstr>
      <vt:lpstr>Белокаменный кремль (1367)</vt:lpstr>
      <vt:lpstr>Успенский собор на Городке (построен на рубеже XIV - XV вв.)</vt:lpstr>
      <vt:lpstr> Спасский собор Андроникова монастыря (1420-1425) </vt:lpstr>
      <vt:lpstr> Троицкий собор Троице-Сергиева монастыря (1422-1423) </vt:lpstr>
      <vt:lpstr>Московский Кремль  (1485 - 1516) </vt:lpstr>
      <vt:lpstr>Успенский собор Московского Кремля (1475-1479)</vt:lpstr>
      <vt:lpstr>Благовещенский собор Московского Кремля (1484-1489)</vt:lpstr>
      <vt:lpstr>Грановитая палата (1487-1491)</vt:lpstr>
      <vt:lpstr>Архангельский собор Московского Кремля (1505-1508)</vt:lpstr>
      <vt:lpstr> Колокольня Ивана Великого (1505-1508) </vt:lpstr>
      <vt:lpstr>Живопись</vt:lpstr>
      <vt:lpstr>  Феофан Грек (30-40-е гг. XIV – после 1405 г.)</vt:lpstr>
      <vt:lpstr>Фрески Церкви Спаса на Ильине</vt:lpstr>
      <vt:lpstr>Слайд 24</vt:lpstr>
      <vt:lpstr>Икона «Успение Пресвятой Богородицы</vt:lpstr>
      <vt:lpstr> Донская икона Божией Матери </vt:lpstr>
      <vt:lpstr>«Преображение»</vt:lpstr>
      <vt:lpstr>Андрей Рублев (ок. 1360 – ок. 1430)</vt:lpstr>
      <vt:lpstr>Фрески Успенского собора  во Владимире</vt:lpstr>
      <vt:lpstr>Икона «Спас»</vt:lpstr>
      <vt:lpstr>Икона «Святая Троица»</vt:lpstr>
      <vt:lpstr>Дионисий (1440 -1502)</vt:lpstr>
      <vt:lpstr>Богоматерь  Одигитрия</vt:lpstr>
      <vt:lpstr>Распятие</vt:lpstr>
      <vt:lpstr>Спас в силах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 XIV – XV вв. </dc:title>
  <cp:lastModifiedBy>Admin</cp:lastModifiedBy>
  <cp:revision>30</cp:revision>
  <dcterms:modified xsi:type="dcterms:W3CDTF">2016-03-13T08:14:10Z</dcterms:modified>
</cp:coreProperties>
</file>