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3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79" r:id="rId32"/>
    <p:sldId id="287" r:id="rId33"/>
    <p:sldId id="288" r:id="rId34"/>
    <p:sldId id="289" r:id="rId35"/>
    <p:sldId id="290" r:id="rId36"/>
    <p:sldId id="292" r:id="rId37"/>
    <p:sldId id="293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357430"/>
            <a:ext cx="8229600" cy="184310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Культура России 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en-US" sz="6000" dirty="0" smtClean="0">
                <a:solidFill>
                  <a:srgbClr val="FFC000"/>
                </a:solidFill>
                <a:effectLst/>
                <a:latin typeface="+mn-lt"/>
              </a:rPr>
              <a:t>XVIII</a:t>
            </a: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 века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Летний дворец Петра </a:t>
            </a:r>
            <a:r>
              <a:rPr lang="en-US" sz="3600" dirty="0" smtClean="0">
                <a:solidFill>
                  <a:srgbClr val="FFC000"/>
                </a:solidFill>
                <a:effectLst/>
                <a:latin typeface="+mn-lt"/>
              </a:rPr>
              <a:t>I</a:t>
            </a: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(1710-1714)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22530" name="Picture 2" descr="https://upload.wikimedia.org/wikipedia/commons/thumb/0/0a/Spb_06-2012_Summer_Garden_02.jpg/800px-Spb_06-2012_Summer_Garden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571612"/>
            <a:ext cx="6505575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Аксамитов Д.В.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C000"/>
                </a:solidFill>
                <a:effectLst/>
                <a:latin typeface="+mn-lt"/>
              </a:rPr>
              <a:t>Лефортовский</a:t>
            </a: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 дворец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(1697-1699)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23554" name="Picture 2" descr="https://upload.wikimedia.org/wikipedia/commons/thumb/0/0f/Lefortovsky_palace_1883.jpg/800px-Lefortovsky_palace_18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71612"/>
            <a:ext cx="6477000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Зарудный И.П.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(1670-1727)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Меншикова башня</a:t>
            </a:r>
            <a:b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(1704-1707)</a:t>
            </a:r>
            <a:endParaRPr lang="ru-RU" dirty="0"/>
          </a:p>
        </p:txBody>
      </p:sp>
      <p:pic>
        <p:nvPicPr>
          <p:cNvPr id="26626" name="Picture 2" descr="Menshikov tower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500174"/>
            <a:ext cx="3838575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+mn-lt"/>
              </a:rPr>
              <a:t>ЖИВОПИСЬ</a:t>
            </a:r>
            <a:endParaRPr lang="ru-RU" sz="60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Матвеев А.М.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(1701-1739)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+mn-lt"/>
              </a:rPr>
              <a:t>Портрет Петра </a:t>
            </a:r>
            <a:r>
              <a:rPr lang="en-US" sz="3600" dirty="0" smtClean="0">
                <a:solidFill>
                  <a:srgbClr val="FFC000"/>
                </a:solidFill>
                <a:latin typeface="+mn-lt"/>
              </a:rPr>
              <a:t>I</a:t>
            </a:r>
            <a:endParaRPr lang="ru-RU" sz="36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27650" name="Picture 2" descr="http://smallbay.ru/images7/matveev_andrey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785926"/>
            <a:ext cx="3500462" cy="4558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Никитин Р.Н.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(1691-1753)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+mn-lt"/>
              </a:rPr>
              <a:t>Портрет Строганова</a:t>
            </a:r>
            <a:endParaRPr lang="ru-RU" sz="36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30722" name="Picture 2" descr="http://www.artsait.ru/art/n/nikitinR/img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214422"/>
            <a:ext cx="4344986" cy="5465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857364"/>
            <a:ext cx="7086600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/>
                <a:latin typeface="+mn-lt"/>
              </a:rPr>
              <a:t>Преобразования Петра </a:t>
            </a:r>
            <a:r>
              <a:rPr lang="en-US" dirty="0" smtClean="0">
                <a:solidFill>
                  <a:srgbClr val="FFC000"/>
                </a:solidFill>
                <a:effectLst/>
                <a:latin typeface="+mn-lt"/>
              </a:rPr>
              <a:t>I</a:t>
            </a:r>
            <a:endParaRPr lang="ru-RU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Никитин И.Н.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(1690-1742)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effectLst/>
                <a:latin typeface="+mn-lt"/>
              </a:rPr>
              <a:t>Портрет цесаревны</a:t>
            </a:r>
            <a:br>
              <a:rPr lang="ru-RU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rgbClr val="FFC000"/>
                </a:solidFill>
                <a:effectLst/>
                <a:latin typeface="+mn-lt"/>
              </a:rPr>
              <a:t>Елизаветы Петровны</a:t>
            </a:r>
            <a:br>
              <a:rPr lang="ru-RU" dirty="0" smtClean="0">
                <a:solidFill>
                  <a:srgbClr val="FFC000"/>
                </a:solidFill>
                <a:effectLst/>
                <a:latin typeface="+mn-lt"/>
              </a:rPr>
            </a:br>
            <a:endParaRPr lang="ru-RU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32770" name="Picture 2" descr="http://nearyou.ru/nikitin/li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500174"/>
            <a:ext cx="410696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Портрет Петра </a:t>
            </a:r>
            <a:r>
              <a:rPr lang="en-US" sz="3600" dirty="0" smtClean="0">
                <a:solidFill>
                  <a:srgbClr val="FFC000"/>
                </a:solidFill>
                <a:effectLst/>
                <a:latin typeface="+mn-lt"/>
              </a:rPr>
              <a:t>I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34818" name="Picture 2" descr="http://nearyou.ru/nikitin/pet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71612"/>
            <a:ext cx="5000660" cy="5064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50019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ПОСЛЕПЕТРОВСКАЯ 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КУЛЬТУРА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Бецкой И.И.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(1704-1795)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37890" name="Picture 2" descr="Betskoy Ivan Ivano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4000528" cy="4950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Ломоносов М.В.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(1711-1765)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0962" name="Picture 2" descr="Mikhail Lomonosov (175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85926"/>
            <a:ext cx="3286148" cy="4902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Татищев В.Н.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(1686-1750)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1986" name="Picture 2" descr="Tatishche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859" y="1643050"/>
            <a:ext cx="387451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Кулибин И.П.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(1735-1818)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3010" name="Picture 2" descr="Kulibin I 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045841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Новиков Н.И.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(1744-1818)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4034" name="Picture 2" descr="NI Nov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3929090" cy="4982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Радищев А.Н.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(1749-1802)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5058" name="Picture 2" descr="Radishchev 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4174927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КУНСТКАМЕРА – 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первый отечественный музей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1026" name="Picture 2" descr="C:\Documents and Settings\Admin\Рабочий стол\1024px-Kunstkamera_SP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500306"/>
            <a:ext cx="6143668" cy="4066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+mn-lt"/>
              </a:rPr>
              <a:t>ЛИТЕРАТУРА</a:t>
            </a:r>
            <a:endParaRPr lang="ru-RU" sz="60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3225800"/>
          </a:xfrm>
        </p:spPr>
        <p:txBody>
          <a:bodyPr>
            <a:normAutofit fontScale="90000"/>
          </a:bodyPr>
          <a:lstStyle/>
          <a:p>
            <a:pPr marL="914400" indent="-914400" algn="l"/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Направления: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1. классицизм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2. реализм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3. сентиментализм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КЛАССИЦИЗМ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Кантемир А.Д.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(1708-1744)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6082" name="Picture 2" descr="Poet Prince Antiokh Kante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61301"/>
            <a:ext cx="3857652" cy="5107531"/>
          </a:xfrm>
          <a:prstGeom prst="rect">
            <a:avLst/>
          </a:prstGeom>
          <a:noFill/>
        </p:spPr>
      </p:pic>
      <p:pic>
        <p:nvPicPr>
          <p:cNvPr id="5" name="Picture 2" descr="Poet Prince Antiokh Kante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36" y="1713701"/>
            <a:ext cx="3857652" cy="5107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Сумароков А.П.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1717-1777)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9154" name="Picture 2" descr="Sumarokov Aleksandr Petro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214842" cy="5036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Тредиаковский В.К.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1703-1769)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50178" name="Picture 2" descr="Tredia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3929090" cy="491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Державин Г.Р.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(1743-1816)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51202" name="Picture 2" descr="Vladimir Borovikovsky 001 (portrait of Gavrila Derzhavin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5148"/>
            <a:ext cx="4214842" cy="5352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РЕАЛИЗМ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Фонвизин Д.И.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(1745-1792)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51206" name="Picture 6" descr="Engraving Fonvizi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643470" cy="5126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СЕНТИМЕНТАЛИЗМ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Феофан Прокопович 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(1681-1736)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2050" name="Picture 2" descr="Feofan Prokopo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294663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Карамзин Н.М.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(1766-1826)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54274" name="Picture 2" descr="http://www.kostyor.ru/images0/biogr/karamz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388484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+mn-lt"/>
              </a:rPr>
              <a:t>АРХИТЕКТУРА</a:t>
            </a:r>
            <a:endParaRPr lang="ru-RU" sz="60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3225800"/>
          </a:xfrm>
        </p:spPr>
        <p:txBody>
          <a:bodyPr>
            <a:normAutofit fontScale="90000"/>
          </a:bodyPr>
          <a:lstStyle/>
          <a:p>
            <a:pPr marL="914400" indent="-914400" algn="l"/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Направления: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1. барокко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2. классицизм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БАРОККО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Растрелли Б.Ф.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(1700-1771)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Зимний дворец 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(1754-1762)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56322" name="Picture 2" descr="Hermitage 07 (40819192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143801" cy="495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324" y="1714488"/>
            <a:ext cx="425767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Смольный собор 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(1746-1835)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61442" name="Picture 2" descr="&amp;Scy;&amp;mcy;&amp;ocy;&amp;lcy;&amp;softcy;&amp;ncy;&amp;ycy;&amp;jcy; &amp;scy;&amp;ocy;&amp;bcy;&amp;ocy;&amp;rcy;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9279"/>
            <a:ext cx="4500594" cy="6585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4900618" cy="13684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Екатерининский дворец  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(1752-1756)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62466" name="Picture 2" descr="Catherine Palace in Tsarskoe Sel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57298"/>
            <a:ext cx="8072494" cy="5351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Большой дворец (Петергоф)  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(1714-1755)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63490" name="Picture 2" descr="Palace-fountains-p10308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357298"/>
            <a:ext cx="6819900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КЛАССИЦИЗМ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Стефан Яворский 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(1658-1722)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17410" name="Picture 2" descr="Stephen Yavor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3734507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Баженов В.И.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(1738-1799)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Дом Пашкова  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(1784-1786)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64514" name="Picture 2" descr="Pashkov dom ug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428736"/>
            <a:ext cx="6828228" cy="5186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Казаков М.Ф.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(1738-1812)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Сенатский дворец в Кремле  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(1776-1787)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67586" name="Picture 2" descr="Kremlin Sena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86742" cy="5201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rgbClr val="FFC000"/>
                </a:solidFill>
                <a:effectLst/>
                <a:latin typeface="+mn-lt"/>
              </a:rPr>
              <a:t>Старов</a:t>
            </a: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 И.Е.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(1745-1808)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Таврический дворец   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(1783-1789)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33794" name="Picture 2" descr="&amp;Rcy;&amp;ucy;&amp;scy;&amp;scy;&amp;kcy;&amp;icy;&amp;jcy; &amp;kcy;&amp;lcy;&amp;acy;&amp;scy;&amp;scy;&amp;icy;&amp;tscy;&amp;icy;&amp;zcy;&amp;mcy; &amp;vcy; &amp;acy;&amp;rcy;&amp;khcy;&amp;icy;&amp;tcy;&amp;iecy;&amp;kcy;&amp;tcy;&amp;ucy;&amp;rcy;&amp;iecy; 18 &amp;vcy;. 1143he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Троицкий собор 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Александро-Невской лавры   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(1776-1790)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71682" name="Picture 2" descr="&amp;Scy;&amp;vcy;&amp;yacy;&amp;tcy;&amp;ocy;-&amp;Tcy;&amp;rcy;&amp;ocy;&amp;icy;&amp;tscy;&amp;kcy;&amp;icy;&amp;jcy; &amp;scy;&amp;ocy;&amp;bcy;&amp;ocy;&amp;rcy;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571612"/>
            <a:ext cx="3838575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+mn-lt"/>
              </a:rPr>
              <a:t>ЖИВОПИСЬ</a:t>
            </a:r>
            <a:endParaRPr lang="ru-RU" sz="60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3225800"/>
          </a:xfrm>
        </p:spPr>
        <p:txBody>
          <a:bodyPr>
            <a:normAutofit fontScale="90000"/>
          </a:bodyPr>
          <a:lstStyle/>
          <a:p>
            <a:pPr marL="914400" indent="-914400" algn="l"/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Направления: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1. историческое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2. портрет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3. пейзаж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ИСТОРИЧЕСКОЕ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+mn-lt"/>
              </a:rPr>
              <a:t>АРХИТЕКТУРА</a:t>
            </a:r>
            <a:endParaRPr lang="ru-RU" sz="60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rgbClr val="FFC000"/>
                </a:solidFill>
                <a:effectLst/>
                <a:latin typeface="+mn-lt"/>
              </a:rPr>
              <a:t>Лосенко</a:t>
            </a: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 А.П.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(1737-1773)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Владимир и </a:t>
            </a:r>
            <a:r>
              <a:rPr lang="ru-RU" sz="3600" dirty="0" err="1" smtClean="0">
                <a:solidFill>
                  <a:srgbClr val="FFC000"/>
                </a:solidFill>
                <a:effectLst/>
                <a:latin typeface="+mn-lt"/>
              </a:rPr>
              <a:t>Рогнеда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72706" name="Picture 2" descr="https://upload.wikimedia.org/wikipedia/commons/thumb/0/00/Anton_Losenko._Vladimir_and_Rogneda.jpg/640px-Anton_Losenko._Vladimir_and_Rogne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214422"/>
            <a:ext cx="4305300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rgbClr val="FFC000"/>
                </a:solidFill>
                <a:effectLst/>
                <a:latin typeface="+mn-lt"/>
              </a:rPr>
              <a:t>Угрюмов</a:t>
            </a: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 Г.И.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(1764-1823)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3684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+mn-lt"/>
              </a:rPr>
              <a:t>Торжественный въезд Александра Невского в город Псков после одержанной им победы над немцами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77826" name="Picture 2" descr="https://upload.wikimedia.org/wikipedia/commons/b/bc/Alexander_Nevsky_in_Pskov%2C_after_they_victory_over_the_Germans_%28Grigoriy_Ugryumov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71612"/>
            <a:ext cx="8181975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ПОРТРЕТ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Рокотов Ф.С.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(1735-1808)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858180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Великий князь Петр Федорович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82946" name="Picture 2" descr="&amp;Rcy;&amp;ocy;&amp;kcy;&amp;ocy;&amp;tcy;&amp;ocy;&amp;vcy; &amp;pcy;&amp;ocy;&amp;rcy;&amp;tcy;&amp;rcy;&amp;iecy;&amp;tcy;&amp;y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142984"/>
            <a:ext cx="4182249" cy="5457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Иван Орлов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81922" name="Picture 2" descr="http://www.artcontext.info/images/stories/pic/rokotov/rokot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160819"/>
            <a:ext cx="4714908" cy="5697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Екатерина </a:t>
            </a:r>
            <a:r>
              <a:rPr lang="en-US" sz="3600" dirty="0" smtClean="0">
                <a:solidFill>
                  <a:srgbClr val="FFC000"/>
                </a:solidFill>
                <a:effectLst/>
                <a:latin typeface="+mn-lt"/>
              </a:rPr>
              <a:t>II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83970" name="Picture 2" descr="http://www.artcontext.info/images/stories/pic/rokotov/rokot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0974" y="1214422"/>
            <a:ext cx="4887041" cy="5481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Левицкий Д.Г.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(1735-1822)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251142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FFC000"/>
                </a:solidFill>
                <a:effectLst/>
                <a:latin typeface="+mn-lt"/>
              </a:rPr>
              <a:t>Доменико</a:t>
            </a: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 </a:t>
            </a:r>
            <a:r>
              <a:rPr lang="ru-RU" sz="4800" dirty="0" err="1" smtClean="0">
                <a:solidFill>
                  <a:srgbClr val="FFC000"/>
                </a:solidFill>
                <a:effectLst/>
                <a:latin typeface="+mn-lt"/>
              </a:rPr>
              <a:t>Трезини</a:t>
            </a: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(1670-1734)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П.А. Демидов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84994" name="Picture 2" descr="https://upload.wikimedia.org/wikipedia/commons/thumb/e/e9/Levitzky_Demidov.jpg/640px-Levitzky_Demid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142984"/>
            <a:ext cx="387504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Екатерина </a:t>
            </a:r>
            <a:r>
              <a:rPr lang="en-US" sz="3600" dirty="0" smtClean="0">
                <a:solidFill>
                  <a:srgbClr val="FFC000"/>
                </a:solidFill>
                <a:effectLst/>
                <a:latin typeface="+mn-lt"/>
              </a:rPr>
              <a:t>II</a:t>
            </a: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 – </a:t>
            </a:r>
            <a:r>
              <a:rPr lang="ru-RU" sz="3600" dirty="0" err="1" smtClean="0">
                <a:solidFill>
                  <a:srgbClr val="FFC000"/>
                </a:solidFill>
                <a:effectLst/>
                <a:latin typeface="+mn-lt"/>
              </a:rPr>
              <a:t>законодательнца</a:t>
            </a: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 в храме Правосудия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87042" name="Picture 2" descr="https://upload.wikimedia.org/wikipedia/commons/thumb/c/c2/Catherine_II_the_Legislatress_by_D._Levitskiy_%281780s%2C_Tretyakov_gallery%29.jpg/640px-Catherine_II_the_Legislatress_by_D._Levitskiy_%281780s%2C_Tretyakov_gallery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428736"/>
            <a:ext cx="3500462" cy="5265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rgbClr val="FFC000"/>
                </a:solidFill>
                <a:effectLst/>
                <a:latin typeface="+mn-lt"/>
              </a:rPr>
              <a:t>Боровиковский</a:t>
            </a: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 В.Л.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(1757-1825)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Портрет М.И. Лопухиной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88066" name="Picture 2" descr="https://upload.wikimedia.org/wikipedia/commons/thumb/b/ba/Borovikovsky_maria_Lopukhina.jpg/640px-Borovikovsky_maria_Lopukh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142984"/>
            <a:ext cx="4357718" cy="555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Антропов А.П.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(1716-1795)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Петр </a:t>
            </a:r>
            <a:r>
              <a:rPr lang="en-US" sz="3600" dirty="0" smtClean="0">
                <a:solidFill>
                  <a:srgbClr val="FFC000"/>
                </a:solidFill>
                <a:effectLst/>
                <a:latin typeface="+mn-lt"/>
              </a:rPr>
              <a:t>III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" name="Picture 2" descr="https://upload.wikimedia.org/wikipedia/commons/thumb/9/95/Peter_III_by_A.Antropov_%281762%2C_Tretyakov_gallery%29.jpg/640px-Peter_III_by_A.Antropov_%281762%2C_Tretyakov_gallery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285860"/>
            <a:ext cx="3619500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Аргунов И.П.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(1729-1802)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Екатерина </a:t>
            </a:r>
            <a:r>
              <a:rPr lang="en-US" sz="3600" dirty="0" smtClean="0">
                <a:solidFill>
                  <a:srgbClr val="FFC000"/>
                </a:solidFill>
                <a:effectLst/>
                <a:latin typeface="+mn-lt"/>
              </a:rPr>
              <a:t>II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91138" name="Picture 2" descr="https://upload.wikimedia.org/wikipedia/commons/thumb/2/2d/Catherine_II_by_I.Argunov_%281762%2C_Russian_museum%29.jpg/640px-Catherine_II_by_I.Argunov_%281762%2C_Russian_museum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142984"/>
            <a:ext cx="3929090" cy="5480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Портрет неизвестной крестьянки в русском костюме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94210" name="Picture 2" descr="https://upload.wikimedia.org/wikipedia/commons/thumb/8/85/Ivan_Argunov_-_%D0%9F%D0%BE%D1%80%D1%82%D1%80%D0%B5%D1%82_%D0%BD%D0%B5%D0%B8%D0%B7%D0%B2%D0%B5%D1%81%D1%82%D0%BD%D0%BE%D0%B9_%D0%B2_%D1%80%D1%83%D1%81%D1%81%D0%BA%D0%BE%D0%BC_%D0%BA%D0%BE%D1%81%D1%82%D1%8E%D0%BC%D0%B5_-_Google_Art_Project.jpg/640px-Ivan_Argunov_-_%D0%9F%D0%BE%D1%80%D1%82%D1%80%D0%B5%D1%82_%D0%BD%D0%B5%D0%B8%D0%B7%D0%B2%D0%B5%D1%81%D1%82%D0%BD%D0%BE%D0%B9_%D0%B2_%D1%80%D1%83%D1%81%D1%81%D0%BA%D0%BE%D0%BC_%D0%BA%D0%BE%D1%81%D1%82%D1%8E%D0%BC%D0%B5_-_Google_Art_Proje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571612"/>
            <a:ext cx="4095750" cy="512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+mn-lt"/>
              </a:rPr>
              <a:t>СКУЛЬПТУРА</a:t>
            </a:r>
            <a:endParaRPr lang="ru-RU" sz="60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3382" y="857232"/>
            <a:ext cx="4900618" cy="31543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</a:rPr>
              <a:t>Петропавловский собор</a:t>
            </a:r>
            <a:br>
              <a:rPr lang="ru-RU" sz="3600" dirty="0" smtClean="0">
                <a:solidFill>
                  <a:srgbClr val="FFC000"/>
                </a:solidFill>
                <a:effectLst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</a:rPr>
              <a:t>(1712-1733)</a:t>
            </a:r>
            <a:endParaRPr lang="ru-RU" sz="3600" dirty="0">
              <a:solidFill>
                <a:srgbClr val="FFC000"/>
              </a:solidFill>
              <a:effectLst/>
            </a:endParaRPr>
          </a:p>
        </p:txBody>
      </p:sp>
      <p:pic>
        <p:nvPicPr>
          <p:cNvPr id="18434" name="Picture 2" descr="Peter and Paul Cathedr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6232"/>
            <a:ext cx="4393636" cy="6608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Фальконе Э.М.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(1716-1791)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«Медный всадник»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95234" name="Picture 2" descr="https://upload.wikimedia.org/wikipedia/commons/thumb/9/9f/Bronze_Horseman002.jpg/640px-Bronze_Horseman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142984"/>
            <a:ext cx="4000528" cy="5330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Шубин Ф.И.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(1740-1805)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Екатерина </a:t>
            </a:r>
            <a:r>
              <a:rPr lang="en-US" sz="3600" dirty="0" smtClean="0">
                <a:solidFill>
                  <a:srgbClr val="FFC000"/>
                </a:solidFill>
                <a:effectLst/>
                <a:latin typeface="+mn-lt"/>
              </a:rPr>
              <a:t>II</a:t>
            </a: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 - законодательница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99330" name="Picture 2" descr="&amp;SHcy;&amp;ucy;&amp;bcy;&amp;icy;&amp;ncy; &amp;bcy;&amp;yucy;&amp;scy;&amp;tcy; &amp;Lcy;&amp;ocy;&amp;mcy;&amp;ocy;&amp;ncy;&amp;ocy;&amp;scy;&amp;ocy;&amp;vcy;&amp;acy; &amp;Gcy;&amp;ocy;&amp;lcy;&amp;icy;&amp;tscy;&amp;ycy;&amp;ncy;&amp;acy; &amp;Pcy;&amp;acy;&amp;vcy;&amp;lcy;&amp;acy; I &amp;IEcy;&amp;kcy;&amp;acy;&amp;tcy;&amp;iecy;&amp;rcy;&amp;icy;&amp;ncy;&amp;acy; II &amp;zcy;&amp;acy;&amp;kcy;&amp;ocy;&amp;ncy;&amp;ocy;&amp;dcy;&amp;acy;&amp;tcy;&amp;iecy;&amp;lcy;&amp;softcy;&amp;ncy;&amp;icy;&amp;tscy;&amp;acy; &amp;rcy;&amp;acy;&amp;bcy;&amp;ocy;&amp;tcy;&amp;ycy; &amp;scy;&amp;kcy;&amp;ucy;&amp;lcy;&amp;softcy;&amp;pcy;&amp;tcy;&amp;ucy;&amp;rcy;&amp;y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736"/>
            <a:ext cx="3500462" cy="521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Павел </a:t>
            </a:r>
            <a:r>
              <a:rPr lang="en-US" sz="3600" dirty="0" smtClean="0">
                <a:solidFill>
                  <a:srgbClr val="FFC000"/>
                </a:solidFill>
                <a:effectLst/>
                <a:latin typeface="+mn-lt"/>
              </a:rPr>
              <a:t>I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98306" name="Picture 2" descr="&amp;SHcy;&amp;ucy;&amp;bcy;&amp;icy;&amp;ncy; &amp;bcy;&amp;yucy;&amp;scy;&amp;tcy; &amp;Lcy;&amp;ocy;&amp;mcy;&amp;ocy;&amp;ncy;&amp;ocy;&amp;scy;&amp;ocy;&amp;vcy;&amp;acy; &amp;Gcy;&amp;ocy;&amp;lcy;&amp;icy;&amp;tscy;&amp;ycy;&amp;ncy;&amp;acy; &amp;Pcy;&amp;acy;&amp;vcy;&amp;lcy;&amp;acy; I &amp;IEcy;&amp;kcy;&amp;acy;&amp;tcy;&amp;iecy;&amp;rcy;&amp;icy;&amp;ncy;&amp;acy; II &amp;zcy;&amp;acy;&amp;kcy;&amp;ocy;&amp;ncy;&amp;ocy;&amp;dcy;&amp;acy;&amp;tcy;&amp;iecy;&amp;lcy;&amp;softcy;&amp;ncy;&amp;icy;&amp;tscy;&amp;acy; &amp;rcy;&amp;acy;&amp;bcy;&amp;ocy;&amp;tcy;&amp;ycy; &amp;scy;&amp;kcy;&amp;ucy;&amp;lcy;&amp;softcy;&amp;pcy;&amp;tcy;&amp;ucy;&amp;rcy;&amp;y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736"/>
            <a:ext cx="2500330" cy="4575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Козловский М.И.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(1753-1802)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3000372"/>
            <a:ext cx="4500594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А.В. Суворов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2050" name="Picture 2" descr="&amp;Kcy;&amp;tcy;&amp;ocy; &amp;lcy;&amp;icy;&amp;dcy;&amp;icy;&amp;rcy;&amp;ucy;&amp;iecy;&amp;tcy; &amp;vcy; &amp;kcy;&amp;ocy;&amp;ncy;&amp;kcy;&amp;ucy;&amp;rcy;&amp;scy;&amp;iecy; &quot;&amp;Icy;&amp;mcy;&amp;yacy; &amp;Pcy;&amp;ocy;&amp;bcy;&amp;iecy;&amp;dcy;&amp;ycy;&quot; &amp;icy; &amp;kcy;&amp;tcy;&amp;ocy; &amp;icy;&amp;zcy; &amp;ncy;&amp;iecy;&amp;gcy;&amp;ocy; &amp;vcy;&amp;ycy;&amp;bcy;&amp;ycy;&amp;vcy;&amp;acy;&amp;iecy;&amp;tcy;? . &quot; &amp;Vcy;&amp;ocy;&amp;iecy;&amp;ncy;&amp;ncy;&amp;ocy;&amp;iecy; &amp;ocy;&amp;bcy;&amp;ocy;&amp;zcy;&amp;rcy;&amp;iecy;&amp;ncy;&amp;i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85728"/>
            <a:ext cx="3286148" cy="6215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858280" cy="1368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«Самсон, раздирающий пасть льва»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101378" name="Picture 2" descr="http://prigorod-peterburg.ru/pictures/petergof/fontan-sams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285860"/>
            <a:ext cx="3929090" cy="5234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Здание 12 коллегий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+mn-lt"/>
              </a:rPr>
              <a:t>(1722-1742)</a:t>
            </a:r>
            <a:endParaRPr lang="ru-RU" sz="36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21506" name="Picture 2" descr="http://spp.lfond.spb.ru/assets/images/memorials/018/018._SPb._Zdanie_D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63643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238</Words>
  <PresentationFormat>Экран (4:3)</PresentationFormat>
  <Paragraphs>87</Paragraphs>
  <Slides>87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Апекс</vt:lpstr>
      <vt:lpstr>Культура России  XVIII века</vt:lpstr>
      <vt:lpstr>Преобразования Петра I</vt:lpstr>
      <vt:lpstr>КУНСТКАМЕРА –  первый отечественный музей</vt:lpstr>
      <vt:lpstr>Феофан Прокопович  (1681-1736)</vt:lpstr>
      <vt:lpstr>Стефан Яворский  (1658-1722)</vt:lpstr>
      <vt:lpstr>АРХИТЕКТУРА</vt:lpstr>
      <vt:lpstr>Доменико Трезини (1670-1734)</vt:lpstr>
      <vt:lpstr>Петропавловский собор (1712-1733)</vt:lpstr>
      <vt:lpstr>Здание 12 коллегий (1722-1742)</vt:lpstr>
      <vt:lpstr>Летний дворец Петра I (1710-1714)</vt:lpstr>
      <vt:lpstr>Аксамитов Д.В.</vt:lpstr>
      <vt:lpstr>Лефортовский дворец (1697-1699)</vt:lpstr>
      <vt:lpstr>Зарудный И.П. (1670-1727)</vt:lpstr>
      <vt:lpstr>Меншикова башня (1704-1707)</vt:lpstr>
      <vt:lpstr>ЖИВОПИСЬ</vt:lpstr>
      <vt:lpstr>Матвеев А.М. (1701-1739)</vt:lpstr>
      <vt:lpstr>Портрет Петра I</vt:lpstr>
      <vt:lpstr>Никитин Р.Н. (1691-1753)</vt:lpstr>
      <vt:lpstr>Портрет Строганова</vt:lpstr>
      <vt:lpstr>Никитин И.Н. (1690-1742)</vt:lpstr>
      <vt:lpstr>Портрет цесаревны Елизаветы Петровны </vt:lpstr>
      <vt:lpstr>Портрет Петра I</vt:lpstr>
      <vt:lpstr>ПОСЛЕПЕТРОВСКАЯ  КУЛЬТУРА</vt:lpstr>
      <vt:lpstr>Бецкой И.И. (1704-1795)</vt:lpstr>
      <vt:lpstr>Ломоносов М.В. (1711-1765)</vt:lpstr>
      <vt:lpstr>Татищев В.Н. (1686-1750)</vt:lpstr>
      <vt:lpstr>Кулибин И.П. (1735-1818)</vt:lpstr>
      <vt:lpstr>Новиков Н.И. (1744-1818)</vt:lpstr>
      <vt:lpstr>Радищев А.Н. (1749-1802)</vt:lpstr>
      <vt:lpstr>ЛИТЕРАТУРА</vt:lpstr>
      <vt:lpstr>Направления:  1. классицизм 2. реализм 3. сентиментализм </vt:lpstr>
      <vt:lpstr>КЛАССИЦИЗМ</vt:lpstr>
      <vt:lpstr>Кантемир А.Д. (1708-1744)</vt:lpstr>
      <vt:lpstr>Сумароков А.П. 1717-1777)</vt:lpstr>
      <vt:lpstr>Тредиаковский В.К. 1703-1769)</vt:lpstr>
      <vt:lpstr>Державин Г.Р. (1743-1816)</vt:lpstr>
      <vt:lpstr>РЕАЛИЗМ</vt:lpstr>
      <vt:lpstr>Фонвизин Д.И. (1745-1792)</vt:lpstr>
      <vt:lpstr>СЕНТИМЕНТАЛИЗМ</vt:lpstr>
      <vt:lpstr>Карамзин Н.М. (1766-1826)</vt:lpstr>
      <vt:lpstr>АРХИТЕКТУРА</vt:lpstr>
      <vt:lpstr>Направления:  1. барокко 2. классицизм </vt:lpstr>
      <vt:lpstr>БАРОККО</vt:lpstr>
      <vt:lpstr>Растрелли Б.Ф. (1700-1771)</vt:lpstr>
      <vt:lpstr>Зимний дворец  (1754-1762)</vt:lpstr>
      <vt:lpstr>Смольный собор  (1746-1835)</vt:lpstr>
      <vt:lpstr>Екатерининский дворец   (1752-1756)</vt:lpstr>
      <vt:lpstr>Большой дворец (Петергоф)   (1714-1755)</vt:lpstr>
      <vt:lpstr>КЛАССИЦИЗМ</vt:lpstr>
      <vt:lpstr>Баженов В.И. (1738-1799)</vt:lpstr>
      <vt:lpstr>Дом Пашкова   (1784-1786)</vt:lpstr>
      <vt:lpstr>Казаков М.Ф. (1738-1812)</vt:lpstr>
      <vt:lpstr>Сенатский дворец в Кремле   (1776-1787)</vt:lpstr>
      <vt:lpstr>Старов И.Е. (1745-1808)</vt:lpstr>
      <vt:lpstr>Таврический дворец    (1783-1789)</vt:lpstr>
      <vt:lpstr>Троицкий собор  Александро-Невской лавры    (1776-1790)</vt:lpstr>
      <vt:lpstr>ЖИВОПИСЬ</vt:lpstr>
      <vt:lpstr>Направления:  1. историческое 2. портрет 3. пейзаж </vt:lpstr>
      <vt:lpstr>ИСТОРИЧЕСКОЕ</vt:lpstr>
      <vt:lpstr>Лосенко А.П. (1737-1773)</vt:lpstr>
      <vt:lpstr>Владимир и Рогнеда</vt:lpstr>
      <vt:lpstr>Угрюмов Г.И. (1764-1823)</vt:lpstr>
      <vt:lpstr>Торжественный въезд Александра Невского в город Псков после одержанной им победы над немцами</vt:lpstr>
      <vt:lpstr>ПОРТРЕТ</vt:lpstr>
      <vt:lpstr>Рокотов Ф.С. (1735-1808)</vt:lpstr>
      <vt:lpstr>Великий князь Петр Федорович</vt:lpstr>
      <vt:lpstr>Иван Орлов</vt:lpstr>
      <vt:lpstr>Екатерина II</vt:lpstr>
      <vt:lpstr>Левицкий Д.Г. (1735-1822)</vt:lpstr>
      <vt:lpstr>П.А. Демидов</vt:lpstr>
      <vt:lpstr>Екатерина II – законодательнца в храме Правосудия</vt:lpstr>
      <vt:lpstr>Боровиковский В.Л. (1757-1825)</vt:lpstr>
      <vt:lpstr>Портрет М.И. Лопухиной</vt:lpstr>
      <vt:lpstr>Антропов А.П. (1716-1795)</vt:lpstr>
      <vt:lpstr>Петр III</vt:lpstr>
      <vt:lpstr>Аргунов И.П. (1729-1802)</vt:lpstr>
      <vt:lpstr>Екатерина II</vt:lpstr>
      <vt:lpstr>Портрет неизвестной крестьянки в русском костюме</vt:lpstr>
      <vt:lpstr>СКУЛЬПТУРА</vt:lpstr>
      <vt:lpstr>Фальконе Э.М. (1716-1791)</vt:lpstr>
      <vt:lpstr>«Медный всадник»</vt:lpstr>
      <vt:lpstr>Шубин Ф.И. (1740-1805)</vt:lpstr>
      <vt:lpstr>Екатерина II - законодательница</vt:lpstr>
      <vt:lpstr>Павел I</vt:lpstr>
      <vt:lpstr>Козловский М.И. (1753-1802)</vt:lpstr>
      <vt:lpstr>А.В. Суворов</vt:lpstr>
      <vt:lpstr>«Самсон, раздирающий пасть льва»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России  XVIII века</dc:title>
  <cp:lastModifiedBy>Admin</cp:lastModifiedBy>
  <cp:revision>46</cp:revision>
  <dcterms:modified xsi:type="dcterms:W3CDTF">2016-03-13T08:16:13Z</dcterms:modified>
</cp:coreProperties>
</file>