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7" r:id="rId10"/>
    <p:sldId id="268" r:id="rId11"/>
    <p:sldId id="279" r:id="rId12"/>
    <p:sldId id="281" r:id="rId13"/>
    <p:sldId id="266" r:id="rId14"/>
    <p:sldId id="263" r:id="rId15"/>
    <p:sldId id="264" r:id="rId16"/>
    <p:sldId id="270" r:id="rId17"/>
    <p:sldId id="272" r:id="rId18"/>
    <p:sldId id="273" r:id="rId19"/>
    <p:sldId id="278" r:id="rId20"/>
    <p:sldId id="284" r:id="rId21"/>
    <p:sldId id="275" r:id="rId22"/>
    <p:sldId id="280" r:id="rId23"/>
    <p:sldId id="276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1C1C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8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B5972-AB01-4527-9036-D0F7679BDF16}" type="datetimeFigureOut">
              <a:rPr lang="ru-RU"/>
              <a:pPr>
                <a:defRPr/>
              </a:pPr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02CCE-E713-41E2-8320-09207BB392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45B7D-E0F6-4B2C-91C5-7A74A1B06577}" type="datetimeFigureOut">
              <a:rPr lang="ru-RU"/>
              <a:pPr>
                <a:defRPr/>
              </a:pPr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00EA7-5000-4057-AD88-45D8516D7C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C33D0-A90B-4836-8B5B-94A84B668328}" type="datetimeFigureOut">
              <a:rPr lang="ru-RU"/>
              <a:pPr>
                <a:defRPr/>
              </a:pPr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41A87-29EB-4B35-B345-C0A8FCBF77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428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4282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CAB24-15BF-4EB6-81D7-58C140D91700}" type="datetimeFigureOut">
              <a:rPr lang="ru-RU"/>
              <a:pPr>
                <a:defRPr/>
              </a:pPr>
              <a:t>02.03.2016</a:t>
            </a:fld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4AE84-9759-4F7E-B51B-AA1516403D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B55FD-64A8-496E-9831-BCEB865B1FBE}" type="datetimeFigureOut">
              <a:rPr lang="ru-RU"/>
              <a:pPr>
                <a:defRPr/>
              </a:pPr>
              <a:t>02.03.2016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16C23-A15A-437E-8BBC-105227E5AB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84DDE-F9E9-4877-B4F1-5DE17C2622FC}" type="datetimeFigureOut">
              <a:rPr lang="ru-RU"/>
              <a:pPr>
                <a:defRPr/>
              </a:pPr>
              <a:t>02.03.2016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047C4-0EE8-4997-B6E7-989175F491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F7182-019D-4FB6-B9BB-C54F212DA898}" type="datetimeFigureOut">
              <a:rPr lang="ru-RU"/>
              <a:pPr>
                <a:defRPr/>
              </a:pPr>
              <a:t>02.03.2016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0A602-5C4F-493D-A358-B0A4E68BC8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05FC3-A4E6-4D2B-9370-99D748574C57}" type="datetimeFigureOut">
              <a:rPr lang="ru-RU"/>
              <a:pPr>
                <a:defRPr/>
              </a:pPr>
              <a:t>02.03.2016</a:t>
            </a:fld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CC733-74C3-4450-9839-45A0EF3B9E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2F4A7-D559-465F-B36C-BACD7D03DF19}" type="datetimeFigureOut">
              <a:rPr lang="ru-RU"/>
              <a:pPr>
                <a:defRPr/>
              </a:pPr>
              <a:t>02.03.2016</a:t>
            </a:fld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CE5AD-86FC-436A-93CE-0B14F73D72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B5DF8-2544-4D17-91F7-C04489A6CD6D}" type="datetimeFigureOut">
              <a:rPr lang="ru-RU"/>
              <a:pPr>
                <a:defRPr/>
              </a:pPr>
              <a:t>02.03.2016</a:t>
            </a:fld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361C6-9832-4E7A-809E-5A2CBAFBFE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2A909-BAE2-435C-893A-3BA1FBC0393D}" type="datetimeFigureOut">
              <a:rPr lang="ru-RU"/>
              <a:pPr>
                <a:defRPr/>
              </a:pPr>
              <a:t>02.03.2016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1B62D-A137-4B4F-939D-C5FA9BDCB7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04A31-87B7-4529-A287-46F574878974}" type="datetimeFigureOut">
              <a:rPr lang="ru-RU"/>
              <a:pPr>
                <a:defRPr/>
              </a:pPr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0E013-DB1B-4789-8CD1-926EF7E4FB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67C3B-329D-43DA-9BD8-72BA46D0DAF9}" type="datetimeFigureOut">
              <a:rPr lang="ru-RU"/>
              <a:pPr>
                <a:defRPr/>
              </a:pPr>
              <a:t>02.03.2016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E73CE-4A5E-40FD-9BAC-55EE2DC50C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C500A-310E-473D-9EA5-E8189124B1EE}" type="datetimeFigureOut">
              <a:rPr lang="ru-RU"/>
              <a:pPr>
                <a:defRPr/>
              </a:pPr>
              <a:t>02.03.2016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690C5-6A51-422E-8C50-02B0F24919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E0545-7453-499E-A7AD-1DF071823956}" type="datetimeFigureOut">
              <a:rPr lang="ru-RU"/>
              <a:pPr>
                <a:defRPr/>
              </a:pPr>
              <a:t>02.03.2016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82631-C5B5-4A06-887A-CA0F0995BE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FC7C8-9F08-4C47-BE84-3BC0391EFB48}" type="datetimeFigureOut">
              <a:rPr lang="ru-RU"/>
              <a:pPr>
                <a:defRPr/>
              </a:pPr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F8A0E-5024-4D9F-9BF9-494759D239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502E1-536F-4C12-A904-8F99E2368C06}" type="datetimeFigureOut">
              <a:rPr lang="ru-RU"/>
              <a:pPr>
                <a:defRPr/>
              </a:pPr>
              <a:t>02.03.2016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D2962-5342-4E16-8DEA-2D9BA58E96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84702-0719-4FDE-88CC-AB2C8473AB87}" type="datetimeFigureOut">
              <a:rPr lang="ru-RU"/>
              <a:pPr>
                <a:defRPr/>
              </a:pPr>
              <a:t>02.03.2016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E381A-5237-492B-9A2C-557E1F938B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F003E-0389-4D23-8C33-76A4043FD564}" type="datetimeFigureOut">
              <a:rPr lang="ru-RU"/>
              <a:pPr>
                <a:defRPr/>
              </a:pPr>
              <a:t>02.03.2016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4285C-7A32-48EB-B7E9-4E88A80A7D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75D9D-5CAC-41DB-B54D-2BC201F78EC0}" type="datetimeFigureOut">
              <a:rPr lang="ru-RU"/>
              <a:pPr>
                <a:defRPr/>
              </a:pPr>
              <a:t>02.03.2016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B1BAD-8E8B-476E-9F3F-10695E0A2C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7E9B3-61B1-4C14-A255-3CA7E9F1ED2B}" type="datetimeFigureOut">
              <a:rPr lang="ru-RU"/>
              <a:pPr>
                <a:defRPr/>
              </a:pPr>
              <a:t>02.03.2016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3FB89-E0C0-4AC4-B23A-CB8AE184BA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E1556-0805-4C41-891D-6057FB319182}" type="datetimeFigureOut">
              <a:rPr lang="ru-RU"/>
              <a:pPr>
                <a:defRPr/>
              </a:pPr>
              <a:t>02.03.2016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AA13D-0600-426F-85B0-8E12424DF7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ACE25C8-4235-445D-903D-6EE48EF7B9FF}" type="datetimeFigureOut">
              <a:rPr lang="ru-RU"/>
              <a:pPr>
                <a:defRPr/>
              </a:pPr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8F2BC50-4B20-4C30-8A03-1A81DCA27F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ransition spd="slow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53251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252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253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254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255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256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257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258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325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AF0A48A5-C6AA-4628-A0E0-D9BEA8F1FD66}" type="datetimeFigureOut">
              <a:rPr lang="ru-RU"/>
              <a:pPr>
                <a:defRPr/>
              </a:pPr>
              <a:t>02.03.2016</a:t>
            </a:fld>
            <a:endParaRPr lang="ru-RU"/>
          </a:p>
        </p:txBody>
      </p:sp>
      <p:sp>
        <p:nvSpPr>
          <p:cNvPr id="5326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26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996398E-2E4B-4DDE-B5A7-EB7E2361BF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3262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3263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ctrTitle"/>
          </p:nvPr>
        </p:nvSpPr>
        <p:spPr>
          <a:xfrm>
            <a:off x="323850" y="2060575"/>
            <a:ext cx="7343775" cy="1584325"/>
          </a:xfrm>
        </p:spPr>
        <p:txBody>
          <a:bodyPr/>
          <a:lstStyle/>
          <a:p>
            <a:pPr eaLnBrk="1" hangingPunct="1"/>
            <a:r>
              <a:rPr lang="ru-RU" sz="4800" b="1" i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Экологический проект </a:t>
            </a:r>
            <a:br>
              <a:rPr lang="ru-RU" sz="4800" b="1" i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«Наш весёлый огород»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3" y="3886200"/>
            <a:ext cx="511175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 МБДОУ «ЦРР- детский сад №31»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Рябцева Ж.П.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00" y="188913"/>
            <a:ext cx="252095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i="1" smtClean="0">
                <a:latin typeface="Times New Roman" pitchFamily="18" charset="0"/>
                <a:cs typeface="Times New Roman" pitchFamily="18" charset="0"/>
              </a:rPr>
              <a:t>Настольные и дидактические игры</a:t>
            </a:r>
          </a:p>
        </p:txBody>
      </p:sp>
      <p:pic>
        <p:nvPicPr>
          <p:cNvPr id="34819" name="Picture 12" descr="DSC05902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684213" y="1773238"/>
            <a:ext cx="3095625" cy="2322512"/>
          </a:xfrm>
        </p:spPr>
      </p:pic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50" y="5157788"/>
            <a:ext cx="1439863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12" descr="DSC0588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8263" y="3573463"/>
            <a:ext cx="3094037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Продуктивная деятельность</a:t>
            </a:r>
          </a:p>
        </p:txBody>
      </p:sp>
      <p:pic>
        <p:nvPicPr>
          <p:cNvPr id="35843" name="Объект 7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011863" y="4919663"/>
            <a:ext cx="2743200" cy="1479550"/>
          </a:xfrm>
        </p:spPr>
      </p:pic>
      <p:pic>
        <p:nvPicPr>
          <p:cNvPr id="35844" name="Объект 6"/>
          <p:cNvPicPr>
            <a:picLocks noGrp="1" noChangeAspect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611188" y="1412875"/>
            <a:ext cx="2303462" cy="1933575"/>
          </a:xfrm>
        </p:spPr>
      </p:pic>
      <p:pic>
        <p:nvPicPr>
          <p:cNvPr id="35845" name="Picture 6" descr="DSC0589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8263" y="1557338"/>
            <a:ext cx="287972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4" descr="DSC0590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1550" y="4076700"/>
            <a:ext cx="3240088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b="1" i="1" smtClean="0"/>
              <a:t>Просмотр мультфильма по произведению В.Сутеева «Весёлый огород»</a:t>
            </a: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8850" y="5345113"/>
            <a:ext cx="165893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Shape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195513" y="1628775"/>
            <a:ext cx="4424362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video fullScrn="1"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16557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рактический этап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Подготовка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почвы под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огород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1" name="Объект 7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16013" y="1844675"/>
            <a:ext cx="3171825" cy="2381250"/>
          </a:xfrm>
        </p:spPr>
      </p:pic>
      <p:pic>
        <p:nvPicPr>
          <p:cNvPr id="37892" name="Объект 12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724525" y="3213100"/>
            <a:ext cx="3101975" cy="2327275"/>
          </a:xfrm>
        </p:spPr>
      </p:pic>
      <p:pic>
        <p:nvPicPr>
          <p:cNvPr id="37893" name="Picture 3" descr="C:\Users\User\Desktop\100307131_AD_Visiting_Grandma__109_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04025" y="1844675"/>
            <a:ext cx="120491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03350" y="5229225"/>
            <a:ext cx="165893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latin typeface="Times New Roman" pitchFamily="18" charset="0"/>
              </a:rPr>
              <a:t>Посадка рассады помидори лука</a:t>
            </a:r>
          </a:p>
        </p:txBody>
      </p:sp>
      <p:pic>
        <p:nvPicPr>
          <p:cNvPr id="38915" name="Объект 6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39750" y="1412875"/>
            <a:ext cx="3390900" cy="2543175"/>
          </a:xfrm>
        </p:spPr>
      </p:pic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57288" y="5157788"/>
            <a:ext cx="16668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4525" y="1520825"/>
            <a:ext cx="165893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Объект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9338" y="4005263"/>
            <a:ext cx="2955925" cy="221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Полив и прополка огорода</a:t>
            </a:r>
          </a:p>
        </p:txBody>
      </p:sp>
      <p:pic>
        <p:nvPicPr>
          <p:cNvPr id="39939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339975" y="1844675"/>
            <a:ext cx="3876675" cy="2906713"/>
          </a:xfrm>
        </p:spPr>
      </p:pic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64375" y="5084763"/>
            <a:ext cx="207962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Этапы созревания помидора</a:t>
            </a:r>
          </a:p>
        </p:txBody>
      </p:sp>
      <p:pic>
        <p:nvPicPr>
          <p:cNvPr id="40963" name="Объект 7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724525" y="4005263"/>
            <a:ext cx="2957513" cy="2217737"/>
          </a:xfrm>
        </p:spPr>
      </p:pic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3350" y="5013325"/>
            <a:ext cx="165893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Объект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1341438"/>
            <a:ext cx="2519363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Объект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16238" y="2852738"/>
            <a:ext cx="2741612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Заключительный этап.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Сбор урожая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7" name="Picture 11" descr="DSC05915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148263" y="3068638"/>
            <a:ext cx="2432050" cy="3240087"/>
          </a:xfrm>
        </p:spPr>
      </p:pic>
      <p:pic>
        <p:nvPicPr>
          <p:cNvPr id="41988" name="Picture 12" descr="DSC05911"/>
          <p:cNvPicPr>
            <a:picLocks noChangeAspect="1" noChangeArrowheads="1"/>
          </p:cNvPicPr>
          <p:nvPr>
            <p:ph sz="half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468313" y="1557338"/>
            <a:ext cx="3240087" cy="2428875"/>
          </a:xfrm>
        </p:spPr>
      </p:pic>
      <p:pic>
        <p:nvPicPr>
          <p:cNvPr id="4198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19250" y="5157788"/>
            <a:ext cx="165893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Витамины с грядки</a:t>
            </a:r>
          </a:p>
        </p:txBody>
      </p:sp>
      <p:pic>
        <p:nvPicPr>
          <p:cNvPr id="43011" name="Объект 8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50825" y="1412875"/>
            <a:ext cx="3529013" cy="2649538"/>
          </a:xfrm>
        </p:spPr>
      </p:pic>
      <p:pic>
        <p:nvPicPr>
          <p:cNvPr id="4301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3350" y="5084763"/>
            <a:ext cx="165893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1863" y="1557338"/>
            <a:ext cx="165893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6" descr="DSC0592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3" y="3429000"/>
            <a:ext cx="3600450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i="1">
                <a:latin typeface="Times New Roman" pitchFamily="18" charset="0"/>
              </a:rPr>
              <a:t>Рисование «Заготовки на зиму»</a:t>
            </a:r>
          </a:p>
        </p:txBody>
      </p:sp>
      <p:pic>
        <p:nvPicPr>
          <p:cNvPr id="44034" name="Picture 7" descr="DSC05906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557338"/>
            <a:ext cx="3209925" cy="2406650"/>
          </a:xfrm>
        </p:spPr>
      </p:pic>
      <p:pic>
        <p:nvPicPr>
          <p:cNvPr id="44035" name="Picture 12" descr="DSC05909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219700" y="4076700"/>
            <a:ext cx="3279775" cy="2460625"/>
          </a:xfrm>
        </p:spPr>
      </p:pic>
      <p:pic>
        <p:nvPicPr>
          <p:cNvPr id="4403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50" y="5300663"/>
            <a:ext cx="165893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1773238"/>
            <a:ext cx="165893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620713"/>
            <a:ext cx="4038600" cy="550545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роект направлен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на расширение представлений детей об окружающем мире и привитие трудовых навыков, посредством совместного создания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огорода на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участке детского сада. 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200" dirty="0"/>
          </a:p>
        </p:txBody>
      </p:sp>
      <p:pic>
        <p:nvPicPr>
          <p:cNvPr id="26627" name="Picture 2" descr="K:\ПРЕЗЕНТАЦИИ\узоры и картинки для оформления\дети\9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59338" y="4005263"/>
            <a:ext cx="3932237" cy="2457450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Поделки из овощей на выставку</a:t>
            </a:r>
          </a:p>
        </p:txBody>
      </p:sp>
      <p:pic>
        <p:nvPicPr>
          <p:cNvPr id="45059" name="Объект 5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63600" y="1412875"/>
            <a:ext cx="2538413" cy="3384550"/>
          </a:xfrm>
        </p:spPr>
      </p:pic>
      <p:pic>
        <p:nvPicPr>
          <p:cNvPr id="45060" name="Объект 6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219700" y="3789363"/>
            <a:ext cx="3246438" cy="2435225"/>
          </a:xfrm>
        </p:spPr>
      </p:pic>
      <p:pic>
        <p:nvPicPr>
          <p:cNvPr id="4506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6325" y="1484313"/>
            <a:ext cx="1655763" cy="128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Развлечение «Урожай у нас не плох…»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3" name="Объект 5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84213" y="1916113"/>
            <a:ext cx="4830762" cy="3206750"/>
          </a:xfrm>
        </p:spPr>
      </p:pic>
      <p:pic>
        <p:nvPicPr>
          <p:cNvPr id="4608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488" y="4581525"/>
            <a:ext cx="165893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Вывод: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2447925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целесообразности создания огорода на территории детского сада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нет сомнений,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так как помимо того, что дети получают умственное, физическое, нравственное и эстетическое развитие, они видят результат своего труда, чувствуют радость от контакта с миром загадочной природы.</a:t>
            </a:r>
          </a:p>
        </p:txBody>
      </p:sp>
      <p:pic>
        <p:nvPicPr>
          <p:cNvPr id="4710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3789363"/>
            <a:ext cx="2592387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>
                <a:latin typeface="Times New Roman" pitchFamily="18" charset="0"/>
                <a:cs typeface="Times New Roman" pitchFamily="18" charset="0"/>
              </a:rPr>
            </a:b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4897438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Огород способствует умственному развитию ребенка, так как он узнает новые понятия и сведения из жизни растений, например: о видах почвы и ее плодородии; о видах растений, их органах и плодах; о том, что за ними надо следить и ухаживать. Наблюдая за тем, как растут посаженные совместно с воспитателем культурные растения, дети отмечают происходящие с ними изменения в разные периоды времени: например, до поливки, рыхления и после. Делают соответствующие выводы, то есть учатся анализировать, сопоставлять, обобщать.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Деятельность дошкольников на огороде прежде всего накапливает нравственно – ценностный опыт отношения к миру, формирует гуманное отношение, дает реалистические знания об окружающей природе.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Мы знаем, что общение с природой, познание ее тайн облагораживает человека, делает его более чутким. Восприятие красоты и гармонии форм, красок выращиваемых на огороде растений обычно вызывает у детей удивление и чувство радости. Ребенок начинает понимать красоту природы. Если наблюдения оживлять художественным словом (стихи, рассказы, то ребенок еще больше проникнется любовью к природе. Это эстетическая сторона воспитания, которая раскрывается за счет создания на участке огорода.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586581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Тип проекта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 продолжительности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среднесрочный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 составу участников проекта – групповой</a:t>
            </a:r>
            <a:r>
              <a:rPr lang="ru-RU" dirty="0"/>
              <a:t>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: 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Расширять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представления детей об окружающем мире и прививать трудовые навыки, посредством совместного создания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огорода.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/>
              <a:t> 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5865813"/>
          </a:xfrm>
        </p:spPr>
        <p:txBody>
          <a:bodyPr rtlCol="0">
            <a:normAutofit fontScale="77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Формировать представления о работах проводимых в весенний и летний период в саду и огороде.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- Расширять представление детей о жизни растений.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Учить наблюдать за посадкой и всходами семян.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Учить детей делать выводы на основе наблюдений.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Участвовать в посильной практической деятельности.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Воспитывать бережное отношение к растениям.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-Расширять, обогащать, активизировать словарь детей.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Способствовать развитию восприятия красоты природы и передаче ее через рисунок, лепку, аппликацию.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-Способствовать взаимодействию семьи и детского сада.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eaLnBrk="1" hangingPunct="1"/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Этапы реализации проекта:</a:t>
            </a:r>
            <a:br>
              <a:rPr lang="ru-RU" sz="2400" b="1" smtClean="0">
                <a:latin typeface="Times New Roman" pitchFamily="18" charset="0"/>
                <a:cs typeface="Times New Roman" pitchFamily="18" charset="0"/>
              </a:rPr>
            </a:br>
            <a:endParaRPr lang="ru-RU" sz="24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3" name="Rectangle 1"/>
          <p:cNvSpPr>
            <a:spLocks noChangeArrowheads="1"/>
          </p:cNvSpPr>
          <p:nvPr/>
        </p:nvSpPr>
        <p:spPr bwMode="auto">
          <a:xfrm>
            <a:off x="457200" y="176053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Arial" charset="0"/>
            </a:endParaRPr>
          </a:p>
        </p:txBody>
      </p:sp>
      <p:pic>
        <p:nvPicPr>
          <p:cNvPr id="3072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33388" y="620713"/>
            <a:ext cx="7578725" cy="5545137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111750"/>
          </a:xfrm>
        </p:spPr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Ожидаемые результаты реализации проекта: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· Получение знаний детей 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жизни культурных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растений.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· Создание необходимых условий для наблюдений за жизнью растений, и возможностью ухаживать за ними.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· Развить познавательный интерес у детей, любознательность, коммуникативные навыки.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· Развить умение правильно пользоваться простейшими орудиями труда по обработке почвы и ухода за растениями.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Реализация проекта</a:t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редварительная работа </a:t>
            </a:r>
            <a:endParaRPr lang="ru-RU" dirty="0"/>
          </a:p>
        </p:txBody>
      </p:sp>
      <p:sp>
        <p:nvSpPr>
          <p:cNvPr id="32771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Чтение произведений: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2800" smtClean="0"/>
              <a:t>С.Виталий «Огород», 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2800" smtClean="0"/>
              <a:t>С.Сирена «Огород»,  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2800" smtClean="0"/>
              <a:t>О. Емельянова «Что растет на огороде», произведения – 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2800" smtClean="0"/>
              <a:t>Дж. Родари «Чиполлино», 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2800" smtClean="0"/>
              <a:t>загадки, пословицы, поговорки об овощах, фруктах.</a:t>
            </a:r>
          </a:p>
          <a:p>
            <a:pPr marL="0" indent="0" eaLnBrk="1" hangingPunct="1"/>
            <a:endParaRPr lang="ru-RU" sz="2800" smtClean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Разучивание пословиц и поговорок: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5" name="Текст 5"/>
          <p:cNvSpPr>
            <a:spLocks noGrp="1"/>
          </p:cNvSpPr>
          <p:nvPr>
            <p:ph type="body" idx="1"/>
          </p:nvPr>
        </p:nvSpPr>
        <p:spPr>
          <a:xfrm>
            <a:off x="1116013" y="1535113"/>
            <a:ext cx="3381375" cy="639762"/>
          </a:xfrm>
        </p:spPr>
        <p:txBody>
          <a:bodyPr/>
          <a:lstStyle/>
          <a:p>
            <a:pPr eaLnBrk="1" hangingPunct="1"/>
            <a:r>
              <a:rPr lang="ru-RU" i="1" smtClean="0"/>
              <a:t>О огороде</a:t>
            </a:r>
          </a:p>
        </p:txBody>
      </p:sp>
      <p:sp>
        <p:nvSpPr>
          <p:cNvPr id="33796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Не лезь со своим уставом в мой огород</a:t>
            </a:r>
          </a:p>
          <a:p>
            <a:pPr eaLnBrk="1" hangingPunct="1"/>
            <a:r>
              <a:rPr lang="ru-RU" smtClean="0"/>
              <a:t>Выбирай жену не в хороводе, а в огороде.</a:t>
            </a:r>
          </a:p>
          <a:p>
            <a:pPr eaLnBrk="1" hangingPunct="1"/>
            <a:r>
              <a:rPr lang="ru-RU" smtClean="0"/>
              <a:t>Пугало огородное</a:t>
            </a:r>
          </a:p>
          <a:p>
            <a:pPr eaLnBrk="1" hangingPunct="1"/>
            <a:r>
              <a:rPr lang="ru-RU" smtClean="0"/>
              <a:t>Что за порядок-огород без грядок</a:t>
            </a:r>
          </a:p>
          <a:p>
            <a:pPr eaLnBrk="1" hangingPunct="1"/>
            <a:r>
              <a:rPr lang="ru-RU" smtClean="0"/>
              <a:t>Огород- для семьи доход</a:t>
            </a:r>
          </a:p>
        </p:txBody>
      </p:sp>
      <p:sp>
        <p:nvSpPr>
          <p:cNvPr id="33797" name="Текст 7"/>
          <p:cNvSpPr>
            <a:spLocks noGrp="1"/>
          </p:cNvSpPr>
          <p:nvPr>
            <p:ph type="body" sz="quarter" idx="3"/>
          </p:nvPr>
        </p:nvSpPr>
        <p:spPr>
          <a:xfrm>
            <a:off x="5651500" y="1535113"/>
            <a:ext cx="3035300" cy="639762"/>
          </a:xfrm>
        </p:spPr>
        <p:txBody>
          <a:bodyPr/>
          <a:lstStyle/>
          <a:p>
            <a:pPr eaLnBrk="1" hangingPunct="1"/>
            <a:r>
              <a:rPr lang="ru-RU" i="1" smtClean="0"/>
              <a:t>О труде</a:t>
            </a:r>
          </a:p>
        </p:txBody>
      </p:sp>
      <p:sp>
        <p:nvSpPr>
          <p:cNvPr id="33798" name="Объект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Труд человека кормит, а лень портит</a:t>
            </a:r>
          </a:p>
          <a:p>
            <a:pPr eaLnBrk="1" hangingPunct="1"/>
            <a:r>
              <a:rPr lang="ru-RU" smtClean="0"/>
              <a:t>Без труда – нет плода</a:t>
            </a:r>
          </a:p>
          <a:p>
            <a:pPr eaLnBrk="1" hangingPunct="1"/>
            <a:r>
              <a:rPr lang="ru-RU" smtClean="0"/>
              <a:t>Без труда не вытащишь и рыбку из пруда</a:t>
            </a:r>
          </a:p>
          <a:p>
            <a:pPr eaLnBrk="1" hangingPunct="1"/>
            <a:r>
              <a:rPr lang="ru-RU" smtClean="0"/>
              <a:t>Труд облагораживает человека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460</TotalTime>
  <Words>510</Words>
  <Application>Microsoft Office PowerPoint</Application>
  <PresentationFormat>Экран (4:3)</PresentationFormat>
  <Paragraphs>65</Paragraphs>
  <Slides>22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3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</vt:lpstr>
      <vt:lpstr>Calibri</vt:lpstr>
      <vt:lpstr>Arial Black</vt:lpstr>
      <vt:lpstr>Wingdings</vt:lpstr>
      <vt:lpstr>Times New Roman</vt:lpstr>
      <vt:lpstr>Тема Office</vt:lpstr>
      <vt:lpstr>Трава</vt:lpstr>
      <vt:lpstr>Трава</vt:lpstr>
      <vt:lpstr>Экологический проект  «Наш весёлый огород»</vt:lpstr>
      <vt:lpstr>Слайд 2</vt:lpstr>
      <vt:lpstr>Актуальность </vt:lpstr>
      <vt:lpstr>Слайд 4</vt:lpstr>
      <vt:lpstr>Слайд 5</vt:lpstr>
      <vt:lpstr>Этапы реализации проекта: </vt:lpstr>
      <vt:lpstr>Слайд 7</vt:lpstr>
      <vt:lpstr>Реализация проекта Предварительная работа </vt:lpstr>
      <vt:lpstr>Разучивание пословиц и поговорок:</vt:lpstr>
      <vt:lpstr>Настольные и дидактические игры</vt:lpstr>
      <vt:lpstr>Продуктивная деятельность</vt:lpstr>
      <vt:lpstr>Просмотр мультфильма по произведению В.Сутеева «Весёлый огород»</vt:lpstr>
      <vt:lpstr> Практический этап Подготовка почвы под огород </vt:lpstr>
      <vt:lpstr>Посадка рассады помидори лука</vt:lpstr>
      <vt:lpstr>Полив и прополка огорода</vt:lpstr>
      <vt:lpstr>Этапы созревания помидора</vt:lpstr>
      <vt:lpstr>Заключительный этап. Сбор урожая</vt:lpstr>
      <vt:lpstr>Витамины с грядки</vt:lpstr>
      <vt:lpstr>Рисование «Заготовки на зиму»</vt:lpstr>
      <vt:lpstr>Поделки из овощей на выставку</vt:lpstr>
      <vt:lpstr>Развлечение «Урожай у нас не плох…»</vt:lpstr>
      <vt:lpstr>Вывод: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Экологический проект  «Во саду ли, в огороде…»</dc:title>
  <dc:creator>User</dc:creator>
  <cp:lastModifiedBy>USER</cp:lastModifiedBy>
  <cp:revision>43</cp:revision>
  <dcterms:created xsi:type="dcterms:W3CDTF">2015-09-05T08:50:39Z</dcterms:created>
  <dcterms:modified xsi:type="dcterms:W3CDTF">2016-03-02T11:23:55Z</dcterms:modified>
</cp:coreProperties>
</file>