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3143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Тульский край </a:t>
            </a:r>
            <a:br>
              <a:rPr lang="ru-RU" dirty="0" smtClean="0">
                <a:solidFill>
                  <a:srgbClr val="FFFF99"/>
                </a:solidFill>
              </a:rPr>
            </a:br>
            <a:r>
              <a:rPr lang="ru-RU" dirty="0" smtClean="0">
                <a:solidFill>
                  <a:srgbClr val="FFFF99"/>
                </a:solidFill>
              </a:rPr>
              <a:t>в годы </a:t>
            </a:r>
            <a:br>
              <a:rPr lang="ru-RU" dirty="0" smtClean="0">
                <a:solidFill>
                  <a:srgbClr val="FFFF99"/>
                </a:solidFill>
              </a:rPr>
            </a:br>
            <a:r>
              <a:rPr lang="ru-RU" dirty="0" smtClean="0">
                <a:solidFill>
                  <a:srgbClr val="FFFF99"/>
                </a:solidFill>
              </a:rPr>
              <a:t>великой отечественной </a:t>
            </a:r>
            <a:br>
              <a:rPr lang="ru-RU" dirty="0" smtClean="0">
                <a:solidFill>
                  <a:srgbClr val="FFFF99"/>
                </a:solidFill>
              </a:rPr>
            </a:br>
            <a:r>
              <a:rPr lang="ru-RU" dirty="0" smtClean="0">
                <a:solidFill>
                  <a:srgbClr val="FFFF99"/>
                </a:solidFill>
              </a:rPr>
              <a:t>войны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13314" name="Picture 2" descr="http://new.stihi.ru/pics/2015/03/07/1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5674"/>
            <a:ext cx="914400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99"/>
                </a:solidFill>
              </a:rPr>
              <a:t>Указ Президиума Верховного Совета СССР</a:t>
            </a:r>
            <a:br>
              <a:rPr lang="ru-RU" sz="3200" dirty="0" smtClean="0">
                <a:solidFill>
                  <a:srgbClr val="FFFF99"/>
                </a:solidFill>
              </a:rPr>
            </a:br>
            <a:r>
              <a:rPr lang="ru-RU" sz="3200" dirty="0" smtClean="0">
                <a:solidFill>
                  <a:srgbClr val="FFFF99"/>
                </a:solidFill>
              </a:rPr>
              <a:t>«О присвоении городу Туле</a:t>
            </a:r>
            <a:br>
              <a:rPr lang="ru-RU" sz="3200" dirty="0" smtClean="0">
                <a:solidFill>
                  <a:srgbClr val="FFFF99"/>
                </a:solidFill>
              </a:rPr>
            </a:br>
            <a:r>
              <a:rPr lang="ru-RU" sz="3200" dirty="0" smtClean="0">
                <a:solidFill>
                  <a:srgbClr val="FFFF99"/>
                </a:solidFill>
              </a:rPr>
              <a:t>почётного звания «Город-Герой»</a:t>
            </a:r>
            <a:endParaRPr lang="ru-RU" sz="3200" dirty="0">
              <a:solidFill>
                <a:srgbClr val="FFFF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714488"/>
            <a:ext cx="4500562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За мужество и стойкость,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проявленные защитниками Тулы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при героической обороне города,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сыгравшей важную роль в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разгроме немецко-фашистских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войск под Москвой в период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Великой Отечественной войны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присвоить городу Туле почётное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звание «Город-Герой» с вручением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медали «Золотая Звезда».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                       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Москва, Кремль. 7 декабря 1976г.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22530" name="Picture 2" descr="http://hc.east-site.ru/images/tu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28802"/>
            <a:ext cx="4360210" cy="4411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85728"/>
            <a:ext cx="4071966" cy="60236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Многие туляки сражались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с врагом в частях армии,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авиации и флота, в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пограничных и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внутренних войсках, в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партизанских отрядах и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разведгруппах, многие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ковали победу в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тылу. Более </a:t>
            </a:r>
            <a:r>
              <a:rPr lang="ru-RU" b="1" dirty="0" smtClean="0">
                <a:solidFill>
                  <a:srgbClr val="FFC000"/>
                </a:solidFill>
              </a:rPr>
              <a:t>200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уроженцев Тульской 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области были удостоены в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годы войны высокого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звания </a:t>
            </a:r>
            <a:r>
              <a:rPr lang="ru-RU" b="1" dirty="0" smtClean="0">
                <a:solidFill>
                  <a:srgbClr val="FFFF00"/>
                </a:solidFill>
              </a:rPr>
              <a:t>Героя Советского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Союза</a:t>
            </a:r>
            <a:r>
              <a:rPr lang="ru-RU" dirty="0" smtClean="0">
                <a:solidFill>
                  <a:srgbClr val="FFFF99"/>
                </a:solidFill>
              </a:rPr>
              <a:t>. 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14338" name="Picture 2" descr="http://9may.ru/images/03/67/0367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3"/>
            <a:ext cx="4282171" cy="2928958"/>
          </a:xfrm>
          <a:prstGeom prst="rect">
            <a:avLst/>
          </a:prstGeom>
          <a:noFill/>
        </p:spPr>
      </p:pic>
      <p:pic>
        <p:nvPicPr>
          <p:cNvPr id="14340" name="Picture 4" descr="https://upload.wikimedia.org/wikipedia/commons/8/88/%D0%A1%D1%82%D0%B5%D0%BB%D0%B0_%D1%82%D1%83%D0%BB%D1%8F%D0%BA%D0%B0%D0%BC-%D0%93%D0%B5%D1%80%D0%BE%D1%8F%D0%B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357562"/>
            <a:ext cx="4214842" cy="316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Туляки дважды удостоенные</a:t>
            </a:r>
            <a:br>
              <a:rPr lang="ru-RU" dirty="0" smtClean="0">
                <a:solidFill>
                  <a:srgbClr val="FFFF99"/>
                </a:solidFill>
              </a:rPr>
            </a:br>
            <a:r>
              <a:rPr lang="ru-RU" dirty="0" smtClean="0">
                <a:solidFill>
                  <a:srgbClr val="FFFF99"/>
                </a:solidFill>
              </a:rPr>
              <a:t>звания Герой Советского Союза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929198"/>
            <a:ext cx="2071702" cy="17145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99"/>
                </a:solidFill>
              </a:rPr>
              <a:t>Михаил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99"/>
                </a:solidFill>
              </a:rPr>
              <a:t>Георгиевич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99"/>
                </a:solidFill>
              </a:rPr>
              <a:t>Фомичев</a:t>
            </a:r>
          </a:p>
          <a:p>
            <a:pPr algn="ctr">
              <a:buNone/>
            </a:pP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15362" name="Picture 2" descr="https://upload.wikimedia.org/wikipedia/ru/9/9c/%D0%9C%D0%B8%D1%85%D0%B0%D0%B8%D0%BB_%D0%93%D0%B5%D0%BE%D1%80%D0%B3%D0%B8%D0%B5%D0%B2%D0%B8%D1%87_%D0%A4%D0%BE%D0%BC%D0%B8%D1%87%D1%91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094205" cy="2928958"/>
          </a:xfrm>
          <a:prstGeom prst="rect">
            <a:avLst/>
          </a:prstGeom>
          <a:noFill/>
        </p:spPr>
      </p:pic>
      <p:pic>
        <p:nvPicPr>
          <p:cNvPr id="15364" name="Picture 4" descr="https://im2-tub-ru.yandex.net/i?id=5277173c04806133a6daa9811f306adb&amp;n=33&amp;h=215&amp;w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643050"/>
            <a:ext cx="1961720" cy="292895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43306" y="4929198"/>
            <a:ext cx="2071702" cy="171451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Иван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rgbClr val="FFFF99"/>
                </a:solidFill>
              </a:rPr>
              <a:t>Алексеевич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Воробьев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6" name="Picture 6" descr="https://im0-tub-ru.yandex.net/i?id=7325e9f77936c855713e52fb1045de53&amp;n=33&amp;h=215&amp;w=1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643050"/>
            <a:ext cx="2070704" cy="2928958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929322" y="4929198"/>
            <a:ext cx="3000396" cy="1714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Борис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Феоктистович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rgbClr val="FFFF99"/>
                </a:solidFill>
              </a:rPr>
              <a:t>Сафонов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Тульская оборонительная операция</a:t>
            </a:r>
            <a:br>
              <a:rPr lang="ru-RU" dirty="0" smtClean="0">
                <a:solidFill>
                  <a:srgbClr val="FFFF99"/>
                </a:solidFill>
              </a:rPr>
            </a:br>
            <a:r>
              <a:rPr lang="ru-RU" dirty="0" smtClean="0">
                <a:solidFill>
                  <a:srgbClr val="FFFF99"/>
                </a:solidFill>
              </a:rPr>
              <a:t>(24 октября – 5 декабря 1941 г.)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428736"/>
            <a:ext cx="4000528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это боевые действия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войск Брянского (с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11 ноября левого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крыла Западного)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фронта по обороне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Тулы в ходе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Московской битвы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1941—1942.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16386" name="Picture 2" descr="http://ims.biblioclub.ru/services/fks.php?fks_action=get_file&amp;fks_flag=2&amp;fks_id=VOV_img_vovo732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428736"/>
            <a:ext cx="361026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99"/>
                </a:solidFill>
              </a:rPr>
              <a:t>22 октября 1941 г. – создание Тульского городского комитета обороны</a:t>
            </a:r>
            <a:endParaRPr lang="ru-RU" sz="3200" dirty="0">
              <a:solidFill>
                <a:srgbClr val="FFFF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357298"/>
            <a:ext cx="3929058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Члены Тульского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городского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комитета обороны:</a:t>
            </a:r>
          </a:p>
          <a:p>
            <a:pPr>
              <a:buNone/>
            </a:pPr>
            <a:endParaRPr lang="ru-RU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Н. И. </a:t>
            </a:r>
            <a:r>
              <a:rPr lang="ru-RU" dirty="0" err="1" smtClean="0">
                <a:solidFill>
                  <a:srgbClr val="FFFF99"/>
                </a:solidFill>
              </a:rPr>
              <a:t>Чмутов</a:t>
            </a:r>
            <a:r>
              <a:rPr lang="ru-RU" dirty="0" smtClean="0">
                <a:solidFill>
                  <a:srgbClr val="FFFF99"/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В. Г. Жаворонков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(председатель), 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А.К. Мельников</a:t>
            </a:r>
            <a:r>
              <a:rPr lang="ru-RU" u="sng" dirty="0" smtClean="0">
                <a:solidFill>
                  <a:srgbClr val="FFFF99"/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В. Н. Суходольский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17412" name="Picture 4" descr="https://upload.wikimedia.org/wikipedia/commons/e/ef/Tula_City_Defense_Committ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23 октября 1941 г. – создание Тульского рабочего полка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02"/>
            <a:ext cx="4614866" cy="15001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99"/>
                </a:solidFill>
              </a:rPr>
              <a:t>Командир Тульского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99"/>
                </a:solidFill>
              </a:rPr>
              <a:t>рабочего полка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99"/>
                </a:solidFill>
              </a:rPr>
              <a:t>капитан А. Горшков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18434" name="Picture 2" descr="https://upload.wikimedia.org/wikipedia/ru/6/67/%D0%93%D0%BE%D1%80%D1%88%D0%BA%D0%BE%D0%B2%2C_%D0%90%D0%BD%D0%B0%D1%82%D0%BE%D0%BB%D0%B8%D0%B9_%D0%9F%D0%B5%D1%82%D1%80%D0%BE%D0%B2%D0%B8%D1%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736"/>
            <a:ext cx="2684330" cy="3857652"/>
          </a:xfrm>
          <a:prstGeom prst="rect">
            <a:avLst/>
          </a:prstGeom>
          <a:noFill/>
        </p:spPr>
      </p:pic>
      <p:pic>
        <p:nvPicPr>
          <p:cNvPr id="18438" name="Picture 6" descr="http://pobeda71.ru/upload/iblock/527/527487cbea8bd7b5bf0e7df88dd0cef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428736"/>
            <a:ext cx="2571768" cy="3856171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29134" y="5357802"/>
            <a:ext cx="4614866" cy="150019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Комиссар Тульского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рабочего полка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solidFill>
                  <a:srgbClr val="FFFF99"/>
                </a:solidFill>
              </a:rPr>
              <a:t>Г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Агеев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3571868" cy="192882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99"/>
                </a:solidFill>
              </a:rPr>
              <a:t>50-я </a:t>
            </a:r>
            <a:br>
              <a:rPr lang="ru-RU" sz="5400" dirty="0" smtClean="0">
                <a:solidFill>
                  <a:srgbClr val="FFFF99"/>
                </a:solidFill>
              </a:rPr>
            </a:br>
            <a:r>
              <a:rPr lang="ru-RU" sz="5400" dirty="0" smtClean="0">
                <a:solidFill>
                  <a:srgbClr val="FFFF99"/>
                </a:solidFill>
              </a:rPr>
              <a:t>армия</a:t>
            </a:r>
            <a:endParaRPr lang="ru-RU" sz="5400" dirty="0">
              <a:solidFill>
                <a:srgbClr val="FFFF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32" y="214290"/>
            <a:ext cx="6143668" cy="32861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99"/>
                </a:solidFill>
              </a:rPr>
              <a:t>В конце октября 1941 г. в район Тулы из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99"/>
                </a:solidFill>
              </a:rPr>
              <a:t>окружения выходят соединения 50-й армии,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99"/>
                </a:solidFill>
              </a:rPr>
              <a:t>на которую была возложена задача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99"/>
                </a:solidFill>
              </a:rPr>
              <a:t>оборонять город. До 22 ноября 1941 г.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99"/>
                </a:solidFill>
              </a:rPr>
              <a:t>армией командовал генерал-майор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99"/>
                </a:solidFill>
              </a:rPr>
              <a:t>А.Н. Ермаков, а с 22 ноября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99"/>
                </a:solidFill>
              </a:rPr>
              <a:t>генерал-лейтенант В.И. Болдин.</a:t>
            </a:r>
            <a:endParaRPr lang="ru-RU" sz="2400" dirty="0">
              <a:solidFill>
                <a:srgbClr val="FFFF99"/>
              </a:solidFill>
            </a:endParaRPr>
          </a:p>
        </p:txBody>
      </p:sp>
      <p:pic>
        <p:nvPicPr>
          <p:cNvPr id="19458" name="Picture 2" descr="&amp;Acy;. &amp;Ncy;. &amp;IEcy;&amp;rcy;&amp;mcy;&amp;acy;&amp;kcy;&amp;ocy;&amp;vcy;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500438"/>
            <a:ext cx="1941947" cy="264320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6215082"/>
            <a:ext cx="3000364" cy="642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А.Н. Ермаков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0" name="Picture 4" descr="https://upload.wikimedia.org/wikipedia/ru/6/69/%D0%91%D0%BE%D0%BB%D0%B4%D0%B8%D0%BD_%D0%98%D0%B2%D0%B0%D0%BD_%D0%92%D0%B0%D1%81%D0%B8%D0%BB%D1%8C%D0%B5%D0%B2%D0%B8%D1%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00438"/>
            <a:ext cx="2233695" cy="264320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00628" y="6215082"/>
            <a:ext cx="3000364" cy="642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rgbClr val="FFFF99"/>
                </a:solidFill>
              </a:rPr>
              <a:t>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.И. Болдин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Память о днях обороны сохранилась в названиях тульских улиц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20484" name="Picture 4" descr="http://old.admtula.ru/files/afiles/3041/7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357298"/>
            <a:ext cx="3000396" cy="2000264"/>
          </a:xfrm>
          <a:prstGeom prst="rect">
            <a:avLst/>
          </a:prstGeom>
          <a:noFill/>
        </p:spPr>
      </p:pic>
      <p:pic>
        <p:nvPicPr>
          <p:cNvPr id="20486" name="Picture 6" descr="http://www.tulagid71.ru/upload/iblock/8e7/8e72e00e9e6e3b390cfc16cf133ec5f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285860"/>
            <a:ext cx="3057172" cy="2000265"/>
          </a:xfrm>
          <a:prstGeom prst="rect">
            <a:avLst/>
          </a:prstGeom>
          <a:noFill/>
        </p:spPr>
      </p:pic>
      <p:pic>
        <p:nvPicPr>
          <p:cNvPr id="20488" name="Picture 8" descr="http://teletula.ru/data/mods/imgnews/51c4ceca3a5d7dc70a093c7f9bdcd24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786190"/>
            <a:ext cx="4714908" cy="260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Тульская наступательная операция </a:t>
            </a:r>
            <a:br>
              <a:rPr lang="ru-RU" dirty="0" smtClean="0">
                <a:solidFill>
                  <a:srgbClr val="FFFF99"/>
                </a:solidFill>
              </a:rPr>
            </a:br>
            <a:r>
              <a:rPr lang="ru-RU" dirty="0" smtClean="0">
                <a:solidFill>
                  <a:srgbClr val="FFFF99"/>
                </a:solidFill>
              </a:rPr>
              <a:t>(6 – 16 декабря 1941 г.)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это операция войск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левого крыла Западного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фронта, часть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контрнаступления,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осуществлённого в ходе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Московской битвы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1941–42.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21506" name="Picture 2" descr="http://ims.biblioclub.ru/services/fks.php?fks_action=get_file&amp;fks_flag=2&amp;fks_id=VOV_img_vovo732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3050"/>
            <a:ext cx="3929090" cy="4678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000000"/>
      </a:dk1>
      <a:lt1>
        <a:srgbClr val="FFFFFF"/>
      </a:lt1>
      <a:dk2>
        <a:srgbClr val="CC0000"/>
      </a:dk2>
      <a:lt2>
        <a:srgbClr val="C9C2D1"/>
      </a:lt2>
      <a:accent1>
        <a:srgbClr val="0000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267</Words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Тульский край  в годы  великой отечественной  войны</vt:lpstr>
      <vt:lpstr>Слайд 2</vt:lpstr>
      <vt:lpstr>Туляки дважды удостоенные звания Герой Советского Союза</vt:lpstr>
      <vt:lpstr>Тульская оборонительная операция (24 октября – 5 декабря 1941 г.)</vt:lpstr>
      <vt:lpstr>22 октября 1941 г. – создание Тульского городского комитета обороны</vt:lpstr>
      <vt:lpstr>23 октября 1941 г. – создание Тульского рабочего полка</vt:lpstr>
      <vt:lpstr>50-я  армия</vt:lpstr>
      <vt:lpstr>Память о днях обороны сохранилась в названиях тульских улиц</vt:lpstr>
      <vt:lpstr>Тульская наступательная операция  (6 – 16 декабря 1941 г.)</vt:lpstr>
      <vt:lpstr>Указ Президиума Верховного Совета СССР «О присвоении городу Туле почётного звания «Город-Герой»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Тульский край  в годы  великой отечественной  войны</dc:title>
  <cp:lastModifiedBy>Admin</cp:lastModifiedBy>
  <cp:revision>17</cp:revision>
  <dcterms:modified xsi:type="dcterms:W3CDTF">2016-03-13T08:28:27Z</dcterms:modified>
</cp:coreProperties>
</file>