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9"/>
  </p:notesMasterIdLst>
  <p:sldIdLst>
    <p:sldId id="303" r:id="rId2"/>
    <p:sldId id="306" r:id="rId3"/>
    <p:sldId id="307" r:id="rId4"/>
    <p:sldId id="336" r:id="rId5"/>
    <p:sldId id="338" r:id="rId6"/>
    <p:sldId id="339" r:id="rId7"/>
    <p:sldId id="340" r:id="rId8"/>
    <p:sldId id="343" r:id="rId9"/>
    <p:sldId id="324" r:id="rId10"/>
    <p:sldId id="333" r:id="rId11"/>
    <p:sldId id="345" r:id="rId12"/>
    <p:sldId id="344" r:id="rId13"/>
    <p:sldId id="328" r:id="rId14"/>
    <p:sldId id="289" r:id="rId15"/>
    <p:sldId id="278" r:id="rId16"/>
    <p:sldId id="330" r:id="rId17"/>
    <p:sldId id="331" r:id="rId18"/>
    <p:sldId id="332" r:id="rId19"/>
    <p:sldId id="347" r:id="rId20"/>
    <p:sldId id="348" r:id="rId21"/>
    <p:sldId id="346" r:id="rId22"/>
    <p:sldId id="349" r:id="rId23"/>
    <p:sldId id="312" r:id="rId24"/>
    <p:sldId id="309" r:id="rId25"/>
    <p:sldId id="308" r:id="rId26"/>
    <p:sldId id="323" r:id="rId27"/>
    <p:sldId id="274" r:id="rId28"/>
  </p:sldIdLst>
  <p:sldSz cx="9144000" cy="6858000" type="screen4x3"/>
  <p:notesSz cx="6858000" cy="9144000"/>
  <p:defaultTextStyle>
    <a:defPPr>
      <a:defRPr lang="ru-RU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66FFFF"/>
    <a:srgbClr val="000099"/>
    <a:srgbClr val="FF99FF"/>
    <a:srgbClr val="FF3399"/>
    <a:srgbClr val="00FF00"/>
    <a:srgbClr val="FF0066"/>
    <a:srgbClr val="FF99CC"/>
    <a:srgbClr val="FFFFFF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>
        <p:scale>
          <a:sx n="66" d="100"/>
          <a:sy n="66" d="100"/>
        </p:scale>
        <p:origin x="-8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3F8E-709C-408C-9AE3-56A18C688C49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CAEB7-EB21-4DC3-B540-661F81A73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E03B-D393-4CAF-A773-72F519C1E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F865-00A9-4E6C-9384-29C98367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85CB-4348-46B7-B149-8B26AB12E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5DC0-C904-4072-AB84-2A383EDA0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EB59-BDBC-4B9B-955F-D0A294005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DBC0-BD67-43A4-8C5E-9409BD426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888F-2136-40F8-B477-C62817D4D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55BA-2185-4CE5-BAE0-BEC71D7C4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4D1F-D89C-4BC8-99B3-8C67680FD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C514-F5BC-49A6-A651-05803658F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14477A-E62B-4199-BDD4-C6E276E49E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E68583-F022-4D54-9767-4169E4F308A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jchemed.chem.wisc.edu/JCEWWW/Articles/WWW0001/index.html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3;&#1072;&#1095;&#1072;&#1083;&#1100;&#1085;&#1072;&#1103;%20&#1096;&#1082;&#1086;&#1083;&#1072;%20Pc-7\Desktop\&#1069;&#1083;&#1077;&#1082;&#1090;&#1088;&#1086;&#1083;%20&#1076;&#1080;&#1089;&#1089;\&#1087;&#1088;&#1080;%20&#1088;&#1072;&#1079;&#1083;%20&#1090;&#1077;&#1084;&#1087;.wmv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3;&#1072;&#1095;&#1072;&#1083;&#1100;&#1085;&#1072;&#1103;%20&#1096;&#1082;&#1086;&#1083;&#1072;%20Pc-7\Desktop\&#1069;&#1083;&#1077;&#1082;&#1090;&#1088;&#1086;&#1083;%20&#1076;&#1080;&#1089;&#1089;\&#1088;&#1072;&#1089;&#1087;&#1083;&#1072;&#1074;.wmv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58180" cy="671514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Мы здоровы и полны энергии. </a:t>
            </a:r>
            <a:br>
              <a:rPr lang="ru-RU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 нас всё в жизни хорошо.</a:t>
            </a:r>
            <a:r>
              <a:rPr lang="ru-RU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Мы молоды, мы счастливы, мы талантливы.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072462" y="6215082"/>
            <a:ext cx="35719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928670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Электролитическая диссоциация</a:t>
            </a:r>
          </a:p>
        </p:txBody>
      </p:sp>
      <p:pic>
        <p:nvPicPr>
          <p:cNvPr id="10247" name="Picture 7" descr="Аррениус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49325" y="1844675"/>
            <a:ext cx="3411538" cy="4105275"/>
          </a:xfrm>
          <a:noFill/>
          <a:ln/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85786" y="6072206"/>
            <a:ext cx="435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</a:rPr>
              <a:t>Сванте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</a:rPr>
              <a:t> Аррениус (1859-1927)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7752" y="1928802"/>
            <a:ext cx="38576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Процесс растворения или плавления электролитов сопровождается образованием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заряженных частиц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способных проводить электрический ток</a:t>
            </a:r>
          </a:p>
          <a:p>
            <a:pPr algn="l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1887г.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85786" y="2143116"/>
            <a:ext cx="2786082" cy="71438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И. А. Каблуков (1857-1942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Содержимое 5" descr="000045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71538" y="3071810"/>
            <a:ext cx="2324100" cy="2838450"/>
          </a:xfrm>
        </p:spPr>
      </p:pic>
      <p:sp>
        <p:nvSpPr>
          <p:cNvPr id="5" name="Rectangle 11"/>
          <p:cNvSpPr>
            <a:spLocks noGrp="1" noChangeArrowheads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Процесс распада электролита на ионы при растворении его в воде или расплавлении называется </a:t>
            </a:r>
            <a:r>
              <a:rPr lang="ru-RU" sz="2400" b="1" u="sng" dirty="0">
                <a:solidFill>
                  <a:srgbClr val="D7376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электролитической диссоциацией.</a:t>
            </a:r>
          </a:p>
          <a:p>
            <a:pPr algn="ctr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Kistyakovski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3143248"/>
            <a:ext cx="2165352" cy="254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4929190" y="2143116"/>
            <a:ext cx="3000396" cy="785818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В. А. </a:t>
            </a:r>
            <a:r>
              <a:rPr lang="ru-RU" sz="5100" b="1" dirty="0" err="1" smtClean="0">
                <a:latin typeface="Times New Roman" pitchFamily="18" charset="0"/>
                <a:cs typeface="Times New Roman" pitchFamily="18" charset="0"/>
              </a:rPr>
              <a:t>Кистяковский</a:t>
            </a:r>
            <a:r>
              <a:rPr kumimoji="0" lang="ru-RU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(1865-1952)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effectLst>
            <a:outerShdw dist="35921" dir="2700000" algn="ctr" rotWithShape="0">
              <a:srgbClr val="FF99CC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ahoma" pitchFamily="34" charset="0"/>
              </a:rPr>
              <a:t>Строение молекулы воды</a:t>
            </a:r>
            <a:endParaRPr lang="ru-RU" b="1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357422" y="1857364"/>
            <a:ext cx="4038600" cy="1384995"/>
          </a:xfrm>
          <a:prstGeom prst="rect">
            <a:avLst/>
          </a:prstGeom>
          <a:solidFill>
            <a:schemeClr val="bg2">
              <a:alpha val="50000"/>
            </a:schemeClr>
          </a:solidFill>
          <a:ln w="57150" cmpd="thinThick">
            <a:solidFill>
              <a:srgbClr val="66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dirty="0" smtClean="0"/>
              <a:t> Вода является полярной </a:t>
            </a:r>
            <a:r>
              <a:rPr lang="ru-RU" sz="2800" b="1" dirty="0" smtClean="0"/>
              <a:t>молекулой в виде диполи </a:t>
            </a:r>
            <a:endParaRPr lang="ru-RU" sz="2800" b="1" dirty="0" smtClean="0"/>
          </a:p>
        </p:txBody>
      </p:sp>
      <p:pic>
        <p:nvPicPr>
          <p:cNvPr id="50183" name="Picture 7" descr="Диполь вод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50" y="3357562"/>
            <a:ext cx="3200400" cy="2141538"/>
          </a:xfrm>
          <a:prstGeom prst="rect">
            <a:avLst/>
          </a:prstGeom>
          <a:solidFill>
            <a:schemeClr val="bg2"/>
          </a:solidFill>
          <a:ln w="76200" cmpd="tri">
            <a:solidFill>
              <a:srgbClr val="00CC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2" name="Picture 16" descr="VibModesIcn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2714620"/>
            <a:ext cx="1600200" cy="13922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66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3457407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56122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Механизм электролитической диссоциации: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429125"/>
          </a:xfrm>
        </p:spPr>
        <p:txBody>
          <a:bodyPr/>
          <a:lstStyle/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Ориентация молекул – диполей воды около ионов;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Гидратация (взаимодействие) молекул воды с противоположно заряженными ионами поверхностного слоя кристалла;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Диссоциация (распад) кристалла электролита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гидратированные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ионы</a:t>
            </a:r>
          </a:p>
          <a:p>
            <a:pPr eaLnBrk="1" hangingPunct="1">
              <a:buFont typeface="Arial" charset="0"/>
              <a:buNone/>
            </a:pPr>
            <a:endParaRPr lang="ru-R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6" name="Picture 4" descr="n321"/>
          <p:cNvPicPr>
            <a:picLocks noChangeAspect="1" noChangeArrowheads="1" noCrop="1"/>
          </p:cNvPicPr>
          <p:nvPr/>
        </p:nvPicPr>
        <p:blipFill>
          <a:blip r:embed="rId2">
            <a:lum bright="6000"/>
          </a:blip>
          <a:srcRect/>
          <a:stretch>
            <a:fillRect/>
          </a:stretch>
        </p:blipFill>
        <p:spPr bwMode="auto">
          <a:xfrm>
            <a:off x="755650" y="806450"/>
            <a:ext cx="7704138" cy="5511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Группа 34"/>
          <p:cNvGrpSpPr/>
          <p:nvPr/>
        </p:nvGrpSpPr>
        <p:grpSpPr>
          <a:xfrm>
            <a:off x="428596" y="1785926"/>
            <a:ext cx="2808288" cy="865188"/>
            <a:chOff x="34925" y="2565400"/>
            <a:chExt cx="2808288" cy="865188"/>
          </a:xfrm>
        </p:grpSpPr>
        <p:sp>
          <p:nvSpPr>
            <p:cNvPr id="77826" name="Oval 2"/>
            <p:cNvSpPr>
              <a:spLocks noChangeArrowheads="1"/>
            </p:cNvSpPr>
            <p:nvPr/>
          </p:nvSpPr>
          <p:spPr bwMode="auto">
            <a:xfrm>
              <a:off x="755650" y="2708275"/>
              <a:ext cx="1368425" cy="576263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b="1" dirty="0">
                  <a:solidFill>
                    <a:schemeClr val="bg1"/>
                  </a:solidFill>
                  <a:latin typeface="Times New Roman" pitchFamily="18" charset="0"/>
                </a:rPr>
                <a:t>H</a:t>
              </a:r>
              <a:r>
                <a:rPr lang="en-US" b="1" baseline="60000" dirty="0">
                  <a:solidFill>
                    <a:schemeClr val="bg1"/>
                  </a:solidFill>
                  <a:latin typeface="Times New Roman" pitchFamily="18" charset="0"/>
                </a:rPr>
                <a:t>+</a:t>
              </a:r>
              <a:r>
                <a:rPr lang="en-US" b="1" dirty="0">
                  <a:solidFill>
                    <a:schemeClr val="bg1"/>
                  </a:solidFill>
                  <a:latin typeface="Times New Roman" pitchFamily="18" charset="0"/>
                </a:rPr>
                <a:t>       </a:t>
              </a:r>
              <a:r>
                <a:rPr lang="en-US" b="1" dirty="0" err="1">
                  <a:solidFill>
                    <a:schemeClr val="bg1"/>
                  </a:solidFill>
                  <a:latin typeface="Times New Roman" pitchFamily="18" charset="0"/>
                </a:rPr>
                <a:t>Cl</a:t>
              </a:r>
              <a:r>
                <a:rPr lang="en-US" b="1" baseline="60000" dirty="0">
                  <a:solidFill>
                    <a:schemeClr val="bg1"/>
                  </a:solidFill>
                  <a:latin typeface="Times New Roman" pitchFamily="18" charset="0"/>
                </a:rPr>
                <a:t>-</a:t>
              </a:r>
              <a:endParaRPr lang="ru-RU" b="1" baseline="600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77831" name="Oval 7"/>
            <p:cNvSpPr>
              <a:spLocks noChangeArrowheads="1"/>
            </p:cNvSpPr>
            <p:nvPr/>
          </p:nvSpPr>
          <p:spPr bwMode="auto">
            <a:xfrm rot="-1441387">
              <a:off x="180975" y="3213100"/>
              <a:ext cx="719138" cy="2174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dirty="0"/>
                <a:t>+   -</a:t>
              </a:r>
              <a:endParaRPr lang="ru-RU" dirty="0"/>
            </a:p>
          </p:txBody>
        </p:sp>
        <p:sp>
          <p:nvSpPr>
            <p:cNvPr id="77832" name="Oval 8"/>
            <p:cNvSpPr>
              <a:spLocks noChangeArrowheads="1"/>
            </p:cNvSpPr>
            <p:nvPr/>
          </p:nvSpPr>
          <p:spPr bwMode="auto">
            <a:xfrm>
              <a:off x="34925" y="2851150"/>
              <a:ext cx="719138" cy="2174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dirty="0"/>
                <a:t>+   -</a:t>
              </a:r>
              <a:endParaRPr lang="ru-RU" dirty="0"/>
            </a:p>
          </p:txBody>
        </p:sp>
        <p:sp>
          <p:nvSpPr>
            <p:cNvPr id="77833" name="Oval 9"/>
            <p:cNvSpPr>
              <a:spLocks noChangeArrowheads="1"/>
            </p:cNvSpPr>
            <p:nvPr/>
          </p:nvSpPr>
          <p:spPr bwMode="auto">
            <a:xfrm>
              <a:off x="2124075" y="2924175"/>
              <a:ext cx="719138" cy="2174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/>
                <a:t>+   -</a:t>
              </a:r>
              <a:endParaRPr lang="ru-RU"/>
            </a:p>
          </p:txBody>
        </p:sp>
        <p:sp>
          <p:nvSpPr>
            <p:cNvPr id="77834" name="Oval 10"/>
            <p:cNvSpPr>
              <a:spLocks noChangeArrowheads="1"/>
            </p:cNvSpPr>
            <p:nvPr/>
          </p:nvSpPr>
          <p:spPr bwMode="auto">
            <a:xfrm rot="-918331">
              <a:off x="1979613" y="2636838"/>
              <a:ext cx="719137" cy="217487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/>
                <a:t>+   -</a:t>
              </a:r>
              <a:endParaRPr lang="ru-RU"/>
            </a:p>
          </p:txBody>
        </p:sp>
        <p:sp>
          <p:nvSpPr>
            <p:cNvPr id="77835" name="Oval 11"/>
            <p:cNvSpPr>
              <a:spLocks noChangeArrowheads="1"/>
            </p:cNvSpPr>
            <p:nvPr/>
          </p:nvSpPr>
          <p:spPr bwMode="auto">
            <a:xfrm rot="1558374">
              <a:off x="179388" y="2565400"/>
              <a:ext cx="719137" cy="2174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dirty="0"/>
                <a:t>+   -</a:t>
              </a:r>
              <a:endParaRPr lang="ru-RU" dirty="0"/>
            </a:p>
          </p:txBody>
        </p:sp>
        <p:sp>
          <p:nvSpPr>
            <p:cNvPr id="77836" name="Oval 12"/>
            <p:cNvSpPr>
              <a:spLocks noChangeArrowheads="1"/>
            </p:cNvSpPr>
            <p:nvPr/>
          </p:nvSpPr>
          <p:spPr bwMode="auto">
            <a:xfrm rot="1558374">
              <a:off x="1981200" y="3213100"/>
              <a:ext cx="719138" cy="2174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/>
                <a:t>+   -</a:t>
              </a:r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4357686" y="1428736"/>
            <a:ext cx="1152525" cy="1871662"/>
            <a:chOff x="4283075" y="2062163"/>
            <a:chExt cx="1152525" cy="1871662"/>
          </a:xfrm>
        </p:grpSpPr>
        <p:sp>
          <p:nvSpPr>
            <p:cNvPr id="77827" name="Oval 3"/>
            <p:cNvSpPr>
              <a:spLocks noChangeArrowheads="1"/>
            </p:cNvSpPr>
            <p:nvPr/>
          </p:nvSpPr>
          <p:spPr bwMode="auto">
            <a:xfrm>
              <a:off x="4429125" y="2781300"/>
              <a:ext cx="431800" cy="431800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b="1" dirty="0">
                  <a:solidFill>
                    <a:srgbClr val="F6FB31"/>
                  </a:solidFill>
                  <a:latin typeface="Times New Roman" pitchFamily="18" charset="0"/>
                </a:rPr>
                <a:t>H</a:t>
              </a:r>
              <a:r>
                <a:rPr lang="en-US" b="1" baseline="60000" dirty="0">
                  <a:solidFill>
                    <a:srgbClr val="F6FB31"/>
                  </a:solidFill>
                  <a:latin typeface="Times New Roman" pitchFamily="18" charset="0"/>
                </a:rPr>
                <a:t>+</a:t>
              </a:r>
              <a:endParaRPr lang="ru-RU" b="1" baseline="60000" dirty="0">
                <a:solidFill>
                  <a:srgbClr val="F6FB31"/>
                </a:solidFill>
                <a:latin typeface="Times New Roman" pitchFamily="18" charset="0"/>
              </a:endParaRPr>
            </a:p>
          </p:txBody>
        </p:sp>
        <p:sp>
          <p:nvSpPr>
            <p:cNvPr id="77828" name="Oval 4"/>
            <p:cNvSpPr>
              <a:spLocks noChangeArrowheads="1"/>
            </p:cNvSpPr>
            <p:nvPr/>
          </p:nvSpPr>
          <p:spPr bwMode="auto">
            <a:xfrm>
              <a:off x="4860925" y="2781300"/>
              <a:ext cx="431800" cy="431800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b="1" dirty="0" err="1">
                  <a:solidFill>
                    <a:srgbClr val="F6FB31"/>
                  </a:solidFill>
                  <a:latin typeface="Times New Roman" pitchFamily="18" charset="0"/>
                </a:rPr>
                <a:t>Cl</a:t>
              </a:r>
              <a:r>
                <a:rPr lang="en-US" b="1" baseline="60000" dirty="0">
                  <a:solidFill>
                    <a:srgbClr val="F6FB31"/>
                  </a:solidFill>
                  <a:latin typeface="Times New Roman" pitchFamily="18" charset="0"/>
                </a:rPr>
                <a:t>-</a:t>
              </a:r>
              <a:endParaRPr lang="ru-RU" b="1" baseline="60000" dirty="0">
                <a:solidFill>
                  <a:srgbClr val="F6FB31"/>
                </a:solidFill>
                <a:latin typeface="Times New Roman" pitchFamily="18" charset="0"/>
              </a:endParaRPr>
            </a:p>
          </p:txBody>
        </p:sp>
        <p:sp>
          <p:nvSpPr>
            <p:cNvPr id="77837" name="Oval 13"/>
            <p:cNvSpPr>
              <a:spLocks noChangeArrowheads="1"/>
            </p:cNvSpPr>
            <p:nvPr/>
          </p:nvSpPr>
          <p:spPr bwMode="auto">
            <a:xfrm rot="4414482">
              <a:off x="4033838" y="2384425"/>
              <a:ext cx="719138" cy="217487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dirty="0"/>
                <a:t>+   -</a:t>
              </a:r>
              <a:endParaRPr lang="ru-RU" dirty="0"/>
            </a:p>
          </p:txBody>
        </p:sp>
        <p:sp>
          <p:nvSpPr>
            <p:cNvPr id="77838" name="Oval 14"/>
            <p:cNvSpPr>
              <a:spLocks noChangeArrowheads="1"/>
            </p:cNvSpPr>
            <p:nvPr/>
          </p:nvSpPr>
          <p:spPr bwMode="auto">
            <a:xfrm rot="16200000">
              <a:off x="4321175" y="3463925"/>
              <a:ext cx="719138" cy="2174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dirty="0"/>
                <a:t>+   -</a:t>
              </a:r>
              <a:endParaRPr lang="ru-RU" dirty="0"/>
            </a:p>
          </p:txBody>
        </p:sp>
        <p:sp>
          <p:nvSpPr>
            <p:cNvPr id="77841" name="Oval 17"/>
            <p:cNvSpPr>
              <a:spLocks noChangeArrowheads="1"/>
            </p:cNvSpPr>
            <p:nvPr/>
          </p:nvSpPr>
          <p:spPr bwMode="auto">
            <a:xfrm rot="17004148">
              <a:off x="4032250" y="3392488"/>
              <a:ext cx="719137" cy="2174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dirty="0"/>
                <a:t>+   -</a:t>
              </a:r>
              <a:endParaRPr lang="ru-RU" dirty="0"/>
            </a:p>
          </p:txBody>
        </p:sp>
        <p:sp>
          <p:nvSpPr>
            <p:cNvPr id="77844" name="Oval 20"/>
            <p:cNvSpPr>
              <a:spLocks noChangeArrowheads="1"/>
            </p:cNvSpPr>
            <p:nvPr/>
          </p:nvSpPr>
          <p:spPr bwMode="auto">
            <a:xfrm rot="17510010">
              <a:off x="4967288" y="2384425"/>
              <a:ext cx="719138" cy="217487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dirty="0"/>
                <a:t>+   -</a:t>
              </a:r>
              <a:endParaRPr lang="ru-RU" dirty="0"/>
            </a:p>
          </p:txBody>
        </p:sp>
        <p:sp>
          <p:nvSpPr>
            <p:cNvPr id="77845" name="Oval 21"/>
            <p:cNvSpPr>
              <a:spLocks noChangeArrowheads="1"/>
            </p:cNvSpPr>
            <p:nvPr/>
          </p:nvSpPr>
          <p:spPr bwMode="auto">
            <a:xfrm rot="16122916" flipH="1">
              <a:off x="4608513" y="2312988"/>
              <a:ext cx="719137" cy="217487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dirty="0"/>
                <a:t>+   -</a:t>
              </a:r>
              <a:endParaRPr lang="ru-RU" dirty="0"/>
            </a:p>
          </p:txBody>
        </p:sp>
        <p:sp>
          <p:nvSpPr>
            <p:cNvPr id="77846" name="Oval 22"/>
            <p:cNvSpPr>
              <a:spLocks noChangeArrowheads="1"/>
            </p:cNvSpPr>
            <p:nvPr/>
          </p:nvSpPr>
          <p:spPr bwMode="auto">
            <a:xfrm rot="5727982">
              <a:off x="4321175" y="2312988"/>
              <a:ext cx="719137" cy="2174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dirty="0"/>
                <a:t>+   -</a:t>
              </a:r>
              <a:endParaRPr lang="ru-RU" dirty="0"/>
            </a:p>
          </p:txBody>
        </p:sp>
        <p:sp>
          <p:nvSpPr>
            <p:cNvPr id="77849" name="Oval 25"/>
            <p:cNvSpPr>
              <a:spLocks noChangeArrowheads="1"/>
            </p:cNvSpPr>
            <p:nvPr/>
          </p:nvSpPr>
          <p:spPr bwMode="auto">
            <a:xfrm rot="26256584">
              <a:off x="4895850" y="3463925"/>
              <a:ext cx="719138" cy="2174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/>
                <a:t>+   -</a:t>
              </a:r>
              <a:endParaRPr lang="ru-RU"/>
            </a:p>
          </p:txBody>
        </p:sp>
        <p:sp>
          <p:nvSpPr>
            <p:cNvPr id="77850" name="Oval 26"/>
            <p:cNvSpPr>
              <a:spLocks noChangeArrowheads="1"/>
            </p:cNvSpPr>
            <p:nvPr/>
          </p:nvSpPr>
          <p:spPr bwMode="auto">
            <a:xfrm rot="5604378">
              <a:off x="4606925" y="3465513"/>
              <a:ext cx="719137" cy="2174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dirty="0"/>
                <a:t>+   -</a:t>
              </a:r>
              <a:endParaRPr lang="ru-RU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7858148" y="1428736"/>
            <a:ext cx="720725" cy="1798638"/>
            <a:chOff x="7885113" y="2133600"/>
            <a:chExt cx="720725" cy="1798638"/>
          </a:xfrm>
        </p:grpSpPr>
        <p:sp>
          <p:nvSpPr>
            <p:cNvPr id="77830" name="Oval 6"/>
            <p:cNvSpPr>
              <a:spLocks noChangeArrowheads="1"/>
            </p:cNvSpPr>
            <p:nvPr/>
          </p:nvSpPr>
          <p:spPr bwMode="auto">
            <a:xfrm>
              <a:off x="8027988" y="2781300"/>
              <a:ext cx="431800" cy="431800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b="1" dirty="0" err="1">
                  <a:solidFill>
                    <a:srgbClr val="F6FB31"/>
                  </a:solidFill>
                  <a:latin typeface="Times New Roman" pitchFamily="18" charset="0"/>
                </a:rPr>
                <a:t>Cl</a:t>
              </a:r>
              <a:r>
                <a:rPr lang="en-US" b="1" baseline="60000" dirty="0">
                  <a:solidFill>
                    <a:srgbClr val="F6FB31"/>
                  </a:solidFill>
                  <a:latin typeface="Times New Roman" pitchFamily="18" charset="0"/>
                </a:rPr>
                <a:t>-</a:t>
              </a:r>
              <a:endParaRPr lang="ru-RU" b="1" baseline="60000" dirty="0">
                <a:solidFill>
                  <a:srgbClr val="F6FB31"/>
                </a:solidFill>
                <a:latin typeface="Times New Roman" pitchFamily="18" charset="0"/>
              </a:endParaRPr>
            </a:p>
          </p:txBody>
        </p:sp>
        <p:sp>
          <p:nvSpPr>
            <p:cNvPr id="77839" name="Oval 15"/>
            <p:cNvSpPr>
              <a:spLocks noChangeArrowheads="1"/>
            </p:cNvSpPr>
            <p:nvPr/>
          </p:nvSpPr>
          <p:spPr bwMode="auto">
            <a:xfrm rot="14655777">
              <a:off x="7634288" y="2384425"/>
              <a:ext cx="719138" cy="217487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/>
                <a:t>+   -</a:t>
              </a:r>
              <a:endParaRPr lang="ru-RU"/>
            </a:p>
          </p:txBody>
        </p:sp>
        <p:sp>
          <p:nvSpPr>
            <p:cNvPr id="77842" name="Oval 18"/>
            <p:cNvSpPr>
              <a:spLocks noChangeArrowheads="1"/>
            </p:cNvSpPr>
            <p:nvPr/>
          </p:nvSpPr>
          <p:spPr bwMode="auto">
            <a:xfrm rot="17361877">
              <a:off x="8137525" y="2384425"/>
              <a:ext cx="719138" cy="2174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dirty="0"/>
                <a:t>+   -</a:t>
              </a:r>
              <a:endParaRPr lang="ru-RU" dirty="0"/>
            </a:p>
          </p:txBody>
        </p:sp>
        <p:sp>
          <p:nvSpPr>
            <p:cNvPr id="77851" name="Oval 27"/>
            <p:cNvSpPr>
              <a:spLocks noChangeArrowheads="1"/>
            </p:cNvSpPr>
            <p:nvPr/>
          </p:nvSpPr>
          <p:spPr bwMode="auto">
            <a:xfrm rot="6164940">
              <a:off x="7705725" y="3463925"/>
              <a:ext cx="719138" cy="2174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/>
                <a:t>+   -</a:t>
              </a:r>
              <a:endParaRPr lang="ru-RU"/>
            </a:p>
          </p:txBody>
        </p:sp>
        <p:sp>
          <p:nvSpPr>
            <p:cNvPr id="77852" name="Oval 28"/>
            <p:cNvSpPr>
              <a:spLocks noChangeArrowheads="1"/>
            </p:cNvSpPr>
            <p:nvPr/>
          </p:nvSpPr>
          <p:spPr bwMode="auto">
            <a:xfrm rot="4863120">
              <a:off x="7994650" y="3463925"/>
              <a:ext cx="719138" cy="2174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/>
                <a:t>+   -</a:t>
              </a:r>
              <a:endParaRPr lang="ru-RU"/>
            </a:p>
          </p:txBody>
        </p:sp>
      </p:grpSp>
      <p:sp>
        <p:nvSpPr>
          <p:cNvPr id="77853" name="Line 29"/>
          <p:cNvSpPr>
            <a:spLocks noChangeShapeType="1"/>
          </p:cNvSpPr>
          <p:nvPr/>
        </p:nvSpPr>
        <p:spPr bwMode="auto">
          <a:xfrm>
            <a:off x="3286116" y="2214554"/>
            <a:ext cx="936625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54" name="Line 30"/>
          <p:cNvSpPr>
            <a:spLocks noChangeShapeType="1"/>
          </p:cNvSpPr>
          <p:nvPr/>
        </p:nvSpPr>
        <p:spPr bwMode="auto">
          <a:xfrm>
            <a:off x="5429256" y="2285992"/>
            <a:ext cx="936625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4" name="Группа 43"/>
          <p:cNvGrpSpPr/>
          <p:nvPr/>
        </p:nvGrpSpPr>
        <p:grpSpPr>
          <a:xfrm>
            <a:off x="7143768" y="2071677"/>
            <a:ext cx="576263" cy="576263"/>
            <a:chOff x="7143768" y="2071677"/>
            <a:chExt cx="576263" cy="576263"/>
          </a:xfrm>
        </p:grpSpPr>
        <p:sp>
          <p:nvSpPr>
            <p:cNvPr id="77855" name="Line 31"/>
            <p:cNvSpPr>
              <a:spLocks noChangeShapeType="1"/>
            </p:cNvSpPr>
            <p:nvPr/>
          </p:nvSpPr>
          <p:spPr bwMode="auto">
            <a:xfrm>
              <a:off x="7143768" y="2357430"/>
              <a:ext cx="576263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56" name="Line 32"/>
            <p:cNvSpPr>
              <a:spLocks noChangeShapeType="1"/>
            </p:cNvSpPr>
            <p:nvPr/>
          </p:nvSpPr>
          <p:spPr bwMode="auto">
            <a:xfrm rot="-5400000">
              <a:off x="7141389" y="2359809"/>
              <a:ext cx="576263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2500298" y="3143248"/>
            <a:ext cx="4300542" cy="71437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Уравнение реакции:</a:t>
            </a:r>
          </a:p>
        </p:txBody>
      </p:sp>
      <p:sp>
        <p:nvSpPr>
          <p:cNvPr id="34" name="Содержимое 2"/>
          <p:cNvSpPr>
            <a:spLocks noGrp="1"/>
          </p:cNvSpPr>
          <p:nvPr>
            <p:ph idx="1"/>
          </p:nvPr>
        </p:nvSpPr>
        <p:spPr>
          <a:xfrm>
            <a:off x="571472" y="3737738"/>
            <a:ext cx="8229600" cy="312026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6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 молекула хлорида натрия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6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кат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ион натрия</a:t>
            </a:r>
            <a:endParaRPr lang="en-US" sz="3600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6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анион хлора</a:t>
            </a:r>
            <a:r>
              <a:rPr lang="ru-RU" sz="36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grpSp>
        <p:nvGrpSpPr>
          <p:cNvPr id="42" name="Группа 41"/>
          <p:cNvGrpSpPr/>
          <p:nvPr/>
        </p:nvGrpSpPr>
        <p:grpSpPr>
          <a:xfrm>
            <a:off x="6286512" y="1428736"/>
            <a:ext cx="722313" cy="1798638"/>
            <a:chOff x="6417661" y="2149076"/>
            <a:chExt cx="722313" cy="1798638"/>
          </a:xfrm>
        </p:grpSpPr>
        <p:sp>
          <p:nvSpPr>
            <p:cNvPr id="37" name="Oval 5"/>
            <p:cNvSpPr>
              <a:spLocks noChangeArrowheads="1"/>
            </p:cNvSpPr>
            <p:nvPr/>
          </p:nvSpPr>
          <p:spPr bwMode="auto">
            <a:xfrm>
              <a:off x="6563711" y="2796776"/>
              <a:ext cx="431800" cy="431800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b="1" dirty="0">
                  <a:solidFill>
                    <a:srgbClr val="F6FB31"/>
                  </a:solidFill>
                  <a:latin typeface="Times New Roman" pitchFamily="18" charset="0"/>
                </a:rPr>
                <a:t>H</a:t>
              </a:r>
              <a:r>
                <a:rPr lang="en-US" b="1" baseline="60000" dirty="0">
                  <a:solidFill>
                    <a:srgbClr val="F6FB31"/>
                  </a:solidFill>
                  <a:latin typeface="Times New Roman" pitchFamily="18" charset="0"/>
                </a:rPr>
                <a:t>+</a:t>
              </a:r>
              <a:endParaRPr lang="ru-RU" b="1" baseline="60000" dirty="0">
                <a:solidFill>
                  <a:srgbClr val="F6FB31"/>
                </a:solidFill>
                <a:latin typeface="Times New Roman" pitchFamily="18" charset="0"/>
              </a:endParaRPr>
            </a:p>
          </p:txBody>
        </p:sp>
        <p:sp>
          <p:nvSpPr>
            <p:cNvPr id="38" name="Oval 16"/>
            <p:cNvSpPr>
              <a:spLocks noChangeArrowheads="1"/>
            </p:cNvSpPr>
            <p:nvPr/>
          </p:nvSpPr>
          <p:spPr bwMode="auto">
            <a:xfrm rot="4414482">
              <a:off x="6166836" y="2399901"/>
              <a:ext cx="719138" cy="2174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/>
                <a:t>+   -</a:t>
              </a:r>
              <a:endParaRPr lang="ru-RU"/>
            </a:p>
          </p:txBody>
        </p:sp>
        <p:sp>
          <p:nvSpPr>
            <p:cNvPr id="39" name="Oval 19"/>
            <p:cNvSpPr>
              <a:spLocks noChangeArrowheads="1"/>
            </p:cNvSpPr>
            <p:nvPr/>
          </p:nvSpPr>
          <p:spPr bwMode="auto">
            <a:xfrm rot="6504043">
              <a:off x="6671661" y="2399901"/>
              <a:ext cx="719138" cy="2174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/>
                <a:t>+   -</a:t>
              </a:r>
              <a:endParaRPr lang="ru-RU"/>
            </a:p>
          </p:txBody>
        </p:sp>
        <p:sp>
          <p:nvSpPr>
            <p:cNvPr id="40" name="Oval 23"/>
            <p:cNvSpPr>
              <a:spLocks noChangeArrowheads="1"/>
            </p:cNvSpPr>
            <p:nvPr/>
          </p:nvSpPr>
          <p:spPr bwMode="auto">
            <a:xfrm rot="17015491">
              <a:off x="6239861" y="3479401"/>
              <a:ext cx="719138" cy="2174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/>
                <a:t>+   -</a:t>
              </a:r>
              <a:endParaRPr lang="ru-RU"/>
            </a:p>
          </p:txBody>
        </p:sp>
        <p:sp>
          <p:nvSpPr>
            <p:cNvPr id="41" name="Oval 24"/>
            <p:cNvSpPr>
              <a:spLocks noChangeArrowheads="1"/>
            </p:cNvSpPr>
            <p:nvPr/>
          </p:nvSpPr>
          <p:spPr bwMode="auto">
            <a:xfrm rot="15562104">
              <a:off x="6528786" y="3479401"/>
              <a:ext cx="719138" cy="2174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/>
                <a:t>+   -</a:t>
              </a:r>
              <a:endParaRPr lang="ru-RU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2082800"/>
          </a:xfrm>
        </p:spPr>
        <p:txBody>
          <a:bodyPr/>
          <a:lstStyle/>
          <a:p>
            <a:pPr algn="l" eaLnBrk="1" hangingPunct="1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Степень диссоциации – это отношение числа частиц, распавшихся на ионы (</a:t>
            </a:r>
            <a:r>
              <a:rPr lang="en-US" sz="3200" b="1" dirty="0" smtClean="0">
                <a:solidFill>
                  <a:schemeClr val="tx1"/>
                </a:solidFill>
              </a:rPr>
              <a:t>N</a:t>
            </a:r>
            <a:r>
              <a:rPr lang="ru-RU" sz="3200" b="1" baseline="-25000" dirty="0" err="1" smtClean="0">
                <a:solidFill>
                  <a:schemeClr val="tx1"/>
                </a:solidFill>
              </a:rPr>
              <a:t>д</a:t>
            </a:r>
            <a:r>
              <a:rPr lang="ru-RU" sz="3200" b="1" dirty="0" smtClean="0">
                <a:solidFill>
                  <a:schemeClr val="tx1"/>
                </a:solidFill>
              </a:rPr>
              <a:t>),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общему числу растворенных частиц (</a:t>
            </a:r>
            <a:r>
              <a:rPr lang="en-US" sz="3200" b="1" dirty="0" smtClean="0">
                <a:solidFill>
                  <a:schemeClr val="tx1"/>
                </a:solidFill>
              </a:rPr>
              <a:t>N</a:t>
            </a:r>
            <a:r>
              <a:rPr lang="ru-RU" sz="3200" b="1" baseline="-25000" dirty="0" err="1" smtClean="0">
                <a:solidFill>
                  <a:schemeClr val="tx1"/>
                </a:solidFill>
              </a:rPr>
              <a:t>р</a:t>
            </a:r>
            <a:r>
              <a:rPr lang="ru-RU" sz="3200" b="1" dirty="0" smtClean="0">
                <a:solidFill>
                  <a:schemeClr val="tx1"/>
                </a:solidFill>
              </a:rPr>
              <a:t>)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185737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eaLnBrk="1" hangingPunct="1">
              <a:buFont typeface="Arial" charset="0"/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ά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eaLnBrk="1" hangingPunct="1">
              <a:buFont typeface="Arial" charset="0"/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 rot="10800000" flipV="1">
            <a:off x="214313" y="4089400"/>
            <a:ext cx="8643937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ά – </a:t>
            </a:r>
            <a:r>
              <a:rPr 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степень диссоциации</a:t>
            </a:r>
          </a:p>
          <a:p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 </a:t>
            </a:r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 частиц, распавшихся на ионы</a:t>
            </a:r>
          </a:p>
          <a:p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общее число растворенных частиц</a:t>
            </a:r>
          </a:p>
          <a:p>
            <a:endParaRPr lang="ru-RU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357688" y="3000375"/>
            <a:ext cx="85725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Степень диссоциации выражают в долях или процентах.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768850"/>
          </a:xfrm>
        </p:spPr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ά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0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диссоциация отсутствует</a:t>
            </a:r>
          </a:p>
          <a:p>
            <a:pPr eaLnBrk="1" hangingPunct="1">
              <a:buFont typeface="Arial" charset="0"/>
              <a:buBlip>
                <a:blip r:embed="rId2"/>
              </a:buBlip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ά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1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электролит полностью распадается на ионы</a:t>
            </a:r>
          </a:p>
          <a:p>
            <a:pPr eaLnBrk="1" hangingPunct="1">
              <a:buFont typeface="Arial" charset="0"/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степени электролитической диссоциации электролиты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делят на: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сильные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слабые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Электролиты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Сильные</a:t>
            </a:r>
          </a:p>
          <a:p>
            <a:pPr eaLnBrk="1" hangingPunct="1">
              <a:buFont typeface="Arial" charset="0"/>
              <a:buBlip>
                <a:blip r:embed="rId2"/>
              </a:buBlip>
            </a:pPr>
            <a:r>
              <a:rPr 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 растворимые соли;</a:t>
            </a:r>
          </a:p>
          <a:p>
            <a:pPr eaLnBrk="1" hangingPunct="1">
              <a:buFont typeface="Arial" charset="0"/>
              <a:buBlip>
                <a:blip r:embed="rId2"/>
              </a:buBlip>
            </a:pPr>
            <a:r>
              <a:rPr 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сильные кислоты</a:t>
            </a:r>
          </a:p>
          <a:p>
            <a:pPr eaLnBrk="1" hangingPunct="1">
              <a:buFont typeface="Arial" charset="0"/>
              <a:buNone/>
            </a:pP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HCl, HNO</a:t>
            </a:r>
            <a:r>
              <a:rPr lang="en-US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buFont typeface="Arial" charset="0"/>
              <a:buBlip>
                <a:blip r:embed="rId2"/>
              </a:buBlip>
            </a:pPr>
            <a:r>
              <a:rPr 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 щелочи</a:t>
            </a:r>
          </a:p>
          <a:p>
            <a:pPr algn="ctr" eaLnBrk="1" hangingPunct="1">
              <a:buFont typeface="Arial" charset="0"/>
              <a:buNone/>
            </a:pP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NaOH, KOH</a:t>
            </a:r>
            <a:endParaRPr lang="ru-RU" sz="32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643063"/>
            <a:ext cx="4038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Слабые</a:t>
            </a:r>
            <a:endParaRPr lang="en-US" sz="36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</a:pPr>
            <a:r>
              <a:rPr 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слабые кислоты</a:t>
            </a:r>
          </a:p>
          <a:p>
            <a:pPr eaLnBrk="1" hangingPunct="1">
              <a:buFont typeface="Arial" charset="0"/>
              <a:buNone/>
            </a:pP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S, H</a:t>
            </a:r>
            <a:r>
              <a:rPr lang="en-US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HNO</a:t>
            </a:r>
            <a:r>
              <a:rPr lang="en-US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1" hangingPunct="1">
              <a:buFont typeface="Arial" charset="0"/>
              <a:buBlip>
                <a:blip r:embed="rId2"/>
              </a:buBlip>
            </a:pPr>
            <a:r>
              <a:rPr 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водный раствор аммиака</a:t>
            </a:r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*H</a:t>
            </a:r>
            <a:r>
              <a:rPr lang="en-US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Blip>
                <a:blip r:embed="rId2"/>
              </a:buBlip>
            </a:pPr>
            <a:r>
              <a:rPr lang="ru-RU" b="1" smtClean="0">
                <a:solidFill>
                  <a:srgbClr val="227CEA"/>
                </a:solidFill>
                <a:latin typeface="Times New Roman" pitchFamily="18" charset="0"/>
                <a:cs typeface="Times New Roman" pitchFamily="18" charset="0"/>
              </a:rPr>
              <a:t>органические вещества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785786" y="1071546"/>
            <a:ext cx="7470775" cy="28575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Степень диссоциации зависит от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Природы вещества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Концентрации раствора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Температуры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z="4000" dirty="0">
              <a:latin typeface="Monotype Corsiva" pitchFamily="66" charset="0"/>
            </a:endParaRPr>
          </a:p>
        </p:txBody>
      </p:sp>
      <p:pic>
        <p:nvPicPr>
          <p:cNvPr id="93191" name="Picture 7" descr="AG00495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4221163"/>
            <a:ext cx="2592388" cy="244157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42886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Электролитическая диссоциация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714884"/>
            <a:ext cx="8229600" cy="92869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Подготовила: учитель химии </a:t>
            </a:r>
            <a:r>
              <a:rPr lang="ru-RU" dirty="0" err="1" smtClean="0"/>
              <a:t>Балзанай</a:t>
            </a:r>
            <a:r>
              <a:rPr lang="ru-RU" dirty="0" smtClean="0"/>
              <a:t> Д. В. </a:t>
            </a:r>
          </a:p>
          <a:p>
            <a:pPr algn="ctr">
              <a:buNone/>
            </a:pPr>
            <a:r>
              <a:rPr lang="ru-RU" dirty="0" smtClean="0"/>
              <a:t>МБОУ СОШ с. Бай-Хаак </a:t>
            </a:r>
            <a:r>
              <a:rPr lang="ru-RU" dirty="0" err="1" smtClean="0"/>
              <a:t>Тандинского</a:t>
            </a:r>
            <a:r>
              <a:rPr lang="ru-RU" dirty="0" smtClean="0"/>
              <a:t> р-на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43240" y="6072206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Кызыл, 2016 г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Дмитрий\Desktop\шапка.png"/>
          <p:cNvPicPr/>
          <p:nvPr/>
        </p:nvPicPr>
        <p:blipFill>
          <a:blip r:embed="rId2" cstate="print"/>
          <a:srcRect l="12253" r="61500"/>
          <a:stretch>
            <a:fillRect/>
          </a:stretch>
        </p:blipFill>
        <p:spPr bwMode="auto">
          <a:xfrm>
            <a:off x="500034" y="785794"/>
            <a:ext cx="2110740" cy="1485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8072462" y="6215082"/>
            <a:ext cx="35719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при разл темп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0675" y="357188"/>
            <a:ext cx="8286750" cy="621506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Тренажер для глаз </a:t>
            </a:r>
            <a:r>
              <a:rPr lang="ru-RU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Базарнова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В. Ф.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42984"/>
            <a:ext cx="9144000" cy="5357850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02" y="785794"/>
            <a:ext cx="8643998" cy="7143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Кроссворд электролитическая диссоциация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2984a923cdb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500174"/>
            <a:ext cx="7358114" cy="5027306"/>
          </a:xfrm>
        </p:spPr>
      </p:pic>
      <p:pic>
        <p:nvPicPr>
          <p:cNvPr id="7" name="Рисунок 6" descr="2984a923cdb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1500174"/>
            <a:ext cx="7286676" cy="500066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6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Критерии </a:t>
            </a:r>
            <a:r>
              <a:rPr lang="ru-RU" sz="6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оценивания</a:t>
            </a:r>
            <a:endParaRPr lang="ru-RU" sz="60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ClrTx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 ошибка - оценка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«5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914400" indent="-914400">
              <a:buClrTx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 ошибки – оценка «4»</a:t>
            </a:r>
          </a:p>
          <a:p>
            <a:pPr marL="914400" indent="-914400">
              <a:buClrTx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3-4 ошибки – следует хорошо позаниматься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4282" y="1643050"/>
            <a:ext cx="8229600" cy="4929222"/>
          </a:xfrm>
        </p:spPr>
        <p:txBody>
          <a:bodyPr>
            <a:normAutofit lnSpcReduction="10000"/>
          </a:bodyPr>
          <a:lstStyle/>
          <a:p>
            <a:pPr marL="547688" indent="-411163">
              <a:lnSpc>
                <a:spcPct val="80000"/>
              </a:lnSpc>
              <a:buClrTx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сегодня я узнал…</a:t>
            </a:r>
          </a:p>
          <a:p>
            <a:pPr marL="547688" indent="-411163">
              <a:lnSpc>
                <a:spcPct val="80000"/>
              </a:lnSpc>
              <a:buClrTx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было интересно…</a:t>
            </a:r>
          </a:p>
          <a:p>
            <a:pPr marL="547688" indent="-411163">
              <a:lnSpc>
                <a:spcPct val="80000"/>
              </a:lnSpc>
              <a:buClrTx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было трудно…</a:t>
            </a:r>
          </a:p>
          <a:p>
            <a:pPr marL="547688" indent="-411163">
              <a:lnSpc>
                <a:spcPct val="80000"/>
              </a:lnSpc>
              <a:buClrTx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я выполнял задания…</a:t>
            </a:r>
          </a:p>
          <a:p>
            <a:pPr marL="547688" indent="-411163">
              <a:lnSpc>
                <a:spcPct val="80000"/>
              </a:lnSpc>
              <a:buClrTx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я понял, что…</a:t>
            </a:r>
          </a:p>
          <a:p>
            <a:pPr marL="547688" indent="-411163">
              <a:lnSpc>
                <a:spcPct val="80000"/>
              </a:lnSpc>
              <a:buClrTx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теперь я могу…</a:t>
            </a:r>
          </a:p>
          <a:p>
            <a:pPr marL="547688" indent="-411163">
              <a:lnSpc>
                <a:spcPct val="80000"/>
              </a:lnSpc>
              <a:buClrTx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я почувствовал, что…</a:t>
            </a:r>
          </a:p>
          <a:p>
            <a:pPr marL="547688" indent="-411163">
              <a:lnSpc>
                <a:spcPct val="80000"/>
              </a:lnSpc>
              <a:buClrTx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я приобрел…</a:t>
            </a:r>
          </a:p>
          <a:p>
            <a:pPr marL="547688" indent="-411163">
              <a:lnSpc>
                <a:spcPct val="80000"/>
              </a:lnSpc>
              <a:buClrTx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я научился…</a:t>
            </a:r>
          </a:p>
          <a:p>
            <a:pPr marL="547688" indent="-411163">
              <a:lnSpc>
                <a:spcPct val="80000"/>
              </a:lnSpc>
              <a:buClrTx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у меня получилось …</a:t>
            </a:r>
          </a:p>
          <a:p>
            <a:pPr marL="547688" indent="-411163">
              <a:lnSpc>
                <a:spcPct val="80000"/>
              </a:lnSpc>
              <a:buClrTx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я смог…</a:t>
            </a:r>
          </a:p>
          <a:p>
            <a:pPr marL="547688" indent="-411163">
              <a:lnSpc>
                <a:spcPct val="80000"/>
              </a:lnSpc>
              <a:buClrTx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я попробую…</a:t>
            </a:r>
          </a:p>
          <a:p>
            <a:pPr marL="547688" indent="-411163">
              <a:lnSpc>
                <a:spcPct val="80000"/>
              </a:lnSpc>
              <a:buClrTx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меня удивило…</a:t>
            </a:r>
          </a:p>
          <a:p>
            <a:pPr marL="547688" indent="-411163">
              <a:lnSpc>
                <a:spcPct val="80000"/>
              </a:lnSpc>
              <a:buClrTx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урок дал мне для жизни…</a:t>
            </a:r>
          </a:p>
          <a:p>
            <a:pPr marL="547688" indent="-411163">
              <a:lnSpc>
                <a:spcPct val="80000"/>
              </a:lnSpc>
              <a:buClrTx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мне захотелось…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14" y="571480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Ты – молодчина! И в это поверь.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Открыта тобой в мир химии дверь.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Надеемся все мы, что лет через пять,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Прекрасным ученым сможешь ты стать.</a:t>
            </a:r>
          </a:p>
          <a:p>
            <a:pPr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00042"/>
            <a:ext cx="8229600" cy="84698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7800972" cy="4214842"/>
          </a:xfrm>
        </p:spPr>
        <p:txBody>
          <a:bodyPr>
            <a:normAutofit fontScale="77500" lnSpcReduction="20000"/>
          </a:bodyPr>
          <a:lstStyle/>
          <a:p>
            <a:pPr marL="1143000" indent="-1143000" eaLnBrk="1" hangingPunct="1">
              <a:buClrTx/>
              <a:buFont typeface="+mj-lt"/>
              <a:buAutoNum type="arabicPeriod"/>
            </a:pP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36, </a:t>
            </a: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упр. </a:t>
            </a: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1-5 стр. 222</a:t>
            </a:r>
          </a:p>
          <a:p>
            <a:pPr marL="1143000" indent="-1143000">
              <a:buClrTx/>
              <a:buFont typeface="+mj-lt"/>
              <a:buAutoNum type="arabicPeriod"/>
            </a:pP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Используя дополнительные источники информации найти материал о применении электролитов практике</a:t>
            </a:r>
          </a:p>
          <a:p>
            <a:pPr marL="1143000" indent="-1143000" eaLnBrk="1" hangingPunct="1">
              <a:buFont typeface="+mj-lt"/>
              <a:buAutoNum type="arabicPeriod"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J007613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4438" y="4929193"/>
            <a:ext cx="2609562" cy="192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1042988" y="1773238"/>
            <a:ext cx="6911975" cy="2684462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Желаю 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удачи и успехов </a:t>
            </a:r>
          </a:p>
          <a:p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 учебе!!!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34821" name="Picture 5" descr="j0336891"/>
          <p:cNvPicPr>
            <a:picLocks noChangeAspect="1" noChangeArrowheads="1" noCrop="1"/>
          </p:cNvPicPr>
          <p:nvPr/>
        </p:nvPicPr>
        <p:blipFill>
          <a:blip r:embed="rId2">
            <a:lum bright="12000" contrast="30000"/>
          </a:blip>
          <a:srcRect/>
          <a:stretch>
            <a:fillRect/>
          </a:stretch>
        </p:blipFill>
        <p:spPr bwMode="auto">
          <a:xfrm>
            <a:off x="3635375" y="4221163"/>
            <a:ext cx="1804988" cy="2471737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работы: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свойств различных веществ на электропроводность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 веществ по электропроводности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 диссоциации электролитов в растворе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Степень электролитической диссоциации. Слабые и сильные электролиты.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72462" y="6215082"/>
            <a:ext cx="35719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L01p2p00"/>
          <p:cNvPicPr>
            <a:picLocks noChangeAspect="1" noChangeArrowheads="1"/>
          </p:cNvPicPr>
          <p:nvPr/>
        </p:nvPicPr>
        <p:blipFill>
          <a:blip r:embed="rId2" cstate="email"/>
          <a:srcRect l="10274" t="3767" r="2397" b="4453"/>
          <a:stretch>
            <a:fillRect/>
          </a:stretch>
        </p:blipFill>
        <p:spPr bwMode="auto">
          <a:xfrm>
            <a:off x="3419475" y="2420938"/>
            <a:ext cx="5329238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714356"/>
            <a:ext cx="5903912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  <a:ea typeface="Batang" pitchFamily="18" charset="-127"/>
                <a:cs typeface="+mn-cs"/>
              </a:rPr>
              <a:t>Помни, каждый ученик, </a:t>
            </a:r>
            <a:br>
              <a:rPr lang="ru-RU" sz="3200" b="1" dirty="0">
                <a:latin typeface="+mn-lt"/>
                <a:ea typeface="Batang" pitchFamily="18" charset="-127"/>
                <a:cs typeface="+mn-cs"/>
              </a:rPr>
            </a:br>
            <a:r>
              <a:rPr lang="ru-RU" sz="3200" b="1" dirty="0">
                <a:latin typeface="+mn-lt"/>
                <a:ea typeface="Batang" pitchFamily="18" charset="-127"/>
                <a:cs typeface="+mn-cs"/>
              </a:rPr>
              <a:t>Знай, любая кроха: </a:t>
            </a:r>
            <a:br>
              <a:rPr lang="ru-RU" sz="3200" b="1" dirty="0">
                <a:latin typeface="+mn-lt"/>
                <a:ea typeface="Batang" pitchFamily="18" charset="-127"/>
                <a:cs typeface="+mn-cs"/>
              </a:rPr>
            </a:br>
            <a:r>
              <a:rPr lang="ru-RU" sz="3200" b="1" dirty="0">
                <a:latin typeface="+mn-lt"/>
                <a:ea typeface="Batang" pitchFamily="18" charset="-127"/>
                <a:cs typeface="+mn-cs"/>
              </a:rPr>
              <a:t>Безопасность — хорошо, </a:t>
            </a:r>
            <a:br>
              <a:rPr lang="ru-RU" sz="3200" b="1" dirty="0">
                <a:latin typeface="+mn-lt"/>
                <a:ea typeface="Batang" pitchFamily="18" charset="-127"/>
                <a:cs typeface="+mn-cs"/>
              </a:rPr>
            </a:br>
            <a:r>
              <a:rPr lang="ru-RU" sz="3200" b="1" dirty="0">
                <a:latin typeface="+mn-lt"/>
                <a:ea typeface="Batang" pitchFamily="18" charset="-127"/>
                <a:cs typeface="+mn-cs"/>
              </a:rPr>
              <a:t>А халатность — плохо</a:t>
            </a:r>
            <a:r>
              <a:rPr lang="ru-RU" sz="2800" b="1" dirty="0">
                <a:latin typeface="+mn-lt"/>
                <a:ea typeface="Batang" pitchFamily="18" charset="-127"/>
                <a:cs typeface="+mn-cs"/>
              </a:rPr>
              <a:t>!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L01p2p11"/>
          <p:cNvPicPr>
            <a:picLocks noChangeAspect="1" noChangeArrowheads="1"/>
          </p:cNvPicPr>
          <p:nvPr/>
        </p:nvPicPr>
        <p:blipFill>
          <a:blip r:embed="rId2" cstate="email"/>
          <a:srcRect l="1117"/>
          <a:stretch>
            <a:fillRect/>
          </a:stretch>
        </p:blipFill>
        <p:spPr bwMode="auto">
          <a:xfrm>
            <a:off x="1187450" y="2060575"/>
            <a:ext cx="6375400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468313" y="554038"/>
            <a:ext cx="8135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/>
            <a:r>
              <a:rPr lang="ru-RU" sz="2400" b="1" dirty="0">
                <a:latin typeface="Century Schoolbook" pitchFamily="18" charset="0"/>
                <a:cs typeface="Times New Roman" pitchFamily="18" charset="0"/>
              </a:rPr>
              <a:t>При работе с веществами не берите их </a:t>
            </a:r>
            <a:r>
              <a:rPr lang="ru-RU" sz="2400" b="1" dirty="0" smtClean="0">
                <a:latin typeface="Century Schoolbook" pitchFamily="18" charset="0"/>
                <a:cs typeface="Times New Roman" pitchFamily="18" charset="0"/>
              </a:rPr>
              <a:t>…</a:t>
            </a:r>
            <a:endParaRPr lang="ru-RU" sz="2400" b="1" dirty="0">
              <a:latin typeface="Century Schoolbook" pitchFamily="18" charset="0"/>
            </a:endParaRPr>
          </a:p>
          <a:p>
            <a:pPr indent="228600" eaLnBrk="0" hangingPunct="0"/>
            <a:r>
              <a:rPr lang="ru-RU" sz="2400" b="1" dirty="0">
                <a:latin typeface="Century Schoolbook" pitchFamily="18" charset="0"/>
                <a:cs typeface="Times New Roman" pitchFamily="18" charset="0"/>
              </a:rPr>
              <a:t>И не пробуйте </a:t>
            </a:r>
            <a:r>
              <a:rPr lang="ru-RU" sz="2400" b="1" dirty="0" smtClean="0">
                <a:latin typeface="Century Schoolbook" pitchFamily="18" charset="0"/>
                <a:cs typeface="Times New Roman" pitchFamily="18" charset="0"/>
              </a:rPr>
              <a:t>на … , </a:t>
            </a:r>
            <a:r>
              <a:rPr lang="ru-RU" sz="2400" b="1" dirty="0">
                <a:latin typeface="Century Schoolbook" pitchFamily="18" charset="0"/>
                <a:cs typeface="Times New Roman" pitchFamily="18" charset="0"/>
              </a:rPr>
              <a:t>реактивы не арбуз:</a:t>
            </a:r>
            <a:endParaRPr lang="ru-RU" sz="2400" b="1" dirty="0">
              <a:latin typeface="Century Schoolbook" pitchFamily="18" charset="0"/>
            </a:endParaRPr>
          </a:p>
          <a:p>
            <a:pPr indent="228600" eaLnBrk="0" hangingPunct="0"/>
            <a:r>
              <a:rPr lang="ru-RU" sz="2400" b="1" dirty="0">
                <a:latin typeface="Century Schoolbook" pitchFamily="18" charset="0"/>
                <a:cs typeface="Times New Roman" pitchFamily="18" charset="0"/>
              </a:rPr>
              <a:t>Слезет кожа с языка</a:t>
            </a:r>
            <a:r>
              <a:rPr lang="ru-RU" sz="2400" b="1" dirty="0">
                <a:latin typeface="Century Schoolbook" pitchFamily="18" charset="0"/>
              </a:rPr>
              <a:t> и</a:t>
            </a:r>
            <a:r>
              <a:rPr lang="ru-RU" sz="2400" b="1" dirty="0">
                <a:latin typeface="Century Schoolbook" pitchFamily="18" charset="0"/>
                <a:cs typeface="Times New Roman" pitchFamily="18" charset="0"/>
              </a:rPr>
              <a:t> отвалится рука</a:t>
            </a:r>
            <a:endParaRPr lang="ru-RU" sz="2400" b="1" dirty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1" descr="L01p2p10"/>
          <p:cNvPicPr>
            <a:picLocks noChangeAspect="1" noChangeArrowheads="1"/>
          </p:cNvPicPr>
          <p:nvPr/>
        </p:nvPicPr>
        <p:blipFill>
          <a:blip r:embed="rId2" cstate="email"/>
          <a:srcRect l="9724" t="4207"/>
          <a:stretch>
            <a:fillRect/>
          </a:stretch>
        </p:blipFill>
        <p:spPr bwMode="auto">
          <a:xfrm>
            <a:off x="827088" y="1574800"/>
            <a:ext cx="6697662" cy="528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547813" y="620713"/>
            <a:ext cx="7056437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Чтобы опыт  получился,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Пользуйся  посудой </a:t>
            </a:r>
            <a:r>
              <a:rPr lang="ru-RU" sz="2800" b="1" dirty="0" smtClean="0">
                <a:latin typeface="+mn-lt"/>
              </a:rPr>
              <a:t>…</a:t>
            </a:r>
            <a:r>
              <a:rPr lang="ru-RU" sz="2800" b="1" dirty="0" smtClean="0">
                <a:latin typeface="+mn-lt"/>
                <a:cs typeface="+mn-cs"/>
              </a:rPr>
              <a:t>!</a:t>
            </a:r>
            <a:endParaRPr lang="ru-RU" sz="2800" b="1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0" descr="L01p2p03"/>
          <p:cNvPicPr>
            <a:picLocks noChangeAspect="1" noChangeArrowheads="1"/>
          </p:cNvPicPr>
          <p:nvPr/>
        </p:nvPicPr>
        <p:blipFill>
          <a:blip r:embed="rId2" cstate="email"/>
          <a:srcRect l="16879" r="8621"/>
          <a:stretch>
            <a:fillRect/>
          </a:stretch>
        </p:blipFill>
        <p:spPr bwMode="auto">
          <a:xfrm>
            <a:off x="3530600" y="1252538"/>
            <a:ext cx="5613400" cy="560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0" y="1268413"/>
            <a:ext cx="48593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/>
            <a:r>
              <a:rPr lang="ru-RU" sz="2400" b="1" dirty="0">
                <a:latin typeface="Century Schoolbook" pitchFamily="18" charset="0"/>
                <a:cs typeface="Times New Roman" pitchFamily="18" charset="0"/>
              </a:rPr>
              <a:t>Чай и вкусный бутерброд</a:t>
            </a:r>
          </a:p>
          <a:p>
            <a:pPr indent="228600"/>
            <a:r>
              <a:rPr lang="ru-RU" sz="2400" b="1" dirty="0">
                <a:latin typeface="Century Schoolbook" pitchFamily="18" charset="0"/>
                <a:cs typeface="Times New Roman" pitchFamily="18" charset="0"/>
              </a:rPr>
              <a:t>Очень просятся в твой </a:t>
            </a:r>
            <a:r>
              <a:rPr lang="ru-RU" sz="2400" b="1" dirty="0" smtClean="0">
                <a:latin typeface="Century Schoolbook" pitchFamily="18" charset="0"/>
                <a:cs typeface="Times New Roman" pitchFamily="18" charset="0"/>
              </a:rPr>
              <a:t>...</a:t>
            </a:r>
            <a:endParaRPr lang="ru-RU" sz="2400" b="1" dirty="0">
              <a:latin typeface="Century Schoolbook" pitchFamily="18" charset="0"/>
              <a:cs typeface="Times New Roman" pitchFamily="18" charset="0"/>
            </a:endParaRPr>
          </a:p>
          <a:p>
            <a:pPr indent="228600"/>
            <a:r>
              <a:rPr lang="ru-RU" sz="2400" b="1" dirty="0">
                <a:latin typeface="Century Schoolbook" pitchFamily="18" charset="0"/>
                <a:cs typeface="Times New Roman" pitchFamily="18" charset="0"/>
              </a:rPr>
              <a:t>Не обманывай себя –</a:t>
            </a:r>
          </a:p>
          <a:p>
            <a:pPr indent="228600"/>
            <a:r>
              <a:rPr lang="ru-RU" sz="2400" b="1" dirty="0">
                <a:latin typeface="Century Schoolbook" pitchFamily="18" charset="0"/>
                <a:cs typeface="Times New Roman" pitchFamily="18" charset="0"/>
              </a:rPr>
              <a:t>Есть и </a:t>
            </a:r>
            <a:r>
              <a:rPr lang="ru-RU" sz="2400" b="1" dirty="0" smtClean="0">
                <a:latin typeface="Century Schoolbook" pitchFamily="18" charset="0"/>
                <a:cs typeface="Times New Roman" pitchFamily="18" charset="0"/>
              </a:rPr>
              <a:t>… </a:t>
            </a:r>
            <a:r>
              <a:rPr lang="ru-RU" sz="2400" b="1" dirty="0">
                <a:latin typeface="Century Schoolbook" pitchFamily="18" charset="0"/>
                <a:cs typeface="Times New Roman" pitchFamily="18" charset="0"/>
              </a:rPr>
              <a:t>у нас нельзя!</a:t>
            </a:r>
          </a:p>
          <a:p>
            <a:pPr indent="228600"/>
            <a:r>
              <a:rPr lang="ru-RU" sz="2400" b="1" dirty="0">
                <a:latin typeface="Century Schoolbook" pitchFamily="18" charset="0"/>
                <a:cs typeface="Times New Roman" pitchFamily="18" charset="0"/>
              </a:rPr>
              <a:t>Это, друг, </a:t>
            </a:r>
            <a:r>
              <a:rPr lang="ru-RU" sz="2400" b="1" dirty="0" err="1">
                <a:latin typeface="Century Schoolbook" pitchFamily="18" charset="0"/>
                <a:cs typeface="Times New Roman" pitchFamily="18" charset="0"/>
              </a:rPr>
              <a:t>химкабинет</a:t>
            </a:r>
            <a:r>
              <a:rPr lang="ru-RU" sz="2400" b="1" dirty="0">
                <a:latin typeface="Century Schoolbook" pitchFamily="18" charset="0"/>
                <a:cs typeface="Times New Roman" pitchFamily="18" charset="0"/>
              </a:rPr>
              <a:t>, </a:t>
            </a:r>
          </a:p>
          <a:p>
            <a:pPr indent="228600"/>
            <a:r>
              <a:rPr lang="ru-RU" sz="2400" b="1" dirty="0">
                <a:latin typeface="Century Schoolbook" pitchFamily="18" charset="0"/>
                <a:cs typeface="Times New Roman" pitchFamily="18" charset="0"/>
              </a:rPr>
              <a:t>для еды условий нет. </a:t>
            </a:r>
            <a:endParaRPr lang="ru-RU" sz="3600" dirty="0">
              <a:latin typeface="Century Schoolbook" pitchFamily="18" charset="0"/>
            </a:endParaRPr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1562100" y="434975"/>
            <a:ext cx="5567293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8600" algn="ctr">
              <a:defRPr/>
            </a:pPr>
            <a:r>
              <a:rPr lang="ru-RU" sz="3200" b="1" dirty="0">
                <a:latin typeface="+mn-lt"/>
                <a:cs typeface="Times New Roman" pitchFamily="18" charset="0"/>
              </a:rPr>
              <a:t>Меры предосторожности</a:t>
            </a:r>
            <a:endParaRPr lang="ru-RU" sz="4000" dirty="0">
              <a:latin typeface="+mn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асплав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8625" y="357188"/>
            <a:ext cx="8286750" cy="621506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0"/>
            <a:ext cx="2900354" cy="1143000"/>
          </a:xfrm>
        </p:spPr>
        <p:txBody>
          <a:bodyPr/>
          <a:lstStyle/>
          <a:p>
            <a:pPr eaLnBrk="1" hangingPunct="1"/>
            <a:r>
              <a:rPr lang="ru-RU" b="1" u="sng" dirty="0" smtClean="0">
                <a:solidFill>
                  <a:schemeClr val="tx1"/>
                </a:solidFill>
              </a:rPr>
              <a:t>Вещества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857356" y="1071546"/>
            <a:ext cx="135731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143636" y="1142984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857753" y="1785926"/>
            <a:ext cx="3786214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Неэлектролиты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вещества, растворы и расплавы которых не проводят электрический ток.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1785926"/>
            <a:ext cx="4071934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Электролиты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вещества, растворы и расплавы которых проводят электрический 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+mn-lt"/>
              </a:rPr>
              <a:t>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25" name="Rectangle 1"/>
          <p:cNvSpPr>
            <a:spLocks noChangeArrowheads="1"/>
          </p:cNvSpPr>
          <p:nvPr/>
        </p:nvSpPr>
        <p:spPr bwMode="auto">
          <a:xfrm>
            <a:off x="785786" y="5000636"/>
            <a:ext cx="2928958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Растворы кислот, щелочей, солей и их расплавы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1571604" y="4714884"/>
            <a:ext cx="571504" cy="158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072066" y="5000636"/>
            <a:ext cx="321467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кристаллические вещества, оксиды, газы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6287306" y="4714090"/>
            <a:ext cx="571504" cy="158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2080</TotalTime>
  <Words>626</Words>
  <Application>Microsoft PowerPoint</Application>
  <PresentationFormat>Экран (4:3)</PresentationFormat>
  <Paragraphs>139</Paragraphs>
  <Slides>27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8" baseType="lpstr">
      <vt:lpstr>Arial</vt:lpstr>
      <vt:lpstr>Times New Roman</vt:lpstr>
      <vt:lpstr>Wingdings</vt:lpstr>
      <vt:lpstr>Arial Black</vt:lpstr>
      <vt:lpstr>Monotype Corsiva</vt:lpstr>
      <vt:lpstr>Book Antiqua</vt:lpstr>
      <vt:lpstr>Century Gothic</vt:lpstr>
      <vt:lpstr>Symbol</vt:lpstr>
      <vt:lpstr>Tahoma</vt:lpstr>
      <vt:lpstr>Georgia</vt:lpstr>
      <vt:lpstr>Поток</vt:lpstr>
      <vt:lpstr>Мы здоровы и полны энергии.  У нас всё в жизни хорошо. Мы молоды, мы счастливы, мы талантливы. </vt:lpstr>
      <vt:lpstr>Электролитическая диссоциация</vt:lpstr>
      <vt:lpstr>План работы:</vt:lpstr>
      <vt:lpstr>Слайд 4</vt:lpstr>
      <vt:lpstr>Слайд 5</vt:lpstr>
      <vt:lpstr>Слайд 6</vt:lpstr>
      <vt:lpstr>Слайд 7</vt:lpstr>
      <vt:lpstr>Слайд 8</vt:lpstr>
      <vt:lpstr>Вещества</vt:lpstr>
      <vt:lpstr>Электролитическая диссоциация</vt:lpstr>
      <vt:lpstr>Процесс распада электролита на ионы при растворении его в воде или расплавлении называется электролитической диссоциацией.         </vt:lpstr>
      <vt:lpstr>Строение молекулы воды</vt:lpstr>
      <vt:lpstr>Механизм электролитической диссоциации:</vt:lpstr>
      <vt:lpstr>Слайд 14</vt:lpstr>
      <vt:lpstr>Уравнение реакции:</vt:lpstr>
      <vt:lpstr>Степень диссоциации – это отношение числа частиц, распавшихся на ионы (Nд),  к общему числу растворенных частиц (Nр) </vt:lpstr>
      <vt:lpstr>Степень диссоциации выражают в долях или процентах.</vt:lpstr>
      <vt:lpstr>Электролиты</vt:lpstr>
      <vt:lpstr>Слайд 19</vt:lpstr>
      <vt:lpstr>Слайд 20</vt:lpstr>
      <vt:lpstr>Тренажер для глаз Базарнова В. Ф.</vt:lpstr>
      <vt:lpstr>Кроссворд электролитическая диссоциация</vt:lpstr>
      <vt:lpstr>       Критерии оценивания</vt:lpstr>
      <vt:lpstr>Слайд 24</vt:lpstr>
      <vt:lpstr>Слайд 25</vt:lpstr>
      <vt:lpstr>Домашнее задание:</vt:lpstr>
      <vt:lpstr>Слайд 27</vt:lpstr>
    </vt:vector>
  </TitlesOfParts>
  <Company>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Электролитическая диссоциация химических элементов</dc:title>
  <dc:creator>1</dc:creator>
  <cp:lastModifiedBy>Начальная школа Pc-7</cp:lastModifiedBy>
  <cp:revision>230</cp:revision>
  <dcterms:created xsi:type="dcterms:W3CDTF">2006-07-14T17:06:29Z</dcterms:created>
  <dcterms:modified xsi:type="dcterms:W3CDTF">2016-03-15T02:37:18Z</dcterms:modified>
</cp:coreProperties>
</file>