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  <p:sldId id="267" r:id="rId15"/>
    <p:sldId id="271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D9C25C-56B1-4E51-A5C6-54ACD82329B7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9DC907-7AE4-4A09-BB58-6D9E64C24F0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jpeg"/><Relationship Id="rId3" Type="http://schemas.openxmlformats.org/officeDocument/2006/relationships/image" Target="../media/image47.jpeg"/><Relationship Id="rId7" Type="http://schemas.openxmlformats.org/officeDocument/2006/relationships/image" Target="../media/image51.jpeg"/><Relationship Id="rId12" Type="http://schemas.openxmlformats.org/officeDocument/2006/relationships/image" Target="../media/image56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11" Type="http://schemas.openxmlformats.org/officeDocument/2006/relationships/image" Target="../media/image55.png"/><Relationship Id="rId5" Type="http://schemas.openxmlformats.org/officeDocument/2006/relationships/image" Target="../media/image49.jpeg"/><Relationship Id="rId10" Type="http://schemas.openxmlformats.org/officeDocument/2006/relationships/image" Target="../media/image54.png"/><Relationship Id="rId4" Type="http://schemas.openxmlformats.org/officeDocument/2006/relationships/image" Target="../media/image48.jpeg"/><Relationship Id="rId9" Type="http://schemas.openxmlformats.org/officeDocument/2006/relationships/image" Target="../media/image5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4941168"/>
            <a:ext cx="6858932" cy="69763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400" b="0" i="1" cap="none" dirty="0">
                <a:ln>
                  <a:noFill/>
                </a:ln>
                <a:solidFill>
                  <a:srgbClr val="00B0F0"/>
                </a:solidFill>
                <a:effectLst/>
                <a:latin typeface="Georgia"/>
                <a:ea typeface="+mn-ea"/>
                <a:cs typeface="+mn-cs"/>
              </a:rPr>
              <a:t>И каждый час, и каждую минуту </a:t>
            </a:r>
            <a:br>
              <a:rPr lang="ru-RU" sz="2400" b="0" i="1" cap="none" dirty="0">
                <a:ln>
                  <a:noFill/>
                </a:ln>
                <a:solidFill>
                  <a:srgbClr val="00B0F0"/>
                </a:solidFill>
                <a:effectLst/>
                <a:latin typeface="Georgia"/>
                <a:ea typeface="+mn-ea"/>
                <a:cs typeface="+mn-cs"/>
              </a:rPr>
            </a:br>
            <a:r>
              <a:rPr lang="ru-RU" sz="2400" b="0" i="1" cap="none" dirty="0">
                <a:ln>
                  <a:noFill/>
                </a:ln>
                <a:solidFill>
                  <a:srgbClr val="00B0F0"/>
                </a:solidFill>
                <a:effectLst/>
                <a:latin typeface="Georgia"/>
                <a:ea typeface="+mn-ea"/>
                <a:cs typeface="+mn-cs"/>
              </a:rPr>
              <a:t>О чьих-то судьбах вечная забота.</a:t>
            </a:r>
            <a:br>
              <a:rPr lang="ru-RU" sz="2400" b="0" i="1" cap="none" dirty="0">
                <a:ln>
                  <a:noFill/>
                </a:ln>
                <a:solidFill>
                  <a:srgbClr val="00B0F0"/>
                </a:solidFill>
                <a:effectLst/>
                <a:latin typeface="Georgia"/>
                <a:ea typeface="+mn-ea"/>
                <a:cs typeface="+mn-cs"/>
              </a:rPr>
            </a:br>
            <a:r>
              <a:rPr lang="ru-RU" sz="2400" b="0" i="1" cap="none" dirty="0" smtClean="0">
                <a:ln>
                  <a:noFill/>
                </a:ln>
                <a:solidFill>
                  <a:srgbClr val="00B0F0"/>
                </a:solidFill>
                <a:effectLst/>
                <a:latin typeface="Georgia"/>
                <a:ea typeface="+mn-ea"/>
                <a:cs typeface="+mn-cs"/>
              </a:rPr>
              <a:t>    Кусочек </a:t>
            </a:r>
            <a:r>
              <a:rPr lang="ru-RU" sz="2400" b="0" i="1" cap="none" dirty="0">
                <a:ln>
                  <a:noFill/>
                </a:ln>
                <a:solidFill>
                  <a:srgbClr val="00B0F0"/>
                </a:solidFill>
                <a:effectLst/>
                <a:latin typeface="Georgia"/>
                <a:ea typeface="+mn-ea"/>
                <a:cs typeface="+mn-cs"/>
              </a:rPr>
              <a:t>сердца отдавать кому-то – </a:t>
            </a:r>
            <a:br>
              <a:rPr lang="ru-RU" sz="2400" b="0" i="1" cap="none" dirty="0">
                <a:ln>
                  <a:noFill/>
                </a:ln>
                <a:solidFill>
                  <a:srgbClr val="00B0F0"/>
                </a:solidFill>
                <a:effectLst/>
                <a:latin typeface="Georgia"/>
                <a:ea typeface="+mn-ea"/>
                <a:cs typeface="+mn-cs"/>
              </a:rPr>
            </a:br>
            <a:r>
              <a:rPr lang="ru-RU" sz="2400" b="0" i="1" cap="none" dirty="0">
                <a:ln>
                  <a:noFill/>
                </a:ln>
                <a:solidFill>
                  <a:srgbClr val="00B0F0"/>
                </a:solidFill>
                <a:effectLst/>
                <a:latin typeface="Georgia"/>
                <a:ea typeface="+mn-ea"/>
                <a:cs typeface="+mn-cs"/>
              </a:rPr>
              <a:t>Такая, брат, у нас с тобой работа.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44812"/>
            <a:ext cx="5436096" cy="1752600"/>
          </a:xfrm>
        </p:spPr>
        <p:txBody>
          <a:bodyPr>
            <a:normAutofit lnSpcReduction="10000"/>
          </a:bodyPr>
          <a:lstStyle/>
          <a:p>
            <a:r>
              <a:rPr lang="ru-RU" sz="4000" i="1" cap="all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Опыт воспитательной работы.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1340768"/>
            <a:ext cx="3127736" cy="35289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110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Georgia" panose="02040502050405020303" pitchFamily="18" charset="0"/>
              </a:rPr>
              <a:t>Праздник для односельчан.</a:t>
            </a:r>
            <a:endParaRPr lang="ru-RU" sz="3600" dirty="0">
              <a:latin typeface="Georgia" panose="02040502050405020303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3275868"/>
            <a:ext cx="2822443" cy="2116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1772816"/>
            <a:ext cx="2808312" cy="2106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653136"/>
            <a:ext cx="2771800" cy="207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419" y="1597487"/>
            <a:ext cx="2770909" cy="20781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4334284"/>
            <a:ext cx="2801060" cy="21007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982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Большое внимание здоровому образу жизни.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1052736"/>
            <a:ext cx="2318189" cy="17386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196752"/>
            <a:ext cx="2555776" cy="1916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4437112"/>
            <a:ext cx="2784309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3267080"/>
            <a:ext cx="2466020" cy="18495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1304836"/>
            <a:ext cx="1851670" cy="24688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232" y="3358769"/>
            <a:ext cx="1851670" cy="24688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149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Cambria" panose="02040503050406030204" pitchFamily="18" charset="0"/>
              </a:rPr>
              <a:t>     Урок « Знамя победы»</a:t>
            </a:r>
            <a:endParaRPr lang="ru-RU" sz="4800" dirty="0">
              <a:latin typeface="Cambria" panose="020405030504060302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484784"/>
            <a:ext cx="2208245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6" y="1556792"/>
            <a:ext cx="2304256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1330457"/>
            <a:ext cx="1635646" cy="21808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437112"/>
            <a:ext cx="2627784" cy="1970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8685" y="4419110"/>
            <a:ext cx="2651787" cy="1988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4414299"/>
            <a:ext cx="2592288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213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Georgia" panose="02040502050405020303" pitchFamily="18" charset="0"/>
              </a:rPr>
              <a:t>Активное участие в проведении школьных мероприятий.</a:t>
            </a:r>
            <a:endParaRPr lang="ru-RU" sz="2800" dirty="0">
              <a:latin typeface="Georgia" panose="02040502050405020303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628800"/>
            <a:ext cx="24384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1840394"/>
            <a:ext cx="2411760" cy="1808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2060848"/>
            <a:ext cx="3024336" cy="2268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329100"/>
            <a:ext cx="2555776" cy="1916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4581128"/>
            <a:ext cx="2677594" cy="20081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274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5865515"/>
          </a:xfrm>
        </p:spPr>
        <p:txBody>
          <a:bodyPr>
            <a:noAutofit/>
          </a:bodyPr>
          <a:lstStyle/>
          <a:p>
            <a:pPr marL="3657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Georgia" panose="02040502050405020303" pitchFamily="18" charset="0"/>
                <a:ea typeface="Calibri"/>
                <a:cs typeface="Times New Roman"/>
              </a:rPr>
              <a:t>Классный </a:t>
            </a:r>
            <a:r>
              <a:rPr lang="ru-RU" sz="2000" dirty="0">
                <a:latin typeface="Georgia" panose="02040502050405020303" pitchFamily="18" charset="0"/>
                <a:ea typeface="Calibri"/>
                <a:cs typeface="Times New Roman"/>
              </a:rPr>
              <a:t>коллектив  принимает активное участие в общешкольных мероприятиях и акциях. Сертификатами отмечены учащиеся, активно участвующие в предметных неделях. Класс активен в подготовки и проведении общешкольных мероприятиях и участвуют в спортивных мероприятиях , </a:t>
            </a:r>
            <a:r>
              <a:rPr lang="ru-RU" sz="2000">
                <a:latin typeface="Georgia" panose="02040502050405020303" pitchFamily="18" charset="0"/>
                <a:ea typeface="Calibri"/>
                <a:cs typeface="Times New Roman"/>
              </a:rPr>
              <a:t>концертах </a:t>
            </a:r>
            <a:r>
              <a:rPr lang="ru-RU" sz="2000" smtClean="0">
                <a:latin typeface="Georgia" panose="02040502050405020303" pitchFamily="18" charset="0"/>
                <a:ea typeface="Calibri"/>
                <a:cs typeface="Times New Roman"/>
              </a:rPr>
              <a:t>.</a:t>
            </a:r>
          </a:p>
          <a:p>
            <a:pPr marL="3657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smtClean="0">
                <a:latin typeface="Georgia" panose="02040502050405020303" pitchFamily="18" charset="0"/>
                <a:ea typeface="Calibri"/>
                <a:cs typeface="Times New Roman"/>
              </a:rPr>
              <a:t>Считаю</a:t>
            </a:r>
            <a:r>
              <a:rPr lang="ru-RU" sz="2000" dirty="0">
                <a:latin typeface="Georgia" panose="02040502050405020303" pitchFamily="18" charset="0"/>
                <a:ea typeface="Calibri"/>
                <a:cs typeface="Times New Roman"/>
              </a:rPr>
              <a:t>, что цели воспитательной работы </a:t>
            </a:r>
            <a:r>
              <a:rPr lang="ru-RU" sz="2000" dirty="0" smtClean="0">
                <a:latin typeface="Georgia" panose="02040502050405020303" pitchFamily="18" charset="0"/>
                <a:ea typeface="Calibri"/>
                <a:cs typeface="Times New Roman"/>
              </a:rPr>
              <a:t> </a:t>
            </a:r>
            <a:r>
              <a:rPr lang="ru-RU" sz="2000" dirty="0">
                <a:latin typeface="Georgia" panose="02040502050405020303" pitchFamily="18" charset="0"/>
                <a:ea typeface="Calibri"/>
                <a:cs typeface="Times New Roman"/>
              </a:rPr>
              <a:t>в основном достигнуты. Главным достижением считаю высокий уровень участия детей в школьной жизни, получения призовых мест при проведении мероприятий разного уровня.</a:t>
            </a:r>
          </a:p>
          <a:p>
            <a:pPr marL="36576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 smtClean="0">
              <a:latin typeface="Georgia" panose="02040502050405020303" pitchFamily="18" charset="0"/>
              <a:ea typeface="Calibri"/>
              <a:cs typeface="Times New Roman"/>
            </a:endParaRPr>
          </a:p>
          <a:p>
            <a:pPr marL="3657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Georgia" panose="02040502050405020303" pitchFamily="18" charset="0"/>
                <a:ea typeface="Calibri"/>
                <a:cs typeface="Times New Roman"/>
              </a:rPr>
              <a:t>Анализируя </a:t>
            </a:r>
            <a:r>
              <a:rPr lang="ru-RU" sz="2000" dirty="0">
                <a:latin typeface="Georgia" panose="02040502050405020303" pitchFamily="18" charset="0"/>
                <a:ea typeface="Calibri"/>
                <a:cs typeface="Times New Roman"/>
              </a:rPr>
              <a:t>свою педагогическую деятельность, считаю, что она соответствует требованиям современного </a:t>
            </a:r>
            <a:r>
              <a:rPr lang="ru-RU" sz="2000" dirty="0" err="1">
                <a:latin typeface="Georgia" panose="02040502050405020303" pitchFamily="18" charset="0"/>
                <a:ea typeface="Calibri"/>
                <a:cs typeface="Times New Roman"/>
              </a:rPr>
              <a:t>учебно</a:t>
            </a:r>
            <a:r>
              <a:rPr lang="ru-RU" sz="2000" dirty="0">
                <a:latin typeface="Georgia" panose="02040502050405020303" pitchFamily="18" charset="0"/>
                <a:ea typeface="Calibri"/>
                <a:cs typeface="Times New Roman"/>
              </a:rPr>
              <a:t> – воспитательного процесса. </a:t>
            </a:r>
          </a:p>
          <a:p>
            <a:pPr marL="3657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Georgia" panose="02040502050405020303" pitchFamily="18" charset="0"/>
                <a:ea typeface="Calibri"/>
                <a:cs typeface="Times New Roman"/>
              </a:rPr>
              <a:t> </a:t>
            </a:r>
          </a:p>
          <a:p>
            <a:pPr marL="3657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Georgia" panose="02040502050405020303" pitchFamily="18" charset="0"/>
                <a:ea typeface="Calibri"/>
                <a:cs typeface="Times New Roman"/>
              </a:rPr>
              <a:t>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672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                </a:t>
            </a:r>
            <a:r>
              <a:rPr lang="ru-RU" sz="3600" dirty="0">
                <a:solidFill>
                  <a:prstClr val="white"/>
                </a:solidFill>
                <a:latin typeface="Cambria" panose="02040503050406030204" pitchFamily="18" charset="0"/>
              </a:rPr>
              <a:t>Наши достижения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 lnSpcReduction="10000"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ru-RU" sz="2000" dirty="0">
                <a:solidFill>
                  <a:prstClr val="white"/>
                </a:solidFill>
                <a:latin typeface="Cambria" panose="02040503050406030204" pitchFamily="18" charset="0"/>
                <a:ea typeface="Calibri"/>
                <a:cs typeface="Times New Roman"/>
              </a:rPr>
              <a:t>Музыкальный конкурс военной песни « Нам дороги эти позабыть нельзя» </a:t>
            </a:r>
            <a:r>
              <a:rPr lang="ru-RU" sz="2000" i="1" dirty="0">
                <a:solidFill>
                  <a:prstClr val="white"/>
                </a:solidFill>
                <a:latin typeface="Cambria" panose="02040503050406030204" pitchFamily="18" charset="0"/>
                <a:ea typeface="Calibri"/>
                <a:cs typeface="Times New Roman"/>
              </a:rPr>
              <a:t>2 место</a:t>
            </a:r>
          </a:p>
          <a:p>
            <a:pPr marL="36576" lvl="0" indent="0">
              <a:buClr>
                <a:srgbClr val="6EA0B0"/>
              </a:buClr>
              <a:buNone/>
            </a:pPr>
            <a:r>
              <a:rPr lang="ru-RU" sz="2000" dirty="0">
                <a:solidFill>
                  <a:prstClr val="white"/>
                </a:solidFill>
                <a:latin typeface="Cambria" panose="02040503050406030204" pitchFamily="18" charset="0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Конкурс стенгазет, посвященных недели русского языка и литературы. </a:t>
            </a:r>
            <a:r>
              <a:rPr lang="ru-RU" sz="2000" i="1" dirty="0" smtClean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Сертификат</a:t>
            </a:r>
          </a:p>
          <a:p>
            <a:pPr marL="36576" lvl="0" indent="0">
              <a:buClr>
                <a:srgbClr val="6EA0B0"/>
              </a:buClr>
              <a:buNone/>
            </a:pPr>
            <a:r>
              <a:rPr lang="ru-RU" sz="2000" i="1" dirty="0" smtClean="0">
                <a:solidFill>
                  <a:prstClr val="white"/>
                </a:solidFill>
                <a:latin typeface="Calibri"/>
                <a:cs typeface="Times New Roman"/>
              </a:rPr>
              <a:t>Выборы президента школы 2013 г. Добрынина Н.- президент</a:t>
            </a:r>
          </a:p>
          <a:p>
            <a:pPr marL="36576" lvl="0" indent="0">
              <a:buClr>
                <a:srgbClr val="6EA0B0"/>
              </a:buClr>
              <a:buNone/>
            </a:pPr>
            <a:r>
              <a:rPr lang="ru-RU" sz="2000" i="1" dirty="0" smtClean="0">
                <a:solidFill>
                  <a:prstClr val="white"/>
                </a:solidFill>
                <a:latin typeface="Calibri"/>
                <a:cs typeface="Times New Roman"/>
              </a:rPr>
              <a:t>2014 г. </a:t>
            </a:r>
            <a:r>
              <a:rPr lang="ru-RU" sz="2000" i="1" dirty="0" err="1" smtClean="0">
                <a:solidFill>
                  <a:prstClr val="white"/>
                </a:solidFill>
                <a:latin typeface="Calibri"/>
                <a:cs typeface="Times New Roman"/>
              </a:rPr>
              <a:t>Халиков</a:t>
            </a:r>
            <a:r>
              <a:rPr lang="ru-RU" sz="2000" i="1" dirty="0" smtClean="0">
                <a:solidFill>
                  <a:prstClr val="white"/>
                </a:solidFill>
                <a:latin typeface="Calibri"/>
                <a:cs typeface="Times New Roman"/>
              </a:rPr>
              <a:t> Р.- президент</a:t>
            </a:r>
          </a:p>
          <a:p>
            <a:pPr marL="3657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Конкурс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« Экскурсоводов» 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XXII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слёта </a:t>
            </a:r>
            <a:r>
              <a:rPr lang="ru-RU" sz="2000" dirty="0" err="1">
                <a:latin typeface="Calibri"/>
                <a:ea typeface="Calibri"/>
                <a:cs typeface="Times New Roman"/>
              </a:rPr>
              <a:t>туристско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– краеведческого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движения</a:t>
            </a:r>
          </a:p>
          <a:p>
            <a:pPr marL="3657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« Отечество»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smtClean="0">
                <a:latin typeface="Calibri"/>
                <a:ea typeface="Calibri"/>
                <a:cs typeface="Times New Roman"/>
              </a:rPr>
              <a:t>2 место </a:t>
            </a:r>
            <a:r>
              <a:rPr lang="ru-RU" sz="2000" i="1" dirty="0" err="1" smtClean="0">
                <a:latin typeface="Calibri"/>
                <a:ea typeface="Calibri"/>
                <a:cs typeface="Times New Roman"/>
              </a:rPr>
              <a:t>Уруджова</a:t>
            </a:r>
            <a:r>
              <a:rPr lang="ru-RU" sz="2000" i="1" dirty="0" smtClean="0">
                <a:latin typeface="Calibri"/>
                <a:ea typeface="Calibri"/>
                <a:cs typeface="Times New Roman"/>
              </a:rPr>
              <a:t> Д</a:t>
            </a:r>
          </a:p>
          <a:p>
            <a:pPr marL="3657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Муниципальный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конкурс ( композиция)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«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Пожарная безопасность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» </a:t>
            </a:r>
            <a:r>
              <a:rPr lang="ru-RU" sz="2000" i="1" dirty="0" smtClean="0">
                <a:latin typeface="Calibri"/>
                <a:ea typeface="Calibri"/>
                <a:cs typeface="Times New Roman"/>
              </a:rPr>
              <a:t>1 место</a:t>
            </a:r>
          </a:p>
          <a:p>
            <a:pPr marL="3657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smtClean="0">
                <a:latin typeface="Calibri"/>
                <a:ea typeface="Calibri"/>
                <a:cs typeface="Times New Roman"/>
              </a:rPr>
              <a:t>     Добрынина Н.</a:t>
            </a:r>
          </a:p>
          <a:p>
            <a:pPr marL="3657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Муниципальная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Всероссийская олимпиада школьников по 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ОБЖ  </a:t>
            </a:r>
            <a:r>
              <a:rPr lang="ru-RU" sz="2000" i="1" dirty="0" err="1" smtClean="0">
                <a:latin typeface="Calibri"/>
                <a:ea typeface="Calibri"/>
                <a:cs typeface="Times New Roman"/>
              </a:rPr>
              <a:t>Халиков</a:t>
            </a:r>
            <a:r>
              <a:rPr lang="ru-RU" sz="2000" i="1" dirty="0" smtClean="0">
                <a:latin typeface="Calibri"/>
                <a:ea typeface="Calibri"/>
                <a:cs typeface="Times New Roman"/>
              </a:rPr>
              <a:t> Р.</a:t>
            </a:r>
          </a:p>
          <a:p>
            <a:pPr marL="36576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Муниципальная 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Всероссийская олимпиада школьников по истории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 smtClean="0">
                <a:latin typeface="Calibri"/>
                <a:ea typeface="Calibri"/>
                <a:cs typeface="Times New Roman"/>
              </a:rPr>
              <a:t>Халиков</a:t>
            </a:r>
            <a:r>
              <a:rPr lang="ru-RU" sz="2000" i="1" dirty="0" smtClean="0">
                <a:latin typeface="Calibri"/>
                <a:ea typeface="Calibri"/>
                <a:cs typeface="Times New Roman"/>
              </a:rPr>
              <a:t> Р.</a:t>
            </a:r>
            <a:endParaRPr lang="ru-RU" sz="2000" i="1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354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Georgia" panose="02040502050405020303" pitchFamily="18" charset="0"/>
              </a:rPr>
              <a:t>ё</a:t>
            </a:r>
            <a:endParaRPr lang="ru-RU" sz="4000" dirty="0">
              <a:latin typeface="Georgia" panose="02040502050405020303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2348880"/>
            <a:ext cx="2448272" cy="1836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4738454"/>
            <a:ext cx="1440160" cy="19202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4389106"/>
            <a:ext cx="3203848" cy="2402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4551124"/>
            <a:ext cx="3059832" cy="22948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155640"/>
            <a:ext cx="1979712" cy="1484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93" y="198547"/>
            <a:ext cx="1979712" cy="1484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128" y="1190041"/>
            <a:ext cx="2016224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4976" y="1068581"/>
            <a:ext cx="1925960" cy="1444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291" y="2345414"/>
            <a:ext cx="1785066" cy="21553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8822" y="117656"/>
            <a:ext cx="1656184" cy="21412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213" y="2230056"/>
            <a:ext cx="1587461" cy="1894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598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sz="3600" smtClean="0">
                <a:latin typeface="Cambria" panose="02040503050406030204" pitchFamily="18" charset="0"/>
              </a:rPr>
              <a:t>     Коновалова Татьяна Владимировна</a:t>
            </a:r>
            <a:r>
              <a:rPr lang="ru-RU" sz="360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sz="2000" dirty="0" smtClean="0">
                <a:latin typeface="Cambria" panose="02040503050406030204" pitchFamily="18" charset="0"/>
              </a:rPr>
              <a:t>Образование</a:t>
            </a:r>
          </a:p>
          <a:p>
            <a:pPr marL="36576" indent="0">
              <a:buNone/>
            </a:pPr>
            <a:r>
              <a:rPr lang="ru-RU" sz="2800" dirty="0" smtClean="0">
                <a:latin typeface="Cambria" panose="02040503050406030204" pitchFamily="18" charset="0"/>
              </a:rPr>
              <a:t> Астраханское педагогическое училище </a:t>
            </a:r>
          </a:p>
          <a:p>
            <a:pPr marL="36576" indent="0">
              <a:buNone/>
            </a:pPr>
            <a:r>
              <a:rPr lang="ru-RU" sz="2800" dirty="0" smtClean="0">
                <a:latin typeface="Cambria" panose="02040503050406030204" pitchFamily="18" charset="0"/>
              </a:rPr>
              <a:t>им. Н. К. Крупской</a:t>
            </a:r>
          </a:p>
          <a:p>
            <a:pPr marL="36576" indent="0">
              <a:buNone/>
            </a:pPr>
            <a:r>
              <a:rPr lang="ru-RU" sz="2000" dirty="0" smtClean="0">
                <a:latin typeface="Cambria" panose="02040503050406030204" pitchFamily="18" charset="0"/>
              </a:rPr>
              <a:t>Специальность</a:t>
            </a:r>
          </a:p>
          <a:p>
            <a:pPr marL="36576" indent="0">
              <a:buNone/>
            </a:pPr>
            <a:r>
              <a:rPr lang="ru-RU" sz="2800" dirty="0" smtClean="0">
                <a:latin typeface="Cambria" panose="02040503050406030204" pitchFamily="18" charset="0"/>
              </a:rPr>
              <a:t>Воспитатель детского сада</a:t>
            </a:r>
          </a:p>
          <a:p>
            <a:pPr marL="36576" indent="0">
              <a:buNone/>
            </a:pPr>
            <a:r>
              <a:rPr lang="ru-RU" sz="2000" dirty="0" smtClean="0">
                <a:latin typeface="Cambria" panose="02040503050406030204" pitchFamily="18" charset="0"/>
              </a:rPr>
              <a:t>Место работы</a:t>
            </a:r>
          </a:p>
          <a:p>
            <a:pPr marL="36576" indent="0">
              <a:buNone/>
            </a:pPr>
            <a:r>
              <a:rPr lang="ru-RU" sz="2800" dirty="0" smtClean="0">
                <a:latin typeface="Cambria" panose="02040503050406030204" pitchFamily="18" charset="0"/>
              </a:rPr>
              <a:t>МОУ ООШ № 13</a:t>
            </a:r>
          </a:p>
          <a:p>
            <a:pPr marL="36576" indent="0">
              <a:buNone/>
            </a:pPr>
            <a:r>
              <a:rPr lang="ru-RU" sz="2000" dirty="0" smtClean="0">
                <a:latin typeface="Cambria" panose="02040503050406030204" pitchFamily="18" charset="0"/>
              </a:rPr>
              <a:t>Должность</a:t>
            </a:r>
          </a:p>
          <a:p>
            <a:pPr marL="36576" indent="0">
              <a:buNone/>
            </a:pPr>
            <a:r>
              <a:rPr lang="ru-RU" sz="2800" dirty="0" smtClean="0">
                <a:latin typeface="Cambria" panose="02040503050406030204" pitchFamily="18" charset="0"/>
              </a:rPr>
              <a:t>Учитель географии</a:t>
            </a:r>
          </a:p>
          <a:p>
            <a:pPr marL="36576" indent="0">
              <a:buNone/>
            </a:pPr>
            <a:r>
              <a:rPr lang="ru-RU" sz="2000" dirty="0" smtClean="0">
                <a:latin typeface="Cambria" panose="02040503050406030204" pitchFamily="18" charset="0"/>
              </a:rPr>
              <a:t>Стаж работы учителем</a:t>
            </a:r>
          </a:p>
          <a:p>
            <a:pPr marL="36576" indent="0">
              <a:buNone/>
            </a:pPr>
            <a:r>
              <a:rPr lang="ru-RU" sz="2800" dirty="0" smtClean="0">
                <a:latin typeface="Cambria" panose="02040503050406030204" pitchFamily="18" charset="0"/>
              </a:rPr>
              <a:t>14 лет</a:t>
            </a: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Cambria" panose="02040503050406030204" pitchFamily="18" charset="0"/>
              </a:rPr>
              <a:t>                      Наш « Дружный»</a:t>
            </a:r>
            <a:endParaRPr lang="ru-RU" sz="4400" dirty="0">
              <a:latin typeface="Cambria" panose="020405030504060302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2564904"/>
            <a:ext cx="4320480" cy="3528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1988840"/>
            <a:ext cx="5328592" cy="39604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317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7" y="188640"/>
            <a:ext cx="8280920" cy="6264696"/>
          </a:xfrm>
        </p:spPr>
      </p:pic>
    </p:spTree>
    <p:extLst>
      <p:ext uri="{BB962C8B-B14F-4D97-AF65-F5344CB8AC3E}">
        <p14:creationId xmlns:p14="http://schemas.microsoft.com/office/powerpoint/2010/main" val="31749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06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Georgia" panose="02040502050405020303" pitchFamily="18" charset="0"/>
              </a:rPr>
              <a:t>     Цели и задачи воспитательной работы: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877272"/>
          </a:xfrm>
        </p:spPr>
        <p:txBody>
          <a:bodyPr>
            <a:normAutofit fontScale="47500" lnSpcReduction="20000"/>
          </a:bodyPr>
          <a:lstStyle/>
          <a:p>
            <a:pPr marL="3657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200" dirty="0">
                <a:latin typeface="Cambria" panose="02040503050406030204" pitchFamily="18" charset="0"/>
                <a:ea typeface="Calibri"/>
                <a:cs typeface="Times New Roman"/>
              </a:rPr>
              <a:t>Воспитательная работа в  классе была направлена на реализацию основной воспитательной цели : « </a:t>
            </a:r>
            <a:r>
              <a:rPr lang="ru-RU" sz="4200" dirty="0" err="1">
                <a:latin typeface="Cambria" panose="02040503050406030204" pitchFamily="18" charset="0"/>
                <a:ea typeface="Calibri"/>
                <a:cs typeface="Times New Roman"/>
              </a:rPr>
              <a:t>Компетентностный</a:t>
            </a:r>
            <a:r>
              <a:rPr lang="ru-RU" sz="4200" dirty="0">
                <a:latin typeface="Cambria" panose="02040503050406030204" pitchFamily="18" charset="0"/>
                <a:ea typeface="Calibri"/>
                <a:cs typeface="Times New Roman"/>
              </a:rPr>
              <a:t> подход в воспитании – одно из основных направлений в становлении личности учащегося</a:t>
            </a:r>
            <a:r>
              <a:rPr lang="ru-RU" sz="4200" dirty="0" smtClean="0">
                <a:latin typeface="Cambria" panose="02040503050406030204" pitchFamily="18" charset="0"/>
                <a:ea typeface="Calibri"/>
                <a:cs typeface="Times New Roman"/>
              </a:rPr>
              <a:t>»</a:t>
            </a:r>
          </a:p>
          <a:p>
            <a:pPr marL="3657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200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  <a:t> </a:t>
            </a:r>
            <a:r>
              <a:rPr lang="ru-RU" sz="4200" dirty="0">
                <a:latin typeface="Cambria" panose="02040503050406030204" pitchFamily="18" charset="0"/>
                <a:ea typeface="Calibri"/>
                <a:cs typeface="Times New Roman"/>
              </a:rPr>
              <a:t>Для ее реализации особое внимание уделялось решению следующих задач: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sz="4200" dirty="0">
                <a:latin typeface="Cambria" panose="02040503050406030204" pitchFamily="18" charset="0"/>
                <a:ea typeface="Calibri"/>
              </a:rPr>
              <a:t>Создание в классе ситуацию успеха;</a:t>
            </a:r>
            <a:endParaRPr lang="ru-RU" sz="4200" dirty="0">
              <a:latin typeface="Cambria" panose="020405030504060302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sz="4200" dirty="0">
                <a:latin typeface="Cambria" panose="02040503050406030204" pitchFamily="18" charset="0"/>
                <a:ea typeface="Calibri"/>
              </a:rPr>
              <a:t>Создание  условий для сохранения и укрепления здоровья;</a:t>
            </a:r>
            <a:endParaRPr lang="ru-RU" sz="4200" dirty="0">
              <a:latin typeface="Cambria" panose="020405030504060302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sz="4200" dirty="0">
                <a:latin typeface="Cambria" panose="02040503050406030204" pitchFamily="18" charset="0"/>
                <a:ea typeface="Calibri"/>
              </a:rPr>
              <a:t>Развитие классного самоуправления;</a:t>
            </a:r>
            <a:endParaRPr lang="ru-RU" sz="4200" dirty="0">
              <a:latin typeface="Cambria" panose="020405030504060302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r>
              <a:rPr lang="ru-RU" sz="4200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</a:rPr>
              <a:t> </a:t>
            </a:r>
            <a:r>
              <a:rPr lang="ru-RU" sz="4200" dirty="0">
                <a:latin typeface="Cambria" panose="02040503050406030204" pitchFamily="18" charset="0"/>
                <a:ea typeface="Calibri"/>
              </a:rPr>
              <a:t>Формирование </a:t>
            </a:r>
            <a:r>
              <a:rPr lang="ru-RU" sz="4200" dirty="0" smtClean="0">
                <a:latin typeface="Cambria" panose="02040503050406030204" pitchFamily="18" charset="0"/>
                <a:ea typeface="Calibri"/>
              </a:rPr>
              <a:t>коллектива </a:t>
            </a:r>
            <a:r>
              <a:rPr lang="ru-RU" sz="4200" dirty="0">
                <a:latin typeface="Cambria" panose="02040503050406030204" pitchFamily="18" charset="0"/>
                <a:ea typeface="Calibri"/>
              </a:rPr>
              <a:t>единомышленников в лице обучающихся и их родителей через совместную учебно-воспитательную деятельность ученического и родительского коллективов;</a:t>
            </a:r>
            <a:endParaRPr lang="ru-RU" sz="4200" dirty="0">
              <a:latin typeface="Cambria" panose="02040503050406030204" pitchFamily="18" charset="0"/>
            </a:endParaRPr>
          </a:p>
          <a:p>
            <a:pPr marL="0" lvl="0" indent="0" fontAlgn="base">
              <a:lnSpc>
                <a:spcPct val="120000"/>
              </a:lnSpc>
              <a:spcAft>
                <a:spcPct val="0"/>
              </a:spcAft>
              <a:buClr>
                <a:srgbClr val="CCECFF"/>
              </a:buClr>
              <a:buSzPct val="115000"/>
              <a:buNone/>
              <a:defRPr/>
            </a:pPr>
            <a:r>
              <a:rPr lang="ru-RU" sz="4200" dirty="0" smtClean="0">
                <a:latin typeface="Cambria" panose="02040503050406030204" pitchFamily="18" charset="0"/>
                <a:ea typeface="Calibri"/>
              </a:rPr>
              <a:t>-Стимулирование </a:t>
            </a:r>
            <a:r>
              <a:rPr lang="ru-RU" sz="4200" dirty="0">
                <a:latin typeface="Cambria" panose="02040503050406030204" pitchFamily="18" charset="0"/>
                <a:ea typeface="Calibri"/>
              </a:rPr>
              <a:t>интереса к развитию творческих, интеллектуальных и физических возможностей и способностей в каждом ученике</a:t>
            </a:r>
            <a:r>
              <a:rPr lang="ru-RU" sz="4200" dirty="0" smtClean="0">
                <a:latin typeface="Cambria" panose="02040503050406030204" pitchFamily="18" charset="0"/>
                <a:ea typeface="Calibri"/>
              </a:rPr>
              <a:t>.</a:t>
            </a:r>
          </a:p>
          <a:p>
            <a:pPr marL="0" lvl="0" indent="0" fontAlgn="base">
              <a:lnSpc>
                <a:spcPct val="120000"/>
              </a:lnSpc>
              <a:spcAft>
                <a:spcPct val="0"/>
              </a:spcAft>
              <a:buClr>
                <a:srgbClr val="CCECFF"/>
              </a:buClr>
              <a:buSzPct val="115000"/>
              <a:buNone/>
              <a:defRPr/>
            </a:pPr>
            <a:r>
              <a:rPr lang="ru-RU" sz="4200" dirty="0">
                <a:latin typeface="Cambria" panose="02040503050406030204" pitchFamily="18" charset="0"/>
                <a:ea typeface="Calibri"/>
                <a:cs typeface="Times New Roman"/>
              </a:rPr>
              <a:t> </a:t>
            </a:r>
            <a:r>
              <a:rPr lang="ru-RU" sz="4200" dirty="0" smtClean="0">
                <a:latin typeface="Cambria" panose="02040503050406030204" pitchFamily="18" charset="0"/>
                <a:ea typeface="Calibri"/>
                <a:cs typeface="Times New Roman"/>
              </a:rPr>
              <a:t>-</a:t>
            </a:r>
            <a:r>
              <a:rPr lang="ru-RU" sz="4200" kern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Привлекать </a:t>
            </a:r>
            <a:r>
              <a:rPr lang="ru-RU" sz="4200" kern="0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родителей к учебно-воспитательному процессу;</a:t>
            </a:r>
          </a:p>
          <a:p>
            <a:pPr marL="0" lvl="0" indent="0" fontAlgn="base">
              <a:lnSpc>
                <a:spcPct val="120000"/>
              </a:lnSpc>
              <a:spcAft>
                <a:spcPct val="0"/>
              </a:spcAft>
              <a:buClr>
                <a:srgbClr val="CCECFF"/>
              </a:buClr>
              <a:buSzPct val="115000"/>
              <a:buNone/>
              <a:defRPr/>
            </a:pPr>
            <a:r>
              <a:rPr lang="ru-RU" sz="4200" kern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-Развивать </a:t>
            </a:r>
            <a:r>
              <a:rPr lang="ru-RU" sz="4200" kern="0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творческие способности ребят через участие в школьных, </a:t>
            </a:r>
            <a:r>
              <a:rPr lang="ru-RU" sz="4200" kern="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муниципальных, краевых и другого уровня </a:t>
            </a:r>
            <a:r>
              <a:rPr lang="ru-RU" sz="4200" kern="0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</a:rPr>
              <a:t>конкурсах.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"/>
            </a:pPr>
            <a:endParaRPr lang="ru-RU" sz="4500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endParaRPr lang="ru-RU" sz="4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5721499"/>
          </a:xfrm>
        </p:spPr>
        <p:txBody>
          <a:bodyPr>
            <a:noAutofit/>
          </a:bodyPr>
          <a:lstStyle/>
          <a:p>
            <a:pPr marL="3657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Моя воспитательная работа с классом проводится по следующим направлениям: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 marL="3657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. </a:t>
            </a:r>
            <a:r>
              <a:rPr lang="ru-RU" sz="2000" dirty="0" err="1">
                <a:latin typeface="Cambria" panose="02040503050406030204" pitchFamily="18" charset="0"/>
                <a:ea typeface="Times New Roman"/>
                <a:cs typeface="Times New Roman"/>
              </a:rPr>
              <a:t>Гражданско</a:t>
            </a: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 - патриотическое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 marL="3657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· Духовно-нравственное и правовое воспитание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 marL="3657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· Познавательная деятельность и эстетическое воспитание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 marL="3657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latin typeface="Cambria" panose="02040503050406030204" pitchFamily="18" charset="0"/>
                <a:ea typeface="Times New Roman"/>
                <a:cs typeface="Times New Roman"/>
              </a:rPr>
              <a:t>· </a:t>
            </a: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Физическое воспитание и здоровый образ жизни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 marL="36576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· Работа с родителями.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 marL="36576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 </a:t>
            </a:r>
            <a:r>
              <a:rPr lang="ru-RU" sz="2000" dirty="0" smtClean="0">
                <a:latin typeface="Cambria" panose="02040503050406030204" pitchFamily="18" charset="0"/>
                <a:ea typeface="Calibri"/>
                <a:cs typeface="Times New Roman"/>
              </a:rPr>
              <a:t>Для </a:t>
            </a:r>
            <a:r>
              <a:rPr lang="ru-RU" sz="2000" dirty="0">
                <a:latin typeface="Cambria" panose="02040503050406030204" pitchFamily="18" charset="0"/>
                <a:ea typeface="Calibri"/>
                <a:cs typeface="Times New Roman"/>
              </a:rPr>
              <a:t>осуществления воспитательных целей и задач были использованы различные формы и методы: тематические классные часы, часы общения, индивидуальные беседы и др.</a:t>
            </a:r>
          </a:p>
          <a:p>
            <a:pPr marL="36576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>
                <a:solidFill>
                  <a:srgbClr val="000000"/>
                </a:solidFill>
                <a:latin typeface="Cambria" panose="02040503050406030204" pitchFamily="18" charset="0"/>
                <a:ea typeface="Times New Roman"/>
                <a:cs typeface="Times New Roman"/>
              </a:rPr>
              <a:t> </a:t>
            </a:r>
            <a:r>
              <a:rPr lang="ru-RU" sz="2000" smtClean="0">
                <a:latin typeface="Cambria" panose="02040503050406030204" pitchFamily="18" charset="0"/>
                <a:ea typeface="Times New Roman"/>
                <a:cs typeface="Times New Roman"/>
              </a:rPr>
              <a:t>Используемые </a:t>
            </a: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методы и формы работы на мой взгляд, позволяют создать условия взаимодействия с классом:</a:t>
            </a:r>
            <a:endParaRPr lang="ru-RU" sz="2000" dirty="0">
              <a:latin typeface="Cambria" panose="02040503050406030204" pitchFamily="18" charset="0"/>
              <a:ea typeface="Calibri"/>
              <a:cs typeface="Times New Roman"/>
            </a:endParaRPr>
          </a:p>
          <a:p>
            <a:pPr marL="24892" indent="0" algn="just" eaLnBrk="0" fontAlgn="base" hangingPunct="0">
              <a:spcAft>
                <a:spcPts val="0"/>
              </a:spcAft>
              <a:buNone/>
            </a:pPr>
            <a:r>
              <a:rPr lang="ru-RU" sz="2000" dirty="0">
                <a:latin typeface="Cambria" panose="02040503050406030204" pitchFamily="18" charset="0"/>
                <a:ea typeface="Times New Roman"/>
              </a:rPr>
              <a:t>групповые (творческие группы, органы самоуправления);</a:t>
            </a:r>
            <a:endParaRPr lang="ru-RU" sz="2000" dirty="0">
              <a:latin typeface="Cambria" panose="02040503050406030204" pitchFamily="18" charset="0"/>
            </a:endParaRPr>
          </a:p>
          <a:p>
            <a:pPr marL="36576" indent="0" algn="just" eaLnBrk="0" fontAlgn="base" hangingPunct="0">
              <a:spcAft>
                <a:spcPts val="0"/>
              </a:spcAft>
              <a:buNone/>
            </a:pPr>
            <a:r>
              <a:rPr lang="ru-RU" sz="2000" dirty="0">
                <a:latin typeface="Cambria" panose="02040503050406030204" pitchFamily="18" charset="0"/>
                <a:ea typeface="Times New Roman"/>
                <a:cs typeface="Times New Roman"/>
              </a:rPr>
              <a:t>  </a:t>
            </a:r>
            <a:r>
              <a:rPr lang="ru-RU" sz="2000" dirty="0">
                <a:latin typeface="Cambria" panose="02040503050406030204" pitchFamily="18" charset="0"/>
                <a:ea typeface="Times New Roman"/>
              </a:rPr>
              <a:t>коллективные (конкурсы, концерты, классные часы).</a:t>
            </a:r>
            <a:endParaRPr lang="ru-RU" sz="2000" dirty="0">
              <a:latin typeface="Cambria" panose="02040503050406030204" pitchFamily="18" charset="0"/>
            </a:endParaRPr>
          </a:p>
          <a:p>
            <a:pPr marL="36576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latin typeface="Cambria" panose="02040503050406030204" pitchFamily="18" charset="0"/>
                <a:ea typeface="Calibri"/>
                <a:cs typeface="Times New Roman"/>
              </a:rPr>
              <a:t> </a:t>
            </a:r>
            <a:r>
              <a:rPr lang="ru-RU" sz="2000" dirty="0" smtClean="0">
                <a:latin typeface="Cambria" panose="02040503050406030204" pitchFamily="18" charset="0"/>
                <a:ea typeface="Calibri"/>
                <a:cs typeface="Times New Roman"/>
              </a:rPr>
              <a:t> </a:t>
            </a:r>
            <a:r>
              <a:rPr lang="ru-RU" sz="2000" dirty="0">
                <a:latin typeface="Cambria" panose="02040503050406030204" pitchFamily="18" charset="0"/>
                <a:ea typeface="Calibri"/>
                <a:cs typeface="Times New Roman"/>
              </a:rPr>
              <a:t>индивидуальные (беседы, консультации, обмен мнениями, оказание индивидуальной помощи, совместный поиск решения проблемы);</a:t>
            </a:r>
            <a:endParaRPr lang="ru-RU" sz="2000" dirty="0">
              <a:effectLst/>
              <a:latin typeface="Cambria" panose="020405030504060302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79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anose="02040502050405020303" pitchFamily="18" charset="0"/>
              </a:rPr>
              <a:t>Проведение классных часов.</a:t>
            </a:r>
            <a:endParaRPr lang="ru-RU" sz="3200" dirty="0">
              <a:latin typeface="Georgia" panose="02040502050405020303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541" y="1204874"/>
            <a:ext cx="1958149" cy="1468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649" y="4990347"/>
            <a:ext cx="2304256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8386" y="3102109"/>
            <a:ext cx="1884736" cy="1413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5" y="4990347"/>
            <a:ext cx="2254131" cy="16905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3649" y="1176547"/>
            <a:ext cx="2160240" cy="1620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4012" y="1149925"/>
            <a:ext cx="2195736" cy="1646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2085" y="3111506"/>
            <a:ext cx="1872208" cy="1404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653" y="5287761"/>
            <a:ext cx="1944216" cy="1458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37" y="3072891"/>
            <a:ext cx="2232248" cy="16741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189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Georgia" panose="02040502050405020303" pitchFamily="18" charset="0"/>
              </a:rPr>
              <a:t>           Различных мероприятий</a:t>
            </a:r>
            <a:endParaRPr lang="ru-RU" sz="3600" dirty="0">
              <a:latin typeface="Georgia" panose="02040502050405020303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1" y="1340768"/>
            <a:ext cx="3264363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024" y="4149080"/>
            <a:ext cx="2987824" cy="22408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5535" y="4149080"/>
            <a:ext cx="2699792" cy="20248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7651" y="1340768"/>
            <a:ext cx="3016544" cy="226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1" y="2924944"/>
            <a:ext cx="2567670" cy="22274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9915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anose="02040502050405020303" pitchFamily="18" charset="0"/>
              </a:rPr>
              <a:t>         Праздник для родителей</a:t>
            </a:r>
            <a:endParaRPr lang="ru-RU" sz="3200" dirty="0">
              <a:latin typeface="Georgia" panose="02040502050405020303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2348880"/>
            <a:ext cx="2390197" cy="17926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6077" y="4221088"/>
            <a:ext cx="3275856" cy="2456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700808"/>
            <a:ext cx="2627784" cy="1970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1635905"/>
            <a:ext cx="288032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238244"/>
            <a:ext cx="2808312" cy="2106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911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</TotalTime>
  <Words>401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И каждый час, и каждую минуту  О чьих-то судьбах вечная забота.     Кусочек сердца отдавать кому-то –  Такая, брат, у нас с тобой работа.</vt:lpstr>
      <vt:lpstr>     Коновалова Татьяна Владимировна </vt:lpstr>
      <vt:lpstr>                      Наш « Дружный»</vt:lpstr>
      <vt:lpstr>Презентация PowerPoint</vt:lpstr>
      <vt:lpstr>     Цели и задачи воспитательной работы:</vt:lpstr>
      <vt:lpstr>Презентация PowerPoint</vt:lpstr>
      <vt:lpstr>Проведение классных часов.</vt:lpstr>
      <vt:lpstr>           Различных мероприятий</vt:lpstr>
      <vt:lpstr>         Праздник для родителей</vt:lpstr>
      <vt:lpstr>Праздник для односельчан.</vt:lpstr>
      <vt:lpstr>Большое внимание здоровому образу жизни.</vt:lpstr>
      <vt:lpstr>     Урок « Знамя победы»</vt:lpstr>
      <vt:lpstr>Активное участие в проведении школьных мероприятий.</vt:lpstr>
      <vt:lpstr>Презентация PowerPoint</vt:lpstr>
      <vt:lpstr>                  Наши достижения</vt:lpstr>
      <vt:lpstr>ё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воспитательной работы.</dc:title>
  <dc:creator>1</dc:creator>
  <cp:lastModifiedBy>1</cp:lastModifiedBy>
  <cp:revision>31</cp:revision>
  <dcterms:created xsi:type="dcterms:W3CDTF">2014-10-25T18:06:29Z</dcterms:created>
  <dcterms:modified xsi:type="dcterms:W3CDTF">2016-03-03T16:39:35Z</dcterms:modified>
</cp:coreProperties>
</file>