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9" r:id="rId9"/>
    <p:sldId id="271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60C1-1025-4DFE-B3E7-01CFF8392F22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DAF6C4A-60A7-439E-9E5E-A1D8C03BB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60C1-1025-4DFE-B3E7-01CFF8392F22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6C4A-60A7-439E-9E5E-A1D8C03BB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60C1-1025-4DFE-B3E7-01CFF8392F22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6C4A-60A7-439E-9E5E-A1D8C03BB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60C1-1025-4DFE-B3E7-01CFF8392F22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DAF6C4A-60A7-439E-9E5E-A1D8C03BB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60C1-1025-4DFE-B3E7-01CFF8392F22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6C4A-60A7-439E-9E5E-A1D8C03BBC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60C1-1025-4DFE-B3E7-01CFF8392F22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6C4A-60A7-439E-9E5E-A1D8C03BB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60C1-1025-4DFE-B3E7-01CFF8392F22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DAF6C4A-60A7-439E-9E5E-A1D8C03BBC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60C1-1025-4DFE-B3E7-01CFF8392F22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6C4A-60A7-439E-9E5E-A1D8C03BB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60C1-1025-4DFE-B3E7-01CFF8392F22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6C4A-60A7-439E-9E5E-A1D8C03BB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60C1-1025-4DFE-B3E7-01CFF8392F22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6C4A-60A7-439E-9E5E-A1D8C03BB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60C1-1025-4DFE-B3E7-01CFF8392F22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6C4A-60A7-439E-9E5E-A1D8C03BBC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B260C1-1025-4DFE-B3E7-01CFF8392F22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DAF6C4A-60A7-439E-9E5E-A1D8C03BBC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                                  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88640"/>
            <a:ext cx="8458200" cy="5760640"/>
          </a:xfrm>
        </p:spPr>
        <p:txBody>
          <a:bodyPr>
            <a:normAutofit fontScale="85000" lnSpcReduction="20000"/>
          </a:bodyPr>
          <a:lstStyle/>
          <a:p>
            <a:pPr algn="ctr"/>
            <a:endParaRPr lang="ru-RU" sz="4000" dirty="0" smtClean="0"/>
          </a:p>
          <a:p>
            <a:pPr algn="ctr"/>
            <a:endParaRPr lang="ru-RU" sz="4000" dirty="0" smtClean="0"/>
          </a:p>
          <a:p>
            <a:pPr algn="ctr"/>
            <a:endParaRPr lang="ru-RU" sz="4000" dirty="0" smtClean="0"/>
          </a:p>
          <a:p>
            <a:pPr algn="ctr"/>
            <a:endParaRPr lang="ru-RU" sz="4000" dirty="0" smtClean="0"/>
          </a:p>
          <a:p>
            <a:pPr algn="ctr"/>
            <a:endParaRPr lang="ru-RU" sz="4000" dirty="0" smtClean="0"/>
          </a:p>
          <a:p>
            <a:pPr algn="ctr"/>
            <a:r>
              <a:rPr lang="ru-RU" sz="4700" b="1" dirty="0" smtClean="0"/>
              <a:t>Самоанализ урока</a:t>
            </a:r>
          </a:p>
          <a:p>
            <a:pPr algn="ctr"/>
            <a:r>
              <a:rPr lang="ru-RU" sz="4700" b="1" dirty="0" smtClean="0"/>
              <a:t>«</a:t>
            </a:r>
            <a:r>
              <a:rPr lang="ru-RU" sz="4700" b="1" dirty="0" err="1" smtClean="0"/>
              <a:t>Алканы</a:t>
            </a:r>
            <a:r>
              <a:rPr lang="ru-RU" sz="4700" b="1" dirty="0" smtClean="0"/>
              <a:t>»</a:t>
            </a:r>
          </a:p>
          <a:p>
            <a:pPr algn="ctr"/>
            <a:endParaRPr lang="ru-RU" sz="4000" dirty="0" smtClean="0"/>
          </a:p>
          <a:p>
            <a:pPr algn="ctr"/>
            <a:r>
              <a:rPr lang="ru-RU" sz="2000" dirty="0" smtClean="0"/>
              <a:t>                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b="1" dirty="0" smtClean="0"/>
              <a:t>                Выполнила: Учитель химии</a:t>
            </a:r>
          </a:p>
          <a:p>
            <a:pPr algn="ctr"/>
            <a:r>
              <a:rPr lang="ru-RU" sz="2000" b="1" dirty="0" smtClean="0"/>
              <a:t>       ГОБУ НПО ВО ПУ №30</a:t>
            </a:r>
          </a:p>
          <a:p>
            <a:pPr algn="ctr"/>
            <a:r>
              <a:rPr lang="ru-RU" sz="2000" b="1" dirty="0" smtClean="0"/>
              <a:t>                                  </a:t>
            </a:r>
            <a:r>
              <a:rPr lang="ru-RU" sz="2000" b="1" dirty="0" err="1" smtClean="0"/>
              <a:t>Кравченкова</a:t>
            </a:r>
            <a:r>
              <a:rPr lang="ru-RU" sz="2000" b="1" dirty="0" smtClean="0"/>
              <a:t> Оксана Александровна</a:t>
            </a:r>
          </a:p>
          <a:p>
            <a:pPr algn="ctr"/>
            <a:endParaRPr lang="ru-RU" sz="4000" dirty="0" smtClean="0"/>
          </a:p>
          <a:p>
            <a:pPr algn="ctr"/>
            <a:endParaRPr lang="ru-RU" sz="4000" dirty="0" smtClean="0"/>
          </a:p>
          <a:p>
            <a:pPr algn="ctr"/>
            <a:endParaRPr lang="ru-RU" sz="4000" dirty="0"/>
          </a:p>
        </p:txBody>
      </p:sp>
      <p:pic>
        <p:nvPicPr>
          <p:cNvPr id="4" name="Рисунок 3" descr="3232759-d74bb3e428929f4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96952"/>
            <a:ext cx="3673377" cy="309634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  <a:defRPr/>
            </a:pPr>
            <a:r>
              <a:rPr lang="ru-RU" dirty="0" smtClean="0"/>
              <a:t>Закончите следующие предложения:</a:t>
            </a:r>
          </a:p>
          <a:p>
            <a:pPr>
              <a:defRPr/>
            </a:pPr>
            <a:endParaRPr lang="ru-RU" dirty="0" smtClean="0"/>
          </a:p>
          <a:p>
            <a:pPr>
              <a:buNone/>
              <a:defRPr/>
            </a:pPr>
            <a:r>
              <a:rPr lang="ru-RU" dirty="0" smtClean="0"/>
              <a:t>1.Мне этот урок был нужен, потому что …</a:t>
            </a:r>
          </a:p>
          <a:p>
            <a:pPr>
              <a:buFontTx/>
              <a:buAutoNum type="arabicPeriod"/>
              <a:defRPr/>
            </a:pPr>
            <a:endParaRPr lang="ru-RU" dirty="0" smtClean="0"/>
          </a:p>
          <a:p>
            <a:pPr>
              <a:buNone/>
              <a:defRPr/>
            </a:pPr>
            <a:r>
              <a:rPr lang="ru-RU" dirty="0" smtClean="0"/>
              <a:t>2. Теперь я могу …</a:t>
            </a:r>
          </a:p>
          <a:p>
            <a:pPr>
              <a:defRPr/>
            </a:pPr>
            <a:endParaRPr lang="ru-RU" dirty="0" smtClean="0"/>
          </a:p>
          <a:p>
            <a:pPr>
              <a:buNone/>
              <a:defRPr/>
            </a:pPr>
            <a:r>
              <a:rPr lang="ru-RU" dirty="0" smtClean="0"/>
              <a:t>3. Лучше всего мне удалось …</a:t>
            </a:r>
          </a:p>
          <a:p>
            <a:pPr>
              <a:defRPr/>
            </a:pPr>
            <a:endParaRPr lang="ru-RU" dirty="0" smtClean="0"/>
          </a:p>
          <a:p>
            <a:pPr>
              <a:buNone/>
              <a:defRPr/>
            </a:pPr>
            <a:r>
              <a:rPr lang="ru-RU" dirty="0" smtClean="0"/>
              <a:t>4. Я понял, что …</a:t>
            </a:r>
          </a:p>
          <a:p>
            <a:pPr>
              <a:defRPr/>
            </a:pPr>
            <a:endParaRPr lang="ru-RU" dirty="0" smtClean="0"/>
          </a:p>
          <a:p>
            <a:pPr>
              <a:buNone/>
              <a:defRPr/>
            </a:pPr>
            <a:r>
              <a:rPr lang="ru-RU" dirty="0" smtClean="0"/>
              <a:t>5. Мне еще необходимо …</a:t>
            </a:r>
          </a:p>
          <a:p>
            <a:endParaRPr lang="ru-RU" dirty="0"/>
          </a:p>
        </p:txBody>
      </p:sp>
      <p:pic>
        <p:nvPicPr>
          <p:cNvPr id="4" name="Picture 10" descr="Презентация проектная деятельность в школе - ваша презентаци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5" y="2924944"/>
            <a:ext cx="3716536" cy="3464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b="1" i="1" dirty="0" smtClean="0"/>
              <a:t>организация деятельности учащихся, направленная на прочное усвоение знаний по строению, номенклатуре,  изомерии  </a:t>
            </a:r>
            <a:r>
              <a:rPr lang="ru-RU" b="1" i="1" dirty="0" err="1" smtClean="0"/>
              <a:t>алканов</a:t>
            </a:r>
            <a:r>
              <a:rPr lang="ru-RU" b="1" i="1" dirty="0" smtClean="0"/>
              <a:t>. </a:t>
            </a:r>
          </a:p>
          <a:p>
            <a:endParaRPr lang="ru-RU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/>
          <a:lstStyle/>
          <a:p>
            <a:r>
              <a:rPr lang="ru-RU" dirty="0" smtClean="0"/>
              <a:t>Задачи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08720"/>
            <a:ext cx="8686800" cy="482453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u="sng" dirty="0" smtClean="0"/>
              <a:t>Обучающие:</a:t>
            </a:r>
            <a:endParaRPr lang="ru-RU" sz="2000" dirty="0" smtClean="0"/>
          </a:p>
          <a:p>
            <a:r>
              <a:rPr lang="ru-RU" sz="2000" dirty="0" smtClean="0"/>
              <a:t>- дать понятие класса </a:t>
            </a:r>
            <a:r>
              <a:rPr lang="ru-RU" sz="2000" dirty="0" err="1" smtClean="0"/>
              <a:t>алканов</a:t>
            </a:r>
            <a:r>
              <a:rPr lang="ru-RU" sz="2000" dirty="0" smtClean="0"/>
              <a:t>, их общую формулу, гомологический ряд, рассмотреть строение метана и  </a:t>
            </a:r>
            <a:r>
              <a:rPr lang="en-US" sz="2000" dirty="0" smtClean="0"/>
              <a:t>sp</a:t>
            </a:r>
            <a:r>
              <a:rPr lang="ru-RU" sz="2000" baseline="30000" dirty="0" smtClean="0"/>
              <a:t>3</a:t>
            </a:r>
            <a:r>
              <a:rPr lang="ru-RU" sz="2000" dirty="0" smtClean="0"/>
              <a:t>-гибридизацию;</a:t>
            </a:r>
          </a:p>
          <a:p>
            <a:r>
              <a:rPr lang="ru-RU" sz="2000" dirty="0" smtClean="0"/>
              <a:t>- способствовать усвоению гомологии,  изомерии и номенклатуры,  характерной для класса </a:t>
            </a:r>
            <a:r>
              <a:rPr lang="ru-RU" sz="2000" dirty="0" err="1" smtClean="0"/>
              <a:t>алканов</a:t>
            </a:r>
            <a:r>
              <a:rPr lang="ru-RU" sz="2000" dirty="0" smtClean="0"/>
              <a:t>;</a:t>
            </a:r>
          </a:p>
          <a:p>
            <a:pPr>
              <a:buNone/>
            </a:pPr>
            <a:r>
              <a:rPr lang="ru-RU" sz="2000" b="1" u="sng" dirty="0" smtClean="0"/>
              <a:t>Воспитывающие:</a:t>
            </a:r>
            <a:endParaRPr lang="ru-RU" sz="2000" dirty="0" smtClean="0"/>
          </a:p>
          <a:p>
            <a:r>
              <a:rPr lang="ru-RU" sz="2000" dirty="0" smtClean="0"/>
              <a:t>- воспитывать мировоззрение и единую химическую картину мира;</a:t>
            </a:r>
          </a:p>
          <a:p>
            <a:r>
              <a:rPr lang="ru-RU" sz="2000" dirty="0" smtClean="0"/>
              <a:t>- воспитывать дисциплинированность, ответственное отношение к учебному труду;</a:t>
            </a:r>
          </a:p>
          <a:p>
            <a:r>
              <a:rPr lang="ru-RU" sz="2000" dirty="0" smtClean="0"/>
              <a:t>- вырабатывать  личностные качества: аккуратности, внимательности при заполнении тетрадей, точности ответов;  </a:t>
            </a:r>
          </a:p>
          <a:p>
            <a:r>
              <a:rPr lang="ru-RU" sz="2000" dirty="0" smtClean="0"/>
              <a:t>- формировать умение работать самостоятельно.</a:t>
            </a:r>
          </a:p>
          <a:p>
            <a:pPr>
              <a:buNone/>
            </a:pPr>
            <a:r>
              <a:rPr lang="ru-RU" sz="2000" b="1" u="sng" dirty="0" smtClean="0"/>
              <a:t>Развивающие: </a:t>
            </a:r>
            <a:endParaRPr lang="ru-RU" sz="2000" dirty="0" smtClean="0"/>
          </a:p>
          <a:p>
            <a:r>
              <a:rPr lang="ru-RU" sz="2000" dirty="0" smtClean="0"/>
              <a:t>- развивать творческую активность и самостоятельность учеников,</a:t>
            </a:r>
          </a:p>
          <a:p>
            <a:r>
              <a:rPr lang="ru-RU" sz="2000" dirty="0" smtClean="0"/>
              <a:t>-  развивать умения  выделять главное, существенное; </a:t>
            </a:r>
          </a:p>
          <a:p>
            <a:r>
              <a:rPr lang="ru-RU" sz="2000" dirty="0" smtClean="0"/>
              <a:t>- развивать химически грамотную речь, образное и логическое мышление;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 </a:t>
            </a: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3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cs typeface="Arial" charset="0"/>
              </a:rPr>
              <a:t>Формирование УУД</a:t>
            </a:r>
            <a:br>
              <a:rPr lang="ru-RU" b="1" dirty="0" smtClean="0">
                <a:cs typeface="Arial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686800" cy="5243413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endParaRPr lang="ru-RU" sz="1600" b="1" dirty="0" smtClean="0">
              <a:cs typeface="Arial" charset="0"/>
            </a:endParaRPr>
          </a:p>
          <a:p>
            <a:pPr>
              <a:defRPr/>
            </a:pPr>
            <a:r>
              <a:rPr lang="ru-RU" sz="1600" b="1" i="1" u="sng" dirty="0" smtClean="0">
                <a:cs typeface="Arial" charset="0"/>
              </a:rPr>
              <a:t>Личностные:</a:t>
            </a:r>
            <a:r>
              <a:rPr lang="ru-RU" sz="1600" b="1" u="sng" dirty="0" smtClean="0">
                <a:cs typeface="Arial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cs typeface="Arial" charset="0"/>
              </a:rPr>
              <a:t>умение управлять своей познавательной деятельностью;   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cs typeface="Arial" charset="0"/>
              </a:rPr>
              <a:t>самоконтроль и самооценка.</a:t>
            </a:r>
          </a:p>
          <a:p>
            <a:pPr>
              <a:defRPr/>
            </a:pPr>
            <a:endParaRPr lang="ru-RU" sz="1600" b="1" dirty="0" smtClean="0">
              <a:cs typeface="Arial" charset="0"/>
            </a:endParaRPr>
          </a:p>
          <a:p>
            <a:pPr>
              <a:defRPr/>
            </a:pPr>
            <a:r>
              <a:rPr lang="ru-RU" sz="1600" b="1" i="1" u="sng" dirty="0" smtClean="0">
                <a:cs typeface="Arial" charset="0"/>
              </a:rPr>
              <a:t>Регулятивные: </a:t>
            </a:r>
            <a:endParaRPr lang="ru-RU" sz="1600" b="1" u="sng" dirty="0" smtClean="0"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cs typeface="Arial" charset="0"/>
              </a:rPr>
              <a:t>постановка  цели и </a:t>
            </a:r>
            <a:r>
              <a:rPr lang="ru-RU" sz="1600" b="1" dirty="0" err="1" smtClean="0">
                <a:cs typeface="Arial" charset="0"/>
              </a:rPr>
              <a:t>анализирование</a:t>
            </a:r>
            <a:r>
              <a:rPr lang="ru-RU" sz="1600" b="1" dirty="0" smtClean="0">
                <a:cs typeface="Arial" charset="0"/>
              </a:rPr>
              <a:t> условий достижения цели;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cs typeface="Arial" charset="0"/>
              </a:rPr>
              <a:t>прогнозирование результата и оценивание уровня  достижения результата.</a:t>
            </a:r>
          </a:p>
          <a:p>
            <a:pPr>
              <a:buNone/>
              <a:defRPr/>
            </a:pPr>
            <a:r>
              <a:rPr lang="ru-RU" sz="1600" b="1" dirty="0" smtClean="0">
                <a:cs typeface="Arial" charset="0"/>
              </a:rPr>
              <a:t> </a:t>
            </a:r>
          </a:p>
          <a:p>
            <a:pPr>
              <a:defRPr/>
            </a:pPr>
            <a:r>
              <a:rPr lang="ru-RU" sz="1600" b="1" i="1" u="sng" dirty="0" smtClean="0">
                <a:cs typeface="Arial" charset="0"/>
              </a:rPr>
              <a:t> Познавательные:</a:t>
            </a:r>
            <a:r>
              <a:rPr lang="ru-RU" sz="1600" b="1" u="sng" dirty="0" smtClean="0">
                <a:cs typeface="Arial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cs typeface="Arial" charset="0"/>
              </a:rPr>
              <a:t>определение понятий;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cs typeface="Arial" charset="0"/>
              </a:rPr>
              <a:t>умение  структурировать знания;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cs typeface="Arial" charset="0"/>
              </a:rPr>
              <a:t>умение выделять существенные характеристики объектов;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cs typeface="Arial" charset="0"/>
              </a:rPr>
              <a:t>умение устанавливать  причинно-следственные связи.</a:t>
            </a:r>
          </a:p>
          <a:p>
            <a:pPr>
              <a:buNone/>
              <a:defRPr/>
            </a:pPr>
            <a:r>
              <a:rPr lang="ru-RU" sz="1600" b="1" i="1" dirty="0" smtClean="0">
                <a:cs typeface="Arial" charset="0"/>
              </a:rPr>
              <a:t> </a:t>
            </a:r>
            <a:endParaRPr lang="ru-RU" sz="1600" b="1" dirty="0" smtClean="0">
              <a:cs typeface="Arial" charset="0"/>
            </a:endParaRPr>
          </a:p>
          <a:p>
            <a:pPr>
              <a:defRPr/>
            </a:pPr>
            <a:r>
              <a:rPr lang="ru-RU" sz="1600" b="1" i="1" u="sng" dirty="0" smtClean="0">
                <a:cs typeface="Arial" charset="0"/>
              </a:rPr>
              <a:t>Коммуникативные:</a:t>
            </a:r>
            <a:r>
              <a:rPr lang="ru-RU" sz="1600" b="1" u="sng" dirty="0" smtClean="0">
                <a:cs typeface="Arial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cs typeface="Arial" charset="0"/>
              </a:rPr>
              <a:t>умение организовывать учебное сотрудничество и совместную деятельность с партнёрами;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cs typeface="Arial" charset="0"/>
              </a:rPr>
              <a:t>умение участвовать в коллективном обсуждении проблемы, аргументировать свою позицию.</a:t>
            </a:r>
          </a:p>
          <a:p>
            <a:endParaRPr lang="ru-RU" sz="1600" b="1" dirty="0"/>
          </a:p>
        </p:txBody>
      </p:sp>
      <p:pic>
        <p:nvPicPr>
          <p:cNvPr id="4" name="Picture 8" descr="Игры презентация начальная школа - Только новые учебни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3429000"/>
            <a:ext cx="129614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4" descr="Уравнения по химии 9 класс - Новые файл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5" y="1124744"/>
            <a:ext cx="183537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Эпиграф к уроку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i="1" dirty="0" smtClean="0"/>
              <a:t>«Все новое в науке является простым     скоплением уже  известных вещей.»</a:t>
            </a:r>
          </a:p>
          <a:p>
            <a:pPr>
              <a:buNone/>
            </a:pPr>
            <a:r>
              <a:rPr lang="ru-RU" dirty="0" smtClean="0"/>
              <a:t>                                                       Л. Мейер</a:t>
            </a:r>
          </a:p>
          <a:p>
            <a:endParaRPr lang="ru-RU" dirty="0"/>
          </a:p>
        </p:txBody>
      </p:sp>
      <p:pic>
        <p:nvPicPr>
          <p:cNvPr id="6" name="Picture 7" descr="Презентация 4 класс ученик года - ваша презентация найде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331" y="3645024"/>
            <a:ext cx="2866870" cy="2997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86800" cy="8382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этапы работы: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155632" cy="5043190"/>
          </a:xfrm>
        </p:spPr>
        <p:txBody>
          <a:bodyPr>
            <a:normAutofit fontScale="25000" lnSpcReduction="20000"/>
          </a:bodyPr>
          <a:lstStyle/>
          <a:p>
            <a:pPr marL="285750" indent="-285750">
              <a:buFont typeface="Arial" pitchFamily="34" charset="0"/>
              <a:buChar char="•"/>
            </a:pPr>
            <a:endParaRPr lang="ru-RU" sz="3600" b="1" dirty="0" smtClean="0"/>
          </a:p>
          <a:p>
            <a:pPr>
              <a:buNone/>
              <a:defRPr/>
            </a:pPr>
            <a:r>
              <a:rPr lang="ru-RU" sz="2000" b="1" dirty="0" smtClean="0"/>
              <a:t>  </a:t>
            </a:r>
          </a:p>
          <a:p>
            <a:pPr>
              <a:buNone/>
              <a:defRPr/>
            </a:pPr>
            <a:r>
              <a:rPr lang="ru-RU" sz="2000" dirty="0" smtClean="0">
                <a:cs typeface="Arial" charset="0"/>
              </a:rPr>
              <a:t> </a:t>
            </a:r>
            <a:endParaRPr lang="ru-RU" sz="6200" b="1" dirty="0" smtClean="0">
              <a:cs typeface="Arial" charset="0"/>
            </a:endParaRPr>
          </a:p>
          <a:p>
            <a:pPr>
              <a:buNone/>
              <a:defRPr/>
            </a:pPr>
            <a:r>
              <a:rPr lang="en-US" sz="8000" dirty="0" smtClean="0">
                <a:cs typeface="Arial" charset="0"/>
              </a:rPr>
              <a:t> </a:t>
            </a:r>
            <a:r>
              <a:rPr lang="ru-RU" sz="8000" dirty="0" smtClean="0">
                <a:cs typeface="Arial" charset="0"/>
              </a:rPr>
              <a:t> </a:t>
            </a:r>
            <a:r>
              <a:rPr lang="en-US" sz="8000" dirty="0" smtClean="0">
                <a:cs typeface="Arial" charset="0"/>
              </a:rPr>
              <a:t>I </a:t>
            </a:r>
            <a:r>
              <a:rPr lang="ru-RU" sz="8000" dirty="0" smtClean="0">
                <a:cs typeface="Arial" charset="0"/>
              </a:rPr>
              <a:t>этап</a:t>
            </a:r>
          </a:p>
          <a:p>
            <a:pPr marL="285750" indent="-285750">
              <a:buNone/>
              <a:defRPr/>
            </a:pPr>
            <a:r>
              <a:rPr lang="ru-RU" sz="8000" dirty="0" smtClean="0">
                <a:latin typeface="+mj-lt"/>
                <a:cs typeface="Arial" charset="0"/>
              </a:rPr>
              <a:t>Организационно-мотивационный». Постановка цели и задач урока (актуализация имеющихся у учащихся знаний).</a:t>
            </a:r>
          </a:p>
          <a:p>
            <a:pPr marL="285750" indent="-285750">
              <a:buNone/>
              <a:defRPr/>
            </a:pPr>
            <a:r>
              <a:rPr lang="ru-RU" sz="8000" dirty="0" smtClean="0">
                <a:latin typeface="+mj-lt"/>
                <a:cs typeface="Arial" charset="0"/>
              </a:rPr>
              <a:t>  </a:t>
            </a:r>
            <a:r>
              <a:rPr lang="en-US" sz="8000" dirty="0" smtClean="0">
                <a:latin typeface="+mj-lt"/>
                <a:cs typeface="Arial" charset="0"/>
              </a:rPr>
              <a:t>II </a:t>
            </a:r>
            <a:r>
              <a:rPr lang="ru-RU" sz="8000" dirty="0" smtClean="0">
                <a:latin typeface="+mj-lt"/>
                <a:cs typeface="Arial" charset="0"/>
              </a:rPr>
              <a:t>этап</a:t>
            </a:r>
          </a:p>
          <a:p>
            <a:pPr marL="285750" indent="-285750">
              <a:buNone/>
            </a:pPr>
            <a:r>
              <a:rPr lang="ru-RU" sz="8000" dirty="0" smtClean="0">
                <a:latin typeface="+mj-lt"/>
              </a:rPr>
              <a:t>  «Актуализация знаний и умений. Постановка проблемы.»</a:t>
            </a:r>
          </a:p>
          <a:p>
            <a:pPr marL="285750" indent="-285750">
              <a:buNone/>
            </a:pPr>
            <a:r>
              <a:rPr lang="en-US" sz="8000" dirty="0" smtClean="0">
                <a:latin typeface="+mj-lt"/>
              </a:rPr>
              <a:t> III </a:t>
            </a:r>
            <a:r>
              <a:rPr lang="ru-RU" sz="8000" dirty="0" smtClean="0">
                <a:latin typeface="+mj-lt"/>
              </a:rPr>
              <a:t>этап</a:t>
            </a:r>
          </a:p>
          <a:p>
            <a:pPr marL="285750" indent="-285750">
              <a:buNone/>
            </a:pPr>
            <a:r>
              <a:rPr lang="ru-RU" sz="8000" dirty="0" smtClean="0">
                <a:latin typeface="+mj-lt"/>
              </a:rPr>
              <a:t> </a:t>
            </a:r>
            <a:r>
              <a:rPr lang="ru-RU" sz="8000" b="1" dirty="0" smtClean="0"/>
              <a:t>«Изучение нового материала»</a:t>
            </a:r>
          </a:p>
          <a:p>
            <a:pPr marL="285750" indent="-285750">
              <a:buNone/>
            </a:pPr>
            <a:r>
              <a:rPr lang="ru-RU" sz="8000" b="1" dirty="0" smtClean="0"/>
              <a:t> </a:t>
            </a:r>
            <a:r>
              <a:rPr lang="en-US" sz="8000" b="1" dirty="0" smtClean="0"/>
              <a:t>IV </a:t>
            </a:r>
            <a:r>
              <a:rPr lang="ru-RU" sz="8000" b="1" dirty="0" smtClean="0"/>
              <a:t>этап</a:t>
            </a:r>
          </a:p>
          <a:p>
            <a:pPr marL="285750" indent="-285750">
              <a:buNone/>
            </a:pPr>
            <a:r>
              <a:rPr lang="ru-RU" sz="8000" dirty="0" smtClean="0"/>
              <a:t>  </a:t>
            </a:r>
            <a:r>
              <a:rPr lang="ru-RU" sz="8000" b="1" dirty="0" smtClean="0"/>
              <a:t>«Закрепление нового материала»</a:t>
            </a:r>
            <a:endParaRPr lang="en-US" sz="8000" b="1" dirty="0" smtClean="0"/>
          </a:p>
          <a:p>
            <a:pPr marL="285750" indent="-285750">
              <a:buNone/>
            </a:pPr>
            <a:r>
              <a:rPr lang="en-US" sz="8000" b="1" dirty="0" smtClean="0"/>
              <a:t>V</a:t>
            </a:r>
            <a:r>
              <a:rPr lang="ru-RU" sz="8000" b="1" dirty="0" smtClean="0"/>
              <a:t> этап</a:t>
            </a:r>
          </a:p>
          <a:p>
            <a:pPr marL="285750" indent="-285750">
              <a:buNone/>
            </a:pPr>
            <a:r>
              <a:rPr lang="ru-RU" sz="8000" b="1" dirty="0" smtClean="0"/>
              <a:t>« Домашнее задание»</a:t>
            </a:r>
          </a:p>
          <a:p>
            <a:pPr marL="285750" indent="-285750">
              <a:buNone/>
            </a:pPr>
            <a:r>
              <a:rPr lang="en-US" sz="8000" b="1" dirty="0" smtClean="0"/>
              <a:t>VI </a:t>
            </a:r>
            <a:r>
              <a:rPr lang="ru-RU" sz="8000" b="1" dirty="0" smtClean="0"/>
              <a:t>этап</a:t>
            </a:r>
          </a:p>
          <a:p>
            <a:pPr marL="285750" indent="-285750">
              <a:buNone/>
            </a:pPr>
            <a:r>
              <a:rPr lang="ru-RU" sz="8000" b="1" dirty="0" smtClean="0"/>
              <a:t>«</a:t>
            </a:r>
            <a:r>
              <a:rPr lang="ru-RU" sz="8000" b="1" dirty="0" err="1" smtClean="0"/>
              <a:t>Рефлекся</a:t>
            </a:r>
            <a:r>
              <a:rPr lang="ru-RU" sz="8000" b="1" dirty="0" smtClean="0"/>
              <a:t>»</a:t>
            </a:r>
          </a:p>
          <a:p>
            <a:pPr marL="285750" indent="-285750">
              <a:buNone/>
            </a:pPr>
            <a:r>
              <a:rPr lang="ru-RU" sz="8000" b="1" dirty="0" smtClean="0"/>
              <a:t> </a:t>
            </a:r>
            <a:endParaRPr lang="ru-RU" sz="8000" dirty="0" smtClean="0"/>
          </a:p>
          <a:p>
            <a:pPr marL="285750" indent="-285750">
              <a:buNone/>
            </a:pPr>
            <a:endParaRPr lang="ru-RU" sz="8000" dirty="0" smtClean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8000" dirty="0" smtClean="0">
              <a:latin typeface="+mj-lt"/>
            </a:endParaRPr>
          </a:p>
          <a:p>
            <a:r>
              <a:rPr lang="ru-RU" sz="8000" dirty="0" smtClean="0"/>
              <a:t> 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3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3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3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15121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	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ОПРЕДЕЛИТЕ СООТВЕТСТВИЯ МЕЖДУ СТРУКТУРНОЙ ФОРМУЛОЙ И НАЗВАНИЕМ</a:t>
            </a:r>
            <a:endParaRPr lang="ru-RU" sz="2400" dirty="0"/>
          </a:p>
        </p:txBody>
      </p:sp>
      <p:pic>
        <p:nvPicPr>
          <p:cNvPr id="4" name="Содержимое 3" descr="img4алканы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204864"/>
            <a:ext cx="5976664" cy="3658228"/>
          </a:xfrm>
        </p:spPr>
      </p:pic>
      <p:pic>
        <p:nvPicPr>
          <p:cNvPr id="5" name="Picture 16" descr="Анимашки на тему &quot;Школа&quot;. Обсуждение на LiveInternet - Росси…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212976"/>
            <a:ext cx="237626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0015-015-Prover-sebj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250849" cy="61881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Домашнее задание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Arial" charset="0"/>
            </a:endParaRPr>
          </a:p>
          <a:p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Arial" charset="0"/>
              </a:rPr>
              <a:t>Повторить §2 </a:t>
            </a:r>
          </a:p>
          <a:p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Arial" charset="0"/>
              </a:rPr>
              <a:t>§3 ,</a:t>
            </a:r>
            <a:r>
              <a:rPr lang="ru-RU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Arial" charset="0"/>
              </a:rPr>
              <a:t>упр</a:t>
            </a: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Arial" charset="0"/>
              </a:rPr>
              <a:t> 1-3</a:t>
            </a:r>
            <a:endParaRPr lang="ru-RU" dirty="0"/>
          </a:p>
        </p:txBody>
      </p:sp>
      <p:pic>
        <p:nvPicPr>
          <p:cNvPr id="4" name="Picture 7" descr="Презентации литературное чтение 4 класс - Архив программ"/>
          <p:cNvPicPr>
            <a:picLocks noChangeAspect="1" noChangeArrowheads="1"/>
          </p:cNvPicPr>
          <p:nvPr/>
        </p:nvPicPr>
        <p:blipFill>
          <a:blip r:embed="rId2" cstate="print"/>
          <a:srcRect b="12209"/>
          <a:stretch>
            <a:fillRect/>
          </a:stretch>
        </p:blipFill>
        <p:spPr bwMode="auto">
          <a:xfrm>
            <a:off x="3995936" y="2060848"/>
            <a:ext cx="4576564" cy="424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210</TotalTime>
  <Words>209</Words>
  <Application>Microsoft Office PowerPoint</Application>
  <PresentationFormat>Экран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                                      </vt:lpstr>
      <vt:lpstr>ЦЕЛЬ УРОКА:</vt:lpstr>
      <vt:lpstr>Задачи урока:</vt:lpstr>
      <vt:lpstr>Формирование УУД </vt:lpstr>
      <vt:lpstr>Эпиграф к уроку</vt:lpstr>
      <vt:lpstr>этапы работы:</vt:lpstr>
      <vt:lpstr>  Самостоятельная работа:  ОПРЕДЕЛИТЕ СООТВЕТСТВИЯ МЕЖДУ СТРУКТУРНОЙ ФОРМУЛОЙ И НАЗВАНИЕМ</vt:lpstr>
      <vt:lpstr>Слайд 8</vt:lpstr>
      <vt:lpstr>  Домашнее задание :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</dc:title>
  <dc:creator>1</dc:creator>
  <cp:lastModifiedBy>1</cp:lastModifiedBy>
  <cp:revision>25</cp:revision>
  <dcterms:created xsi:type="dcterms:W3CDTF">2015-04-19T12:35:49Z</dcterms:created>
  <dcterms:modified xsi:type="dcterms:W3CDTF">2015-04-20T17:28:32Z</dcterms:modified>
</cp:coreProperties>
</file>