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4" r:id="rId5"/>
    <p:sldId id="257" r:id="rId6"/>
    <p:sldId id="272" r:id="rId7"/>
    <p:sldId id="271" r:id="rId8"/>
    <p:sldId id="275" r:id="rId9"/>
    <p:sldId id="277" r:id="rId10"/>
    <p:sldId id="278" r:id="rId11"/>
    <p:sldId id="279" r:id="rId12"/>
    <p:sldId id="276" r:id="rId13"/>
    <p:sldId id="280" r:id="rId14"/>
    <p:sldId id="281" r:id="rId15"/>
    <p:sldId id="286" r:id="rId16"/>
    <p:sldId id="285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208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32EF-6427-4EFD-9036-B76DDE9151A3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4E25-291F-4308-A06F-50FBFA7A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D8BA-B6D3-416C-AF92-8FBDB2950DBB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A46C-248B-4092-A1D7-1937F021F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D064-E074-45D1-9683-6D87481AAB5F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0169-9FCD-4699-8408-76D9E5D8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EB7A-3A70-4F08-B02A-5F690C27DE0F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9E11-3E8C-460E-943E-714EB13E5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0DB5-50C3-4ACF-849D-F7442A5168BF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8FC0-BB60-4089-9A26-9DEAADC8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0BE0-62EF-4331-82EA-7C49CD77D554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837D-3582-4512-AFBD-CEB1C1EA8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DCC4-9800-41D0-9751-824645DC6B09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C1CA-08EA-4C1F-936E-126C9CDC4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BA44-E4E3-4CD7-AA91-C258BD66286E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E688-099E-457F-A922-8AC3A383E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AB5-6C07-4F5C-8B88-BCDBBABA6B3A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6F24-173C-434F-BEFA-1AA26C2A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9B70-924B-435F-A6C2-044A8B012F92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A647-3EDE-4978-801C-6887FC74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11FA-9577-472A-AB74-3B42E88B5B33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12D5-88D7-4AB7-A8B8-D4EB63BB5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20492-7439-4111-9C9D-CC9C5D2CABCF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E9F92-EDA3-451C-8739-C7D4EBB6E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8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9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8888" y="1484313"/>
            <a:ext cx="68421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 5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ПРЯМОУГОЛЬНЫЙ ПАРАЛЛЕЛЕПИПЕД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728075" y="4508500"/>
            <a:ext cx="24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088" y="3284538"/>
            <a:ext cx="7715250" cy="25923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smtClean="0">
                <a:solidFill>
                  <a:srgbClr val="002060"/>
                </a:solidFill>
              </a:rPr>
              <a:t>Начертите переднюю (видимую) грань параллелепипеда.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smtClean="0">
                <a:solidFill>
                  <a:srgbClr val="002060"/>
                </a:solidFill>
              </a:rPr>
              <a:t>Проведите видимые и невидимые ребра боковых граней.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smtClean="0">
                <a:solidFill>
                  <a:srgbClr val="002060"/>
                </a:solidFill>
              </a:rPr>
              <a:t>Начертите заднюю (невидимую) грань.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238" y="836613"/>
            <a:ext cx="889952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Алгоритм построения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прямоугольного параллелепипеда</a:t>
            </a:r>
            <a:r>
              <a:rPr lang="ru-RU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4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 flipH="1">
            <a:off x="2143125" y="1214438"/>
            <a:ext cx="4714875" cy="4143375"/>
            <a:chOff x="1104" y="1200"/>
            <a:chExt cx="2928" cy="2544"/>
          </a:xfrm>
        </p:grpSpPr>
        <p:sp>
          <p:nvSpPr>
            <p:cNvPr id="15363" name="AutoShape 79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64" name="Freeform 80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Line 81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Line 82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Line 83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Line 84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Line 85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Line 86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Freeform 87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Line 88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Line 89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155575" y="-1690688"/>
            <a:ext cx="4048125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AutoShape 4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155575" y="-1690688"/>
            <a:ext cx="4048125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6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155575" y="-1690688"/>
            <a:ext cx="4048125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8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155575" y="-1690688"/>
            <a:ext cx="4048125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10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0" y="-136525"/>
            <a:ext cx="4048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12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155575" y="-1690688"/>
            <a:ext cx="4048125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14" descr="http://festival.1september.ru/articles/410902/img7.gif"/>
          <p:cNvSpPr>
            <a:spLocks noChangeAspect="1" noChangeArrowheads="1"/>
          </p:cNvSpPr>
          <p:nvPr/>
        </p:nvSpPr>
        <p:spPr bwMode="auto">
          <a:xfrm>
            <a:off x="155575" y="-1690688"/>
            <a:ext cx="4048125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3" name="Picture 16" descr="C:\Users\завуч\Desktop\img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74168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650" y="549275"/>
            <a:ext cx="77771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Развёртка прямоугольного параллелепипеда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завуч\Desktop\зима\0003-003-Matematicheskij-dikt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836613"/>
            <a:ext cx="34337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14375" y="1357313"/>
            <a:ext cx="4286250" cy="4857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СЕГОДНЯ НА УРОКЕ</a:t>
            </a:r>
          </a:p>
          <a:p>
            <a:pPr fontAlgn="auto">
              <a:defRPr/>
            </a:pPr>
            <a:endParaRPr lang="ru-RU" sz="3200" b="1" dirty="0" smtClean="0">
              <a:solidFill>
                <a:srgbClr val="0070C0"/>
              </a:solidFill>
            </a:endParaRPr>
          </a:p>
          <a:p>
            <a:pPr fontAlgn="auto">
              <a:buFontTx/>
              <a:buChar char="•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 Я узнал…</a:t>
            </a:r>
          </a:p>
          <a:p>
            <a:pPr fontAlgn="auto">
              <a:buFontTx/>
              <a:buChar char="•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 Я научился…</a:t>
            </a:r>
          </a:p>
          <a:p>
            <a:pPr fontAlgn="auto">
              <a:buFontTx/>
              <a:buChar char="•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 Мне понравилось…</a:t>
            </a:r>
          </a:p>
          <a:p>
            <a:pPr fontAlgn="auto">
              <a:buFontTx/>
              <a:buChar char="•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 Я затруднялся…</a:t>
            </a:r>
          </a:p>
          <a:p>
            <a:pPr fontAlgn="auto">
              <a:buFontTx/>
              <a:buChar char="•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 Моё настроение…</a:t>
            </a:r>
          </a:p>
          <a:p>
            <a:pPr fontAlgn="auto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-315416"/>
            <a:ext cx="8064896" cy="6858000"/>
          </a:xfrm>
        </p:spPr>
        <p:txBody>
          <a:bodyPr rtlCol="0">
            <a:prstTxWarp prst="textFadeUp">
              <a:avLst>
                <a:gd name="adj" fmla="val 0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dirty="0" smtClean="0"/>
              <a:t>1. Вырежьте из бумаги похожий плот (размером побольше) с “язычками” и постарайтесь склеить из него прямоугольный параллелепипед. А чтобы лучше запомнить слово параллелепипед, следующее домашнее задание: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/>
              <a:t>2. Из данного слова (параллелепипед) составить как можно больше новых слов, состоящих из букв данного слова (причем каждую букву, в новом слове, можно использовать единожды)</a:t>
            </a: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УРОК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04665"/>
            <a:ext cx="683986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  <a:ln w="12700"/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ты ни жил, всю жизнь 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учиться.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Сенека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Луций Анней.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792431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счет</a:t>
            </a:r>
            <a:endParaRPr lang="ru-RU" sz="440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23850" y="260350"/>
          <a:ext cx="2345484" cy="640080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345484"/>
              </a:tblGrid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140 : 7 =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46 + 38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465 * 1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286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100 – 16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 * 124</a:t>
                      </a:r>
                      <a:r>
                        <a:rPr lang="ru-RU" sz="2400" b="1" baseline="0" dirty="0" smtClean="0"/>
                        <a:t> =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27 – 27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54 : 2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 : 145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09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r>
                        <a:rPr lang="ru-RU" sz="2400" b="1" baseline="30000" dirty="0" smtClean="0"/>
                        <a:t>3</a:t>
                      </a:r>
                      <a:r>
                        <a:rPr lang="ru-RU" sz="2400" b="1" dirty="0" smtClean="0"/>
                        <a:t>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 – 40 =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</a:t>
                      </a:r>
                      <a:r>
                        <a:rPr lang="ru-RU" sz="2400" b="1" baseline="30000" dirty="0" smtClean="0"/>
                        <a:t>3</a:t>
                      </a:r>
                      <a:r>
                        <a:rPr lang="ru-RU" sz="2400" b="1" dirty="0" smtClean="0"/>
                        <a:t> = 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5</a:t>
                      </a:r>
                      <a:r>
                        <a:rPr lang="ru-RU" sz="2400" b="1" baseline="30000" dirty="0" smtClean="0"/>
                        <a:t>2</a:t>
                      </a:r>
                      <a:r>
                        <a:rPr lang="ru-RU" sz="2400" b="1" dirty="0" smtClean="0"/>
                        <a:t> - 5 =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</a:t>
                      </a:r>
                      <a:r>
                        <a:rPr lang="ru-RU" sz="2400" b="1" baseline="30000" dirty="0" smtClean="0"/>
                        <a:t>2</a:t>
                      </a:r>
                      <a:r>
                        <a:rPr lang="ru-RU" sz="2400" b="1" dirty="0" smtClean="0"/>
                        <a:t> + 18 =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6</a:t>
                      </a:r>
                      <a:r>
                        <a:rPr lang="ru-RU" sz="2400" b="1" baseline="30000" dirty="0" smtClean="0"/>
                        <a:t>2</a:t>
                      </a:r>
                      <a:r>
                        <a:rPr lang="ru-RU" sz="2400" b="1" dirty="0" smtClean="0"/>
                        <a:t>  + 12 =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5724525" y="1484313"/>
          <a:ext cx="2643206" cy="502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1603"/>
                <a:gridCol w="1321603"/>
              </a:tblGrid>
              <a:tr h="3131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84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465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49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45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27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41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6163" y="549275"/>
            <a:ext cx="433387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244366"/>
            <a:ext cx="6784648" cy="145644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на уроке вы узнаете: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b="1">
                <a:ea typeface="Calibri" pitchFamily="34" charset="0"/>
                <a:cs typeface="Times New Roman" pitchFamily="18" charset="0"/>
              </a:rPr>
            </a:br>
            <a:r>
              <a:rPr lang="ru-RU" sz="1200" b="1"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b="1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916113"/>
            <a:ext cx="8351838" cy="3970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  <a:cs typeface="+mn-cs"/>
              </a:rPr>
              <a:t>Что такое прямоугольный параллелепипед?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Сколько ребер, вершин и граней у параллелепипеда? Их свойства.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i="1" dirty="0">
                <a:solidFill>
                  <a:srgbClr val="0070C0"/>
                </a:solidFill>
                <a:latin typeface="+mn-lt"/>
                <a:cs typeface="+mn-cs"/>
              </a:rPr>
              <a:t>Как правильно построить прямоугольный параллелепипед и куб.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geometrija/Urok-Prjamougolnyj-parallelepiped/0004-006-Urok-Prjamougolnyj-parallelep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1619250" cy="281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babyboom27.ru/pic/tovar/58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119438"/>
            <a:ext cx="27876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zevsportal.ru/assets/publication/363/burberr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42918"/>
            <a:ext cx="272805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go1.imgsmail.ru/imgpreview?key=679f5313c7a09030&amp;mb=imgdb_preview_4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5400" y="13192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www.mebli-design.com.ua/images/stories/shkaf-kupe-mebli-design.com.ua.jpg"/>
          <p:cNvPicPr>
            <a:picLocks noChangeAspect="1" noChangeArrowheads="1"/>
          </p:cNvPicPr>
          <p:nvPr/>
        </p:nvPicPr>
        <p:blipFill>
          <a:blip r:embed="rId6" cstate="print"/>
          <a:srcRect l="50000" r="2499" b="4480"/>
          <a:stretch>
            <a:fillRect/>
          </a:stretch>
        </p:blipFill>
        <p:spPr bwMode="auto">
          <a:xfrm>
            <a:off x="6215074" y="571480"/>
            <a:ext cx="1928826" cy="274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doodoo.ru/uploads/posts/2012-04/old-tv-03.jpg"/>
          <p:cNvPicPr>
            <a:picLocks noChangeAspect="1" noChangeArrowheads="1"/>
          </p:cNvPicPr>
          <p:nvPr/>
        </p:nvPicPr>
        <p:blipFill>
          <a:blip r:embed="rId7" cstate="print"/>
          <a:srcRect l="11250" r="12500"/>
          <a:stretch>
            <a:fillRect/>
          </a:stretch>
        </p:blipFill>
        <p:spPr bwMode="auto">
          <a:xfrm>
            <a:off x="5786446" y="3500438"/>
            <a:ext cx="2924248" cy="218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WordArt 23"/>
          <p:cNvSpPr>
            <a:spLocks noChangeArrowheads="1" noChangeShapeType="1" noTextEdit="1"/>
          </p:cNvSpPr>
          <p:nvPr/>
        </p:nvSpPr>
        <p:spPr bwMode="auto">
          <a:xfrm>
            <a:off x="2627313" y="692150"/>
            <a:ext cx="41878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C779D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+mn-lt"/>
                <a:ea typeface="+mn-lt"/>
                <a:cs typeface="+mn-lt"/>
              </a:rPr>
              <a:t>ВЕРШИНЫ</a:t>
            </a: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714500" y="1500188"/>
            <a:ext cx="5943600" cy="4770437"/>
            <a:chOff x="438150" y="1387475"/>
            <a:chExt cx="5943600" cy="4770438"/>
          </a:xfrm>
        </p:grpSpPr>
        <p:grpSp>
          <p:nvGrpSpPr>
            <p:cNvPr id="10244" name="Group 2"/>
            <p:cNvGrpSpPr>
              <a:grpSpLocks/>
            </p:cNvGrpSpPr>
            <p:nvPr/>
          </p:nvGrpSpPr>
          <p:grpSpPr bwMode="auto">
            <a:xfrm>
              <a:off x="971550" y="1844675"/>
              <a:ext cx="4648200" cy="4038600"/>
              <a:chOff x="1104" y="1200"/>
              <a:chExt cx="2928" cy="2544"/>
            </a:xfrm>
          </p:grpSpPr>
          <p:sp>
            <p:nvSpPr>
              <p:cNvPr id="10263" name="AutoShape 3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2928" cy="2544"/>
              </a:xfrm>
              <a:prstGeom prst="cube">
                <a:avLst>
                  <a:gd name="adj" fmla="val 25000"/>
                </a:avLst>
              </a:prstGeom>
              <a:noFill/>
              <a:ln w="381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64" name="Freeform 4"/>
              <p:cNvSpPr>
                <a:spLocks/>
              </p:cNvSpPr>
              <p:nvPr/>
            </p:nvSpPr>
            <p:spPr bwMode="auto">
              <a:xfrm>
                <a:off x="1736" y="1208"/>
                <a:ext cx="1" cy="368"/>
              </a:xfrm>
              <a:custGeom>
                <a:avLst/>
                <a:gdLst>
                  <a:gd name="T0" fmla="*/ 0 w 1"/>
                  <a:gd name="T1" fmla="*/ 0 h 368"/>
                  <a:gd name="T2" fmla="*/ 0 w 1"/>
                  <a:gd name="T3" fmla="*/ 368 h 368"/>
                  <a:gd name="T4" fmla="*/ 0 60000 65536"/>
                  <a:gd name="T5" fmla="*/ 0 60000 65536"/>
                  <a:gd name="T6" fmla="*/ 0 w 1"/>
                  <a:gd name="T7" fmla="*/ 0 h 368"/>
                  <a:gd name="T8" fmla="*/ 1 w 1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5" name="Line 5"/>
              <p:cNvSpPr>
                <a:spLocks noChangeShapeType="1"/>
              </p:cNvSpPr>
              <p:nvPr/>
            </p:nvSpPr>
            <p:spPr bwMode="auto">
              <a:xfrm>
                <a:off x="1728" y="1728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6" name="Line 6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7" name="Line 7"/>
              <p:cNvSpPr>
                <a:spLocks noChangeShapeType="1"/>
              </p:cNvSpPr>
              <p:nvPr/>
            </p:nvSpPr>
            <p:spPr bwMode="auto">
              <a:xfrm flipH="1">
                <a:off x="3696" y="312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8" name="Line 8"/>
              <p:cNvSpPr>
                <a:spLocks noChangeShapeType="1"/>
              </p:cNvSpPr>
              <p:nvPr/>
            </p:nvSpPr>
            <p:spPr bwMode="auto">
              <a:xfrm flipH="1">
                <a:off x="2928" y="312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9" name="Line 9"/>
              <p:cNvSpPr>
                <a:spLocks noChangeShapeType="1"/>
              </p:cNvSpPr>
              <p:nvPr/>
            </p:nvSpPr>
            <p:spPr bwMode="auto">
              <a:xfrm flipH="1">
                <a:off x="2064" y="3120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0" name="Line 10"/>
              <p:cNvSpPr>
                <a:spLocks noChangeShapeType="1"/>
              </p:cNvSpPr>
              <p:nvPr/>
            </p:nvSpPr>
            <p:spPr bwMode="auto">
              <a:xfrm flipH="1">
                <a:off x="1728" y="31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1" name="Freeform 11"/>
              <p:cNvSpPr>
                <a:spLocks/>
              </p:cNvSpPr>
              <p:nvPr/>
            </p:nvSpPr>
            <p:spPr bwMode="auto">
              <a:xfrm>
                <a:off x="1728" y="2832"/>
                <a:ext cx="1" cy="292"/>
              </a:xfrm>
              <a:custGeom>
                <a:avLst/>
                <a:gdLst>
                  <a:gd name="T0" fmla="*/ 0 w 1"/>
                  <a:gd name="T1" fmla="*/ 0 h 292"/>
                  <a:gd name="T2" fmla="*/ 0 w 1"/>
                  <a:gd name="T3" fmla="*/ 292 h 292"/>
                  <a:gd name="T4" fmla="*/ 0 60000 65536"/>
                  <a:gd name="T5" fmla="*/ 0 60000 65536"/>
                  <a:gd name="T6" fmla="*/ 0 w 1"/>
                  <a:gd name="T7" fmla="*/ 0 h 292"/>
                  <a:gd name="T8" fmla="*/ 1 w 1"/>
                  <a:gd name="T9" fmla="*/ 292 h 2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92">
                    <a:moveTo>
                      <a:pt x="0" y="0"/>
                    </a:moveTo>
                    <a:lnTo>
                      <a:pt x="0" y="292"/>
                    </a:ln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2" name="Line 12"/>
              <p:cNvSpPr>
                <a:spLocks noChangeShapeType="1"/>
              </p:cNvSpPr>
              <p:nvPr/>
            </p:nvSpPr>
            <p:spPr bwMode="auto">
              <a:xfrm flipH="1">
                <a:off x="1440" y="312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3" name="Line 13"/>
              <p:cNvSpPr>
                <a:spLocks noChangeShapeType="1"/>
              </p:cNvSpPr>
              <p:nvPr/>
            </p:nvSpPr>
            <p:spPr bwMode="auto">
              <a:xfrm flipV="1">
                <a:off x="1104" y="3504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245" name="Group 14"/>
            <p:cNvGrpSpPr>
              <a:grpSpLocks/>
            </p:cNvGrpSpPr>
            <p:nvPr/>
          </p:nvGrpSpPr>
          <p:grpSpPr bwMode="auto">
            <a:xfrm>
              <a:off x="438150" y="1387475"/>
              <a:ext cx="5943600" cy="4770438"/>
              <a:chOff x="768" y="1008"/>
              <a:chExt cx="3744" cy="3005"/>
            </a:xfrm>
          </p:grpSpPr>
          <p:sp>
            <p:nvSpPr>
              <p:cNvPr id="10255" name="Text Box 15"/>
              <p:cNvSpPr txBox="1">
                <a:spLocks noChangeArrowheads="1"/>
              </p:cNvSpPr>
              <p:nvPr/>
            </p:nvSpPr>
            <p:spPr bwMode="auto">
              <a:xfrm>
                <a:off x="1392" y="1008"/>
                <a:ext cx="62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0256" name="Text Box 16"/>
              <p:cNvSpPr txBox="1">
                <a:spLocks noChangeArrowheads="1"/>
              </p:cNvSpPr>
              <p:nvPr/>
            </p:nvSpPr>
            <p:spPr bwMode="auto">
              <a:xfrm>
                <a:off x="4176" y="1008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10257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728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0258" name="Text Box 18"/>
              <p:cNvSpPr txBox="1">
                <a:spLocks noChangeArrowheads="1"/>
              </p:cNvSpPr>
              <p:nvPr/>
            </p:nvSpPr>
            <p:spPr bwMode="auto">
              <a:xfrm>
                <a:off x="768" y="1680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D</a:t>
                </a:r>
              </a:p>
            </p:txBody>
          </p:sp>
          <p:sp>
            <p:nvSpPr>
              <p:cNvPr id="10259" name="Text Box 19"/>
              <p:cNvSpPr txBox="1">
                <a:spLocks noChangeArrowheads="1"/>
              </p:cNvSpPr>
              <p:nvPr/>
            </p:nvSpPr>
            <p:spPr bwMode="auto">
              <a:xfrm>
                <a:off x="1392" y="2784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К</a:t>
                </a:r>
              </a:p>
            </p:txBody>
          </p:sp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4080" y="2851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F</a:t>
                </a:r>
              </a:p>
            </p:txBody>
          </p:sp>
          <p:sp>
            <p:nvSpPr>
              <p:cNvPr id="10261" name="Text Box 21"/>
              <p:cNvSpPr txBox="1">
                <a:spLocks noChangeArrowheads="1"/>
              </p:cNvSpPr>
              <p:nvPr/>
            </p:nvSpPr>
            <p:spPr bwMode="auto">
              <a:xfrm>
                <a:off x="3456" y="3571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М</a:t>
                </a:r>
              </a:p>
            </p:txBody>
          </p:sp>
          <p:sp>
            <p:nvSpPr>
              <p:cNvPr id="10262" name="Text Box 22"/>
              <p:cNvSpPr txBox="1">
                <a:spLocks noChangeArrowheads="1"/>
              </p:cNvSpPr>
              <p:nvPr/>
            </p:nvSpPr>
            <p:spPr bwMode="auto">
              <a:xfrm>
                <a:off x="768" y="3552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10246" name="Group 24"/>
            <p:cNvGrpSpPr>
              <a:grpSpLocks/>
            </p:cNvGrpSpPr>
            <p:nvPr/>
          </p:nvGrpSpPr>
          <p:grpSpPr bwMode="auto">
            <a:xfrm>
              <a:off x="895350" y="1768475"/>
              <a:ext cx="4800600" cy="4191000"/>
              <a:chOff x="1056" y="1152"/>
              <a:chExt cx="3024" cy="2640"/>
            </a:xfrm>
          </p:grpSpPr>
          <p:sp>
            <p:nvSpPr>
              <p:cNvPr id="10247" name="AutoShape 25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48" name="AutoShape 26"/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49" name="AutoShape 27"/>
              <p:cNvSpPr>
                <a:spLocks noChangeArrowheads="1"/>
              </p:cNvSpPr>
              <p:nvPr/>
            </p:nvSpPr>
            <p:spPr bwMode="auto">
              <a:xfrm>
                <a:off x="1680" y="1152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50" name="AutoShape 28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51" name="AutoShape 29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52" name="AutoShape 3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53" name="AutoShape 31"/>
              <p:cNvSpPr>
                <a:spLocks noChangeArrowheads="1"/>
              </p:cNvSpPr>
              <p:nvPr/>
            </p:nvSpPr>
            <p:spPr bwMode="auto">
              <a:xfrm>
                <a:off x="3984" y="3072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54" name="AutoShape 32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1857375" y="1357313"/>
            <a:ext cx="5943600" cy="4770437"/>
            <a:chOff x="304800" y="1752600"/>
            <a:chExt cx="5943600" cy="4770438"/>
          </a:xfrm>
        </p:grpSpPr>
        <p:grpSp>
          <p:nvGrpSpPr>
            <p:cNvPr id="11268" name="Group 45"/>
            <p:cNvGrpSpPr>
              <a:grpSpLocks/>
            </p:cNvGrpSpPr>
            <p:nvPr/>
          </p:nvGrpSpPr>
          <p:grpSpPr bwMode="auto">
            <a:xfrm>
              <a:off x="914400" y="2133600"/>
              <a:ext cx="4648200" cy="4038600"/>
              <a:chOff x="1104" y="1200"/>
              <a:chExt cx="2928" cy="2544"/>
            </a:xfrm>
          </p:grpSpPr>
          <p:sp>
            <p:nvSpPr>
              <p:cNvPr id="11293" name="AutoShape 34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2928" cy="2544"/>
              </a:xfrm>
              <a:prstGeom prst="cube">
                <a:avLst>
                  <a:gd name="adj" fmla="val 25000"/>
                </a:avLst>
              </a:prstGeom>
              <a:noFill/>
              <a:ln w="381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4" name="Freeform 35"/>
              <p:cNvSpPr>
                <a:spLocks/>
              </p:cNvSpPr>
              <p:nvPr/>
            </p:nvSpPr>
            <p:spPr bwMode="auto">
              <a:xfrm>
                <a:off x="1736" y="1208"/>
                <a:ext cx="1" cy="368"/>
              </a:xfrm>
              <a:custGeom>
                <a:avLst/>
                <a:gdLst>
                  <a:gd name="T0" fmla="*/ 0 w 1"/>
                  <a:gd name="T1" fmla="*/ 0 h 368"/>
                  <a:gd name="T2" fmla="*/ 0 w 1"/>
                  <a:gd name="T3" fmla="*/ 368 h 368"/>
                  <a:gd name="T4" fmla="*/ 0 60000 65536"/>
                  <a:gd name="T5" fmla="*/ 0 60000 65536"/>
                  <a:gd name="T6" fmla="*/ 0 w 1"/>
                  <a:gd name="T7" fmla="*/ 0 h 368"/>
                  <a:gd name="T8" fmla="*/ 1 w 1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Line 36"/>
              <p:cNvSpPr>
                <a:spLocks noChangeShapeType="1"/>
              </p:cNvSpPr>
              <p:nvPr/>
            </p:nvSpPr>
            <p:spPr bwMode="auto">
              <a:xfrm>
                <a:off x="1728" y="1728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6" name="Line 37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7" name="Line 38"/>
              <p:cNvSpPr>
                <a:spLocks noChangeShapeType="1"/>
              </p:cNvSpPr>
              <p:nvPr/>
            </p:nvSpPr>
            <p:spPr bwMode="auto">
              <a:xfrm flipH="1">
                <a:off x="3696" y="312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8" name="Line 39"/>
              <p:cNvSpPr>
                <a:spLocks noChangeShapeType="1"/>
              </p:cNvSpPr>
              <p:nvPr/>
            </p:nvSpPr>
            <p:spPr bwMode="auto">
              <a:xfrm flipH="1">
                <a:off x="2928" y="312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9" name="Line 40"/>
              <p:cNvSpPr>
                <a:spLocks noChangeShapeType="1"/>
              </p:cNvSpPr>
              <p:nvPr/>
            </p:nvSpPr>
            <p:spPr bwMode="auto">
              <a:xfrm flipH="1">
                <a:off x="2064" y="3120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0" name="Line 41"/>
              <p:cNvSpPr>
                <a:spLocks noChangeShapeType="1"/>
              </p:cNvSpPr>
              <p:nvPr/>
            </p:nvSpPr>
            <p:spPr bwMode="auto">
              <a:xfrm flipH="1">
                <a:off x="1728" y="31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1" name="Freeform 42"/>
              <p:cNvSpPr>
                <a:spLocks/>
              </p:cNvSpPr>
              <p:nvPr/>
            </p:nvSpPr>
            <p:spPr bwMode="auto">
              <a:xfrm>
                <a:off x="1728" y="2832"/>
                <a:ext cx="1" cy="292"/>
              </a:xfrm>
              <a:custGeom>
                <a:avLst/>
                <a:gdLst>
                  <a:gd name="T0" fmla="*/ 0 w 1"/>
                  <a:gd name="T1" fmla="*/ 0 h 292"/>
                  <a:gd name="T2" fmla="*/ 0 w 1"/>
                  <a:gd name="T3" fmla="*/ 292 h 292"/>
                  <a:gd name="T4" fmla="*/ 0 60000 65536"/>
                  <a:gd name="T5" fmla="*/ 0 60000 65536"/>
                  <a:gd name="T6" fmla="*/ 0 w 1"/>
                  <a:gd name="T7" fmla="*/ 0 h 292"/>
                  <a:gd name="T8" fmla="*/ 1 w 1"/>
                  <a:gd name="T9" fmla="*/ 292 h 2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92">
                    <a:moveTo>
                      <a:pt x="0" y="0"/>
                    </a:moveTo>
                    <a:lnTo>
                      <a:pt x="0" y="292"/>
                    </a:ln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2" name="Line 43"/>
              <p:cNvSpPr>
                <a:spLocks noChangeShapeType="1"/>
              </p:cNvSpPr>
              <p:nvPr/>
            </p:nvSpPr>
            <p:spPr bwMode="auto">
              <a:xfrm flipH="1">
                <a:off x="1440" y="312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3" name="Line 44"/>
              <p:cNvSpPr>
                <a:spLocks noChangeShapeType="1"/>
              </p:cNvSpPr>
              <p:nvPr/>
            </p:nvSpPr>
            <p:spPr bwMode="auto">
              <a:xfrm flipV="1">
                <a:off x="1104" y="3504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69" name="Group 62"/>
            <p:cNvGrpSpPr>
              <a:grpSpLocks/>
            </p:cNvGrpSpPr>
            <p:nvPr/>
          </p:nvGrpSpPr>
          <p:grpSpPr bwMode="auto">
            <a:xfrm>
              <a:off x="914400" y="2133600"/>
              <a:ext cx="4648200" cy="4038600"/>
              <a:chOff x="1104" y="1200"/>
              <a:chExt cx="2928" cy="2544"/>
            </a:xfrm>
          </p:grpSpPr>
          <p:sp>
            <p:nvSpPr>
              <p:cNvPr id="11289" name="Line 56"/>
              <p:cNvSpPr>
                <a:spLocks noChangeShapeType="1"/>
              </p:cNvSpPr>
              <p:nvPr/>
            </p:nvSpPr>
            <p:spPr bwMode="auto">
              <a:xfrm flipV="1">
                <a:off x="1104" y="1200"/>
                <a:ext cx="624" cy="624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0" name="Line 57"/>
              <p:cNvSpPr>
                <a:spLocks noChangeShapeType="1"/>
              </p:cNvSpPr>
              <p:nvPr/>
            </p:nvSpPr>
            <p:spPr bwMode="auto">
              <a:xfrm flipV="1">
                <a:off x="3408" y="1200"/>
                <a:ext cx="624" cy="624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Line 58"/>
              <p:cNvSpPr>
                <a:spLocks noChangeShapeType="1"/>
              </p:cNvSpPr>
              <p:nvPr/>
            </p:nvSpPr>
            <p:spPr bwMode="auto">
              <a:xfrm flipV="1">
                <a:off x="3408" y="3120"/>
                <a:ext cx="624" cy="624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Line 59"/>
              <p:cNvSpPr>
                <a:spLocks noChangeShapeType="1"/>
              </p:cNvSpPr>
              <p:nvPr/>
            </p:nvSpPr>
            <p:spPr bwMode="auto">
              <a:xfrm flipV="1">
                <a:off x="1104" y="3120"/>
                <a:ext cx="624" cy="624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70" name="Group 60"/>
            <p:cNvGrpSpPr>
              <a:grpSpLocks/>
            </p:cNvGrpSpPr>
            <p:nvPr/>
          </p:nvGrpSpPr>
          <p:grpSpPr bwMode="auto">
            <a:xfrm>
              <a:off x="914400" y="2132013"/>
              <a:ext cx="4648200" cy="4041775"/>
              <a:chOff x="1104" y="1199"/>
              <a:chExt cx="2928" cy="2546"/>
            </a:xfrm>
          </p:grpSpPr>
          <p:sp>
            <p:nvSpPr>
              <p:cNvPr id="11285" name="Line 47"/>
              <p:cNvSpPr>
                <a:spLocks noChangeShapeType="1"/>
              </p:cNvSpPr>
              <p:nvPr/>
            </p:nvSpPr>
            <p:spPr bwMode="auto">
              <a:xfrm>
                <a:off x="1728" y="1199"/>
                <a:ext cx="2304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6" name="Line 48"/>
              <p:cNvSpPr>
                <a:spLocks noChangeShapeType="1"/>
              </p:cNvSpPr>
              <p:nvPr/>
            </p:nvSpPr>
            <p:spPr bwMode="auto">
              <a:xfrm>
                <a:off x="1728" y="3120"/>
                <a:ext cx="2304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Line 50"/>
              <p:cNvSpPr>
                <a:spLocks noChangeShapeType="1"/>
              </p:cNvSpPr>
              <p:nvPr/>
            </p:nvSpPr>
            <p:spPr bwMode="auto">
              <a:xfrm>
                <a:off x="1104" y="3744"/>
                <a:ext cx="2304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Line 4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2304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71" name="Group 61"/>
            <p:cNvGrpSpPr>
              <a:grpSpLocks/>
            </p:cNvGrpSpPr>
            <p:nvPr/>
          </p:nvGrpSpPr>
          <p:grpSpPr bwMode="auto">
            <a:xfrm>
              <a:off x="912813" y="2133600"/>
              <a:ext cx="4649787" cy="4038600"/>
              <a:chOff x="1104" y="1200"/>
              <a:chExt cx="2929" cy="2544"/>
            </a:xfrm>
          </p:grpSpPr>
          <p:sp>
            <p:nvSpPr>
              <p:cNvPr id="11281" name="Line 54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1" cy="192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2" name="Line 55"/>
              <p:cNvSpPr>
                <a:spLocks noChangeShapeType="1"/>
              </p:cNvSpPr>
              <p:nvPr/>
            </p:nvSpPr>
            <p:spPr bwMode="auto">
              <a:xfrm>
                <a:off x="1728" y="1200"/>
                <a:ext cx="1" cy="192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Line 5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1" cy="192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Line 53"/>
              <p:cNvSpPr>
                <a:spLocks noChangeShapeType="1"/>
              </p:cNvSpPr>
              <p:nvPr/>
            </p:nvSpPr>
            <p:spPr bwMode="auto">
              <a:xfrm>
                <a:off x="3408" y="1824"/>
                <a:ext cx="1" cy="192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72" name="Group 70"/>
            <p:cNvGrpSpPr>
              <a:grpSpLocks/>
            </p:cNvGrpSpPr>
            <p:nvPr/>
          </p:nvGrpSpPr>
          <p:grpSpPr bwMode="auto">
            <a:xfrm>
              <a:off x="304800" y="1752600"/>
              <a:ext cx="5943600" cy="4770438"/>
              <a:chOff x="768" y="1008"/>
              <a:chExt cx="3744" cy="3005"/>
            </a:xfrm>
          </p:grpSpPr>
          <p:sp>
            <p:nvSpPr>
              <p:cNvPr id="11273" name="Text Box 71"/>
              <p:cNvSpPr txBox="1">
                <a:spLocks noChangeArrowheads="1"/>
              </p:cNvSpPr>
              <p:nvPr/>
            </p:nvSpPr>
            <p:spPr bwMode="auto">
              <a:xfrm>
                <a:off x="1392" y="1008"/>
                <a:ext cx="62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1274" name="Text Box 72"/>
              <p:cNvSpPr txBox="1">
                <a:spLocks noChangeArrowheads="1"/>
              </p:cNvSpPr>
              <p:nvPr/>
            </p:nvSpPr>
            <p:spPr bwMode="auto">
              <a:xfrm>
                <a:off x="4176" y="1008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11275" name="Text Box 73"/>
              <p:cNvSpPr txBox="1">
                <a:spLocks noChangeArrowheads="1"/>
              </p:cNvSpPr>
              <p:nvPr/>
            </p:nvSpPr>
            <p:spPr bwMode="auto">
              <a:xfrm>
                <a:off x="3408" y="1728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1276" name="Text Box 74"/>
              <p:cNvSpPr txBox="1">
                <a:spLocks noChangeArrowheads="1"/>
              </p:cNvSpPr>
              <p:nvPr/>
            </p:nvSpPr>
            <p:spPr bwMode="auto">
              <a:xfrm>
                <a:off x="768" y="1680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D</a:t>
                </a:r>
              </a:p>
            </p:txBody>
          </p:sp>
          <p:sp>
            <p:nvSpPr>
              <p:cNvPr id="11277" name="Text Box 75"/>
              <p:cNvSpPr txBox="1">
                <a:spLocks noChangeArrowheads="1"/>
              </p:cNvSpPr>
              <p:nvPr/>
            </p:nvSpPr>
            <p:spPr bwMode="auto">
              <a:xfrm>
                <a:off x="1392" y="2784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К</a:t>
                </a:r>
              </a:p>
            </p:txBody>
          </p:sp>
          <p:sp>
            <p:nvSpPr>
              <p:cNvPr id="11278" name="Text Box 76"/>
              <p:cNvSpPr txBox="1">
                <a:spLocks noChangeArrowheads="1"/>
              </p:cNvSpPr>
              <p:nvPr/>
            </p:nvSpPr>
            <p:spPr bwMode="auto">
              <a:xfrm>
                <a:off x="4080" y="2851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F</a:t>
                </a:r>
              </a:p>
            </p:txBody>
          </p:sp>
          <p:sp>
            <p:nvSpPr>
              <p:cNvPr id="11279" name="Text Box 77"/>
              <p:cNvSpPr txBox="1">
                <a:spLocks noChangeArrowheads="1"/>
              </p:cNvSpPr>
              <p:nvPr/>
            </p:nvSpPr>
            <p:spPr bwMode="auto">
              <a:xfrm>
                <a:off x="3456" y="3571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М</a:t>
                </a:r>
              </a:p>
            </p:txBody>
          </p:sp>
          <p:sp>
            <p:nvSpPr>
              <p:cNvPr id="11280" name="Text Box 78"/>
              <p:cNvSpPr txBox="1">
                <a:spLocks noChangeArrowheads="1"/>
              </p:cNvSpPr>
              <p:nvPr/>
            </p:nvSpPr>
            <p:spPr bwMode="auto">
              <a:xfrm>
                <a:off x="768" y="3552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000" b="1">
                    <a:latin typeface="Calibri" pitchFamily="34" charset="0"/>
                  </a:rPr>
                  <a:t>H</a:t>
                </a:r>
              </a:p>
            </p:txBody>
          </p:sp>
        </p:grpSp>
      </p:grpSp>
      <p:sp>
        <p:nvSpPr>
          <p:cNvPr id="40" name="WordArt 23"/>
          <p:cNvSpPr>
            <a:spLocks noChangeArrowheads="1" noChangeShapeType="1" noTextEdit="1"/>
          </p:cNvSpPr>
          <p:nvPr/>
        </p:nvSpPr>
        <p:spPr bwMode="auto">
          <a:xfrm>
            <a:off x="3571875" y="481013"/>
            <a:ext cx="22479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C779D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+mn-lt"/>
                <a:ea typeface="+mn-lt"/>
                <a:cs typeface="+mn-lt"/>
              </a:rPr>
              <a:t>РЕБРА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857500" y="2319338"/>
            <a:ext cx="2819400" cy="2514600"/>
          </a:xfrm>
          <a:prstGeom prst="cube">
            <a:avLst>
              <a:gd name="adj" fmla="val 25000"/>
            </a:avLst>
          </a:prstGeom>
          <a:solidFill>
            <a:srgbClr val="005D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5067300" y="2319338"/>
            <a:ext cx="609600" cy="2514600"/>
          </a:xfrm>
          <a:custGeom>
            <a:avLst/>
            <a:gdLst>
              <a:gd name="T0" fmla="*/ 0 w 384"/>
              <a:gd name="T1" fmla="*/ 2147483647 h 1584"/>
              <a:gd name="T2" fmla="*/ 0 w 384"/>
              <a:gd name="T3" fmla="*/ 2147483647 h 1584"/>
              <a:gd name="T4" fmla="*/ 2147483647 w 384"/>
              <a:gd name="T5" fmla="*/ 2147483647 h 1584"/>
              <a:gd name="T6" fmla="*/ 2147483647 w 384"/>
              <a:gd name="T7" fmla="*/ 0 h 1584"/>
              <a:gd name="T8" fmla="*/ 0 w 384"/>
              <a:gd name="T9" fmla="*/ 2147483647 h 1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1584"/>
              <a:gd name="T17" fmla="*/ 384 w 384"/>
              <a:gd name="T18" fmla="*/ 1584 h 1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1584">
                <a:moveTo>
                  <a:pt x="0" y="384"/>
                </a:moveTo>
                <a:lnTo>
                  <a:pt x="0" y="1584"/>
                </a:lnTo>
                <a:lnTo>
                  <a:pt x="384" y="1200"/>
                </a:lnTo>
                <a:lnTo>
                  <a:pt x="384" y="0"/>
                </a:lnTo>
                <a:lnTo>
                  <a:pt x="0" y="384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857500" y="2319338"/>
            <a:ext cx="2819400" cy="609600"/>
          </a:xfrm>
          <a:custGeom>
            <a:avLst/>
            <a:gdLst>
              <a:gd name="T0" fmla="*/ 2147483647 w 1776"/>
              <a:gd name="T1" fmla="*/ 0 h 384"/>
              <a:gd name="T2" fmla="*/ 2147483647 w 1776"/>
              <a:gd name="T3" fmla="*/ 0 h 384"/>
              <a:gd name="T4" fmla="*/ 2147483647 w 1776"/>
              <a:gd name="T5" fmla="*/ 2147483647 h 384"/>
              <a:gd name="T6" fmla="*/ 0 w 1776"/>
              <a:gd name="T7" fmla="*/ 2147483647 h 384"/>
              <a:gd name="T8" fmla="*/ 2147483647 w 177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6"/>
              <a:gd name="T16" fmla="*/ 0 h 384"/>
              <a:gd name="T17" fmla="*/ 1776 w 177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6" h="384">
                <a:moveTo>
                  <a:pt x="384" y="0"/>
                </a:moveTo>
                <a:lnTo>
                  <a:pt x="1776" y="0"/>
                </a:lnTo>
                <a:lnTo>
                  <a:pt x="1392" y="384"/>
                </a:lnTo>
                <a:lnTo>
                  <a:pt x="0" y="384"/>
                </a:lnTo>
                <a:lnTo>
                  <a:pt x="384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2857500" y="2928938"/>
            <a:ext cx="2209800" cy="1905000"/>
          </a:xfrm>
          <a:custGeom>
            <a:avLst/>
            <a:gdLst>
              <a:gd name="T0" fmla="*/ 0 w 1392"/>
              <a:gd name="T1" fmla="*/ 0 h 1200"/>
              <a:gd name="T2" fmla="*/ 2147483647 w 1392"/>
              <a:gd name="T3" fmla="*/ 0 h 1200"/>
              <a:gd name="T4" fmla="*/ 2147483647 w 1392"/>
              <a:gd name="T5" fmla="*/ 2147483647 h 1200"/>
              <a:gd name="T6" fmla="*/ 0 w 1392"/>
              <a:gd name="T7" fmla="*/ 2147483647 h 1200"/>
              <a:gd name="T8" fmla="*/ 0 w 139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1200"/>
              <a:gd name="T17" fmla="*/ 1392 w 139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1200">
                <a:moveTo>
                  <a:pt x="0" y="0"/>
                </a:moveTo>
                <a:lnTo>
                  <a:pt x="1392" y="0"/>
                </a:lnTo>
                <a:lnTo>
                  <a:pt x="1392" y="1200"/>
                </a:lnTo>
                <a:lnTo>
                  <a:pt x="0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19800" y="990600"/>
            <a:ext cx="2590800" cy="2362200"/>
            <a:chOff x="2256" y="1248"/>
            <a:chExt cx="1776" cy="1584"/>
          </a:xfrm>
          <a:solidFill>
            <a:srgbClr val="92D050"/>
          </a:solidFill>
        </p:grpSpPr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2640" y="1248"/>
              <a:ext cx="1392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2" y="0"/>
                </a:cxn>
                <a:cxn ang="0">
                  <a:pos x="1392" y="1200"/>
                </a:cxn>
                <a:cxn ang="0">
                  <a:pos x="0" y="1200"/>
                </a:cxn>
                <a:cxn ang="0">
                  <a:pos x="0" y="0"/>
                </a:cxn>
              </a:cxnLst>
              <a:rect l="0" t="0" r="r" b="b"/>
              <a:pathLst>
                <a:path w="1392" h="1200">
                  <a:moveTo>
                    <a:pt x="0" y="0"/>
                  </a:moveTo>
                  <a:lnTo>
                    <a:pt x="1392" y="0"/>
                  </a:lnTo>
                  <a:lnTo>
                    <a:pt x="1392" y="1200"/>
                  </a:lnTo>
                  <a:lnTo>
                    <a:pt x="0" y="1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256" y="1632"/>
              <a:ext cx="1392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2" y="0"/>
                </a:cxn>
                <a:cxn ang="0">
                  <a:pos x="1392" y="1200"/>
                </a:cxn>
                <a:cxn ang="0">
                  <a:pos x="0" y="1200"/>
                </a:cxn>
                <a:cxn ang="0">
                  <a:pos x="0" y="0"/>
                </a:cxn>
              </a:cxnLst>
              <a:rect l="0" t="0" r="r" b="b"/>
              <a:pathLst>
                <a:path w="1392" h="1200">
                  <a:moveTo>
                    <a:pt x="0" y="0"/>
                  </a:moveTo>
                  <a:lnTo>
                    <a:pt x="1392" y="0"/>
                  </a:lnTo>
                  <a:lnTo>
                    <a:pt x="1392" y="1200"/>
                  </a:lnTo>
                  <a:lnTo>
                    <a:pt x="0" y="1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14313" y="3357563"/>
            <a:ext cx="2590800" cy="2362200"/>
            <a:chOff x="3552" y="2352"/>
            <a:chExt cx="1776" cy="1584"/>
          </a:xfrm>
        </p:grpSpPr>
        <p:sp>
          <p:nvSpPr>
            <p:cNvPr id="12300" name="Freeform 24"/>
            <p:cNvSpPr>
              <a:spLocks/>
            </p:cNvSpPr>
            <p:nvPr/>
          </p:nvSpPr>
          <p:spPr bwMode="auto">
            <a:xfrm>
              <a:off x="3552" y="3552"/>
              <a:ext cx="1776" cy="384"/>
            </a:xfrm>
            <a:custGeom>
              <a:avLst/>
              <a:gdLst>
                <a:gd name="T0" fmla="*/ 384 w 1776"/>
                <a:gd name="T1" fmla="*/ 0 h 384"/>
                <a:gd name="T2" fmla="*/ 1776 w 1776"/>
                <a:gd name="T3" fmla="*/ 0 h 384"/>
                <a:gd name="T4" fmla="*/ 1392 w 1776"/>
                <a:gd name="T5" fmla="*/ 384 h 384"/>
                <a:gd name="T6" fmla="*/ 0 w 1776"/>
                <a:gd name="T7" fmla="*/ 384 h 384"/>
                <a:gd name="T8" fmla="*/ 384 w 177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384"/>
                <a:gd name="T17" fmla="*/ 1776 w 177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384">
                  <a:moveTo>
                    <a:pt x="384" y="0"/>
                  </a:moveTo>
                  <a:lnTo>
                    <a:pt x="1776" y="0"/>
                  </a:lnTo>
                  <a:lnTo>
                    <a:pt x="1392" y="384"/>
                  </a:lnTo>
                  <a:lnTo>
                    <a:pt x="0" y="3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25"/>
            <p:cNvSpPr>
              <a:spLocks/>
            </p:cNvSpPr>
            <p:nvPr/>
          </p:nvSpPr>
          <p:spPr bwMode="auto">
            <a:xfrm>
              <a:off x="3552" y="2352"/>
              <a:ext cx="1776" cy="384"/>
            </a:xfrm>
            <a:custGeom>
              <a:avLst/>
              <a:gdLst>
                <a:gd name="T0" fmla="*/ 384 w 1776"/>
                <a:gd name="T1" fmla="*/ 0 h 384"/>
                <a:gd name="T2" fmla="*/ 1776 w 1776"/>
                <a:gd name="T3" fmla="*/ 0 h 384"/>
                <a:gd name="T4" fmla="*/ 1392 w 1776"/>
                <a:gd name="T5" fmla="*/ 384 h 384"/>
                <a:gd name="T6" fmla="*/ 0 w 1776"/>
                <a:gd name="T7" fmla="*/ 384 h 384"/>
                <a:gd name="T8" fmla="*/ 384 w 177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384"/>
                <a:gd name="T17" fmla="*/ 1776 w 177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384">
                  <a:moveTo>
                    <a:pt x="384" y="0"/>
                  </a:moveTo>
                  <a:lnTo>
                    <a:pt x="1776" y="0"/>
                  </a:lnTo>
                  <a:lnTo>
                    <a:pt x="1392" y="384"/>
                  </a:lnTo>
                  <a:lnTo>
                    <a:pt x="0" y="3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57875" y="3714750"/>
            <a:ext cx="2286000" cy="2286000"/>
            <a:chOff x="2448" y="2592"/>
            <a:chExt cx="1776" cy="1584"/>
          </a:xfrm>
        </p:grpSpPr>
        <p:sp>
          <p:nvSpPr>
            <p:cNvPr id="12298" name="Freeform 27"/>
            <p:cNvSpPr>
              <a:spLocks/>
            </p:cNvSpPr>
            <p:nvPr/>
          </p:nvSpPr>
          <p:spPr bwMode="auto">
            <a:xfrm>
              <a:off x="2448" y="2592"/>
              <a:ext cx="384" cy="1584"/>
            </a:xfrm>
            <a:custGeom>
              <a:avLst/>
              <a:gdLst>
                <a:gd name="T0" fmla="*/ 0 w 384"/>
                <a:gd name="T1" fmla="*/ 384 h 1584"/>
                <a:gd name="T2" fmla="*/ 0 w 384"/>
                <a:gd name="T3" fmla="*/ 1584 h 1584"/>
                <a:gd name="T4" fmla="*/ 384 w 384"/>
                <a:gd name="T5" fmla="*/ 1200 h 1584"/>
                <a:gd name="T6" fmla="*/ 384 w 384"/>
                <a:gd name="T7" fmla="*/ 0 h 1584"/>
                <a:gd name="T8" fmla="*/ 0 w 384"/>
                <a:gd name="T9" fmla="*/ 384 h 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584"/>
                <a:gd name="T17" fmla="*/ 384 w 384"/>
                <a:gd name="T18" fmla="*/ 1584 h 1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584">
                  <a:moveTo>
                    <a:pt x="0" y="384"/>
                  </a:moveTo>
                  <a:lnTo>
                    <a:pt x="0" y="1584"/>
                  </a:lnTo>
                  <a:lnTo>
                    <a:pt x="384" y="1200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28"/>
            <p:cNvSpPr>
              <a:spLocks/>
            </p:cNvSpPr>
            <p:nvPr/>
          </p:nvSpPr>
          <p:spPr bwMode="auto">
            <a:xfrm>
              <a:off x="3840" y="2592"/>
              <a:ext cx="384" cy="1584"/>
            </a:xfrm>
            <a:custGeom>
              <a:avLst/>
              <a:gdLst>
                <a:gd name="T0" fmla="*/ 0 w 384"/>
                <a:gd name="T1" fmla="*/ 384 h 1584"/>
                <a:gd name="T2" fmla="*/ 0 w 384"/>
                <a:gd name="T3" fmla="*/ 1584 h 1584"/>
                <a:gd name="T4" fmla="*/ 384 w 384"/>
                <a:gd name="T5" fmla="*/ 1200 h 1584"/>
                <a:gd name="T6" fmla="*/ 384 w 384"/>
                <a:gd name="T7" fmla="*/ 0 h 1584"/>
                <a:gd name="T8" fmla="*/ 0 w 384"/>
                <a:gd name="T9" fmla="*/ 384 h 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584"/>
                <a:gd name="T17" fmla="*/ 384 w 384"/>
                <a:gd name="T18" fmla="*/ 1584 h 1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584">
                  <a:moveTo>
                    <a:pt x="0" y="384"/>
                  </a:moveTo>
                  <a:lnTo>
                    <a:pt x="0" y="1584"/>
                  </a:lnTo>
                  <a:lnTo>
                    <a:pt x="384" y="1200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WordArt 32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2911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C779D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ГРАНИ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2" grpId="0" animBg="1"/>
      <p:bldP spid="15371" grpId="0" animBg="1"/>
      <p:bldP spid="15370" grpId="0" animBg="1"/>
      <p:bldP spid="153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3"/>
          </p:nvPr>
        </p:nvSpPr>
        <p:spPr>
          <a:xfrm>
            <a:off x="642938" y="1928813"/>
            <a:ext cx="7715250" cy="39290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ru-RU" b="1" u="sng" smtClean="0"/>
          </a:p>
        </p:txBody>
      </p:sp>
      <p:pic>
        <p:nvPicPr>
          <p:cNvPr id="4" name="Рисунок 3" descr="CAM0008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13301" t="24522" r="65839" b="58334"/>
          <a:stretch>
            <a:fillRect/>
          </a:stretch>
        </p:blipFill>
        <p:spPr bwMode="auto">
          <a:xfrm>
            <a:off x="2843213" y="2133600"/>
            <a:ext cx="344011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15744" y="244366"/>
            <a:ext cx="6784648" cy="14564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4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Учимся изображать параллелепипед.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1436</TotalTime>
  <Words>291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Lucida Sans</vt:lpstr>
      <vt:lpstr>Georgia</vt:lpstr>
      <vt:lpstr>Book Antiqua</vt:lpstr>
      <vt:lpstr>Calibri</vt:lpstr>
      <vt:lpstr>Times New Roman</vt:lpstr>
      <vt:lpstr>Wingdings</vt:lpstr>
      <vt:lpstr>Воздушный поток</vt:lpstr>
      <vt:lpstr>Слайд 1</vt:lpstr>
      <vt:lpstr>Слайд 2</vt:lpstr>
      <vt:lpstr>Устный счет</vt:lpstr>
      <vt:lpstr>Сегодня на уроке вы узнаете: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ОБЪЁМЫ. ОБЪЁМ ПАРАЛЛЕЛЕПИПЕДА.</dc:title>
  <dc:creator>admin</dc:creator>
  <cp:lastModifiedBy>завуч</cp:lastModifiedBy>
  <cp:revision>140</cp:revision>
  <dcterms:created xsi:type="dcterms:W3CDTF">2011-11-28T18:19:24Z</dcterms:created>
  <dcterms:modified xsi:type="dcterms:W3CDTF">2016-03-18T10:10:49Z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