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57" r:id="rId15"/>
  </p:sldIdLst>
  <p:sldSz cx="9144000" cy="6858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03000"/>
    <a:srgbClr val="934607"/>
    <a:srgbClr val="A44F08"/>
    <a:srgbClr val="B45608"/>
    <a:srgbClr val="8A4500"/>
    <a:srgbClr val="7B5229"/>
    <a:srgbClr val="993300"/>
    <a:srgbClr val="8D1E1B"/>
    <a:srgbClr val="BE2824"/>
    <a:srgbClr val="F90B0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476672"/>
            <a:ext cx="5472608" cy="244827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rgbClr val="603000"/>
              </a:contourClr>
            </a:sp3d>
          </a:bodyPr>
          <a:lstStyle/>
          <a:p>
            <a:r>
              <a:rPr lang="ru-RU" sz="4000" b="1" dirty="0" smtClean="0">
                <a:ln/>
                <a:solidFill>
                  <a:srgbClr val="934607"/>
                </a:solidFill>
              </a:rPr>
              <a:t>Технологическая карта урока географии в 6 классе </a:t>
            </a:r>
            <a:br>
              <a:rPr lang="ru-RU" sz="4000" b="1" dirty="0" smtClean="0">
                <a:ln/>
                <a:solidFill>
                  <a:srgbClr val="934607"/>
                </a:solidFill>
              </a:rPr>
            </a:br>
            <a:r>
              <a:rPr lang="ru-RU" sz="4000" b="1" dirty="0" smtClean="0">
                <a:ln/>
                <a:solidFill>
                  <a:srgbClr val="934607"/>
                </a:solidFill>
              </a:rPr>
              <a:t>«Вода на Земле»</a:t>
            </a:r>
            <a:endParaRPr lang="ru-RU" sz="4800" b="1" dirty="0">
              <a:ln/>
              <a:solidFill>
                <a:srgbClr val="934607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4869160"/>
            <a:ext cx="4392488" cy="1512168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spcBef>
                <a:spcPts val="0"/>
              </a:spcBef>
            </a:pPr>
            <a:r>
              <a:rPr lang="ru-RU" sz="2200" b="1" dirty="0" smtClean="0">
                <a:ln w="50800"/>
                <a:solidFill>
                  <a:srgbClr val="603000"/>
                </a:solidFill>
              </a:rPr>
              <a:t>Власенко Галина Анатольевна</a:t>
            </a:r>
          </a:p>
          <a:p>
            <a:pPr>
              <a:spcBef>
                <a:spcPts val="0"/>
              </a:spcBef>
            </a:pPr>
            <a:r>
              <a:rPr lang="ru-RU" sz="2200" b="1" dirty="0" smtClean="0">
                <a:ln w="50800"/>
                <a:solidFill>
                  <a:srgbClr val="603000"/>
                </a:solidFill>
              </a:rPr>
              <a:t>учитель географии</a:t>
            </a:r>
          </a:p>
          <a:p>
            <a:pPr>
              <a:spcBef>
                <a:spcPts val="0"/>
              </a:spcBef>
            </a:pPr>
            <a:r>
              <a:rPr lang="ru-RU" sz="2200" b="1" dirty="0" smtClean="0">
                <a:ln w="50800"/>
                <a:solidFill>
                  <a:srgbClr val="603000"/>
                </a:solidFill>
              </a:rPr>
              <a:t>МАОУ СОШ № 7</a:t>
            </a:r>
          </a:p>
          <a:p>
            <a:pPr>
              <a:spcBef>
                <a:spcPts val="0"/>
              </a:spcBef>
            </a:pPr>
            <a:r>
              <a:rPr lang="ru-RU" sz="2200" b="1" dirty="0" smtClean="0">
                <a:ln w="50800"/>
                <a:solidFill>
                  <a:srgbClr val="603000"/>
                </a:solidFill>
              </a:rPr>
              <a:t>г. </a:t>
            </a:r>
            <a:r>
              <a:rPr lang="ru-RU" sz="2200" b="1" dirty="0" err="1" smtClean="0">
                <a:ln w="50800"/>
                <a:solidFill>
                  <a:srgbClr val="603000"/>
                </a:solidFill>
              </a:rPr>
              <a:t>Когалым</a:t>
            </a:r>
            <a:endParaRPr lang="ru-RU" sz="2200" b="1" dirty="0" smtClean="0">
              <a:ln w="50800"/>
              <a:solidFill>
                <a:srgbClr val="603000"/>
              </a:solidFill>
            </a:endParaRPr>
          </a:p>
          <a:p>
            <a:pPr>
              <a:spcBef>
                <a:spcPts val="0"/>
              </a:spcBef>
            </a:pPr>
            <a:r>
              <a:rPr lang="ru-RU" sz="2200" b="1" dirty="0" smtClean="0">
                <a:ln w="50800"/>
                <a:solidFill>
                  <a:srgbClr val="603000"/>
                </a:solidFill>
              </a:rPr>
              <a:t>2016г.</a:t>
            </a:r>
            <a:endParaRPr lang="ru-RU" sz="2200" b="1" dirty="0">
              <a:ln w="50800"/>
              <a:solidFill>
                <a:srgbClr val="603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355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489160"/>
              </p:ext>
            </p:extLst>
          </p:nvPr>
        </p:nvGraphicFramePr>
        <p:xfrm>
          <a:off x="107503" y="116632"/>
          <a:ext cx="8928993" cy="6624736"/>
        </p:xfrm>
        <a:graphic>
          <a:graphicData uri="http://schemas.openxmlformats.org/drawingml/2006/table">
            <a:tbl>
              <a:tblPr/>
              <a:tblGrid>
                <a:gridCol w="1368153"/>
                <a:gridCol w="2852460"/>
                <a:gridCol w="2307953"/>
                <a:gridCol w="2400427"/>
              </a:tblGrid>
              <a:tr h="6624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.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+mn-lt"/>
                          <a:ea typeface="Calibri"/>
                          <a:cs typeface="Times New Roman"/>
                        </a:rPr>
                        <a:t>Самостоятель-ная</a:t>
                      </a: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 работа с самопроверкой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    </a:t>
                      </a:r>
                      <a:endParaRPr lang="ru-RU" sz="13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      Слайд 15  </a:t>
                      </a: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Перед 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вами архипелаг Звенящей воды. Пополним запасы продовольствия. А рассчитаемся ответами на поставленные вопросы.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-Ребята, предлагаю вам поучаствовать в игре «верю –  не верю» (проверить правильность утверждений). Самостоятельно,  на листочках-шаблонах  напротив номера утверждения поставьте либо «+», </a:t>
                      </a:r>
                      <a:r>
                        <a:rPr lang="ru-RU" sz="1300" dirty="0" err="1">
                          <a:latin typeface="+mn-lt"/>
                          <a:ea typeface="Calibri"/>
                          <a:cs typeface="Times New Roman"/>
                        </a:rPr>
                        <a:t>либо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   «-». </a:t>
                      </a:r>
                      <a:r>
                        <a:rPr lang="ru-RU" sz="1300" u="sng" dirty="0">
                          <a:latin typeface="+mn-lt"/>
                          <a:ea typeface="Calibri"/>
                          <a:cs typeface="Times New Roman"/>
                        </a:rPr>
                        <a:t>(Смотреть  приложение).</a:t>
                      </a:r>
                      <a:endParaRPr lang="ru-RU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Играют 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в игру «верю –  не верю». Осуществляют самопроверку по эталону, ставят отметки.</a:t>
                      </a: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+mn-lt"/>
                          <a:ea typeface="Calibri"/>
                          <a:cs typeface="Times New Roman"/>
                        </a:rPr>
                        <a:t>Предметные результаты: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 Опыт предметной деятельности по применению новых знаний.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+mn-lt"/>
                          <a:ea typeface="Calibri"/>
                          <a:cs typeface="Times New Roman"/>
                        </a:rPr>
                        <a:t>Личностные результаты: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 Ценностная и морально-этическая ориентация: оценка своих поступков.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+mn-lt"/>
                          <a:ea typeface="Calibri"/>
                          <a:cs typeface="Times New Roman"/>
                        </a:rPr>
                        <a:t>Регулятивные: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 управление своей деятельностью, контроль и коррекция.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>
                          <a:latin typeface="+mn-lt"/>
                          <a:ea typeface="Calibri"/>
                          <a:cs typeface="Times New Roman"/>
                        </a:rPr>
                        <a:t>Коммуникативные: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 навыки сотрудничества. </a:t>
                      </a:r>
                      <a:r>
                        <a:rPr lang="ru-RU" sz="1300" b="1" dirty="0">
                          <a:latin typeface="+mn-lt"/>
                          <a:ea typeface="Calibri"/>
                          <a:cs typeface="Times New Roman"/>
                        </a:rPr>
                        <a:t>Познавательные: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 выполнение логических операций, анализ, обобщение.</a:t>
                      </a: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503" y="116632"/>
          <a:ext cx="8928993" cy="6741368"/>
        </p:xfrm>
        <a:graphic>
          <a:graphicData uri="http://schemas.openxmlformats.org/drawingml/2006/table">
            <a:tbl>
              <a:tblPr/>
              <a:tblGrid>
                <a:gridCol w="1270547"/>
                <a:gridCol w="2473870"/>
                <a:gridCol w="3096344"/>
                <a:gridCol w="2088232"/>
              </a:tblGrid>
              <a:tr h="6741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. Подведение итогов урока.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Что мы сегодня изучили? Что нового вы узнали о воде?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Каково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же, по-вашему, значение воды? Для чего она нужна людям? Где мы ее используем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? </a:t>
                      </a:r>
                      <a:r>
                        <a:rPr lang="ru-RU" sz="1200" b="1" u="sng" dirty="0" smtClean="0">
                          <a:latin typeface="+mn-lt"/>
                          <a:ea typeface="Calibri"/>
                          <a:cs typeface="Times New Roman"/>
                        </a:rPr>
                        <a:t>Слайд 15</a:t>
                      </a:r>
                      <a:r>
                        <a:rPr lang="ru-RU" sz="1400" b="1" u="sng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1300" dirty="0" smtClean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   В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чём заключается значение Мирового круговорота воды?</a:t>
                      </a:r>
                      <a:endParaRPr lang="ru-RU" sz="13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smtClean="0">
                          <a:latin typeface="+mn-lt"/>
                          <a:ea typeface="Times New Roman"/>
                          <a:cs typeface="Times New Roman"/>
                        </a:rPr>
                        <a:t>Проблемный </a:t>
                      </a:r>
                      <a:r>
                        <a:rPr lang="ru-RU" sz="1300" b="1" dirty="0">
                          <a:latin typeface="+mn-lt"/>
                          <a:ea typeface="Times New Roman"/>
                          <a:cs typeface="Times New Roman"/>
                        </a:rPr>
                        <a:t>вопрос: </a:t>
                      </a:r>
                      <a:r>
                        <a:rPr lang="ru-RU" sz="1300" dirty="0">
                          <a:latin typeface="+mn-lt"/>
                          <a:ea typeface="Times New Roman"/>
                          <a:cs typeface="Times New Roman"/>
                        </a:rPr>
                        <a:t>На планете Земля – 71% воды, суши – 29%. Но во многих городах мира, России, в том числе в </a:t>
                      </a:r>
                      <a:r>
                        <a:rPr lang="ru-RU" sz="1300" dirty="0" err="1">
                          <a:latin typeface="+mn-lt"/>
                          <a:ea typeface="Times New Roman"/>
                          <a:cs typeface="Times New Roman"/>
                        </a:rPr>
                        <a:t>Когалыме</a:t>
                      </a:r>
                      <a:r>
                        <a:rPr lang="ru-RU" sz="13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+mn-lt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300" dirty="0">
                          <a:latin typeface="+mn-lt"/>
                          <a:ea typeface="Times New Roman"/>
                          <a:cs typeface="Times New Roman"/>
                        </a:rPr>
                        <a:t> магазинах  продаётся питьевая вода. Почему</a:t>
                      </a:r>
                      <a:r>
                        <a:rPr lang="ru-RU" sz="1300" dirty="0" smtClean="0">
                          <a:latin typeface="+mn-lt"/>
                          <a:ea typeface="Times New Roman"/>
                          <a:cs typeface="Times New Roman"/>
                        </a:rPr>
                        <a:t>? </a:t>
                      </a:r>
                      <a:r>
                        <a:rPr lang="ru-RU" sz="1200" b="1" u="sng" dirty="0" smtClean="0">
                          <a:latin typeface="+mn-lt"/>
                          <a:ea typeface="Calibri"/>
                          <a:cs typeface="Times New Roman"/>
                        </a:rPr>
                        <a:t>Слайд 16.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smtClean="0">
                          <a:latin typeface="+mn-lt"/>
                          <a:ea typeface="Times New Roman"/>
                          <a:cs typeface="Times New Roman"/>
                        </a:rPr>
                        <a:t>Что необходимо делать, чтобы сохранить водные ресурсы?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ru-RU" sz="130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1300" dirty="0">
                          <a:latin typeface="+mn-lt"/>
                          <a:ea typeface="Times New Roman"/>
                        </a:rPr>
                        <a:t>А у нас на уроке появились   маленькие капельки воды и хотят рассказать о себе.</a:t>
                      </a: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     Отвечают 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на вопросы,</a:t>
                      </a:r>
                      <a:r>
                        <a:rPr lang="ru-RU" sz="1200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делают выводы.</a:t>
                      </a:r>
                      <a:r>
                        <a:rPr lang="ru-RU" sz="1200" b="1" i="1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1.Связывает между собой оболочки Земли: литосферу, атмосферу, гидросферу, биосферу.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2.Объединяет разные части гидросферы. Благодаря тому, что вода легко переходит из одного состояния в другое и непрерывно перемещается, все части гидросферы находятся в неразрывной взаимосвязи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3.Обеспечивает поступление воды на сушу.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710"/>
                        </a:spcAft>
                      </a:pPr>
                      <a:endParaRPr lang="ru-RU" sz="1200" dirty="0" smtClean="0"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71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Высказывают свои мнения по темам: «Загрязнение воды»,</a:t>
                      </a:r>
                      <a:r>
                        <a:rPr lang="ru-RU" sz="1200" baseline="0" dirty="0" smtClean="0">
                          <a:latin typeface="+mn-lt"/>
                          <a:ea typeface="Times New Roman"/>
                        </a:rPr>
                        <a:t> «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Вода </a:t>
                      </a:r>
                      <a:r>
                        <a:rPr lang="ru-RU" sz="1200" dirty="0">
                          <a:latin typeface="+mn-lt"/>
                          <a:ea typeface="Times New Roman"/>
                        </a:rPr>
                        <a:t>– бесценный дар 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природы». </a:t>
                      </a:r>
                    </a:p>
                    <a:p>
                      <a:pPr algn="l">
                        <a:spcAft>
                          <a:spcPts val="710"/>
                        </a:spcAft>
                      </a:pPr>
                      <a:endParaRPr lang="ru-RU" sz="1200" dirty="0" smtClean="0"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71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Люди </a:t>
                      </a:r>
                      <a:r>
                        <a:rPr lang="ru-RU" sz="1200" dirty="0">
                          <a:latin typeface="+mn-lt"/>
                          <a:ea typeface="Times New Roman"/>
                        </a:rPr>
                        <a:t>должны ее 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беречь. Правила бережного отношения к воде.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  <a:p>
                      <a:pPr algn="l">
                        <a:lnSpc>
                          <a:spcPts val="142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Times New Roman"/>
                        </a:rPr>
                        <a:t>Дети</a:t>
                      </a:r>
                      <a:r>
                        <a:rPr lang="ru-RU" sz="1200" dirty="0">
                          <a:latin typeface="+mn-lt"/>
                          <a:ea typeface="Times New Roman"/>
                        </a:rPr>
                        <a:t> инсценируют стихотворение В.Волкова «Разные капельки».</a:t>
                      </a:r>
                    </a:p>
                    <a:p>
                      <a:pPr algn="l">
                        <a:lnSpc>
                          <a:spcPts val="142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+mn-lt"/>
                          <a:ea typeface="Times New Roman"/>
                        </a:rPr>
                        <a:t>Разные капельки здесь собрались,</a:t>
                      </a:r>
                      <a:br>
                        <a:rPr lang="ru-RU" sz="1050" dirty="0">
                          <a:latin typeface="+mn-lt"/>
                          <a:ea typeface="Times New Roman"/>
                        </a:rPr>
                      </a:br>
                      <a:r>
                        <a:rPr lang="ru-RU" sz="1050" dirty="0">
                          <a:latin typeface="+mn-lt"/>
                          <a:ea typeface="Times New Roman"/>
                        </a:rPr>
                        <a:t>Людям письмо сочинять принялись.</a:t>
                      </a:r>
                      <a:br>
                        <a:rPr lang="ru-RU" sz="1050" dirty="0">
                          <a:latin typeface="+mn-lt"/>
                          <a:ea typeface="Times New Roman"/>
                        </a:rPr>
                      </a:br>
                      <a:r>
                        <a:rPr lang="ru-RU" sz="1050" dirty="0">
                          <a:latin typeface="+mn-lt"/>
                          <a:ea typeface="Times New Roman"/>
                        </a:rPr>
                        <a:t>Первая капля, дочурка болота,</a:t>
                      </a:r>
                      <a:br>
                        <a:rPr lang="ru-RU" sz="1050" dirty="0">
                          <a:latin typeface="+mn-lt"/>
                          <a:ea typeface="Times New Roman"/>
                        </a:rPr>
                      </a:br>
                      <a:r>
                        <a:rPr lang="ru-RU" sz="1050" dirty="0">
                          <a:latin typeface="+mn-lt"/>
                          <a:ea typeface="Times New Roman"/>
                        </a:rPr>
                        <a:t>Вздыхает: «Болото мелеет чего-то!»</a:t>
                      </a:r>
                      <a:br>
                        <a:rPr lang="ru-RU" sz="1050" dirty="0">
                          <a:latin typeface="+mn-lt"/>
                          <a:ea typeface="Times New Roman"/>
                        </a:rPr>
                      </a:br>
                      <a:r>
                        <a:rPr lang="ru-RU" sz="1050" dirty="0">
                          <a:latin typeface="+mn-lt"/>
                          <a:ea typeface="Times New Roman"/>
                        </a:rPr>
                        <a:t>Из гейзера вышла капля вторая,</a:t>
                      </a:r>
                      <a:br>
                        <a:rPr lang="ru-RU" sz="1050" dirty="0">
                          <a:latin typeface="+mn-lt"/>
                          <a:ea typeface="Times New Roman"/>
                        </a:rPr>
                      </a:br>
                      <a:r>
                        <a:rPr lang="ru-RU" sz="1050" dirty="0">
                          <a:latin typeface="+mn-lt"/>
                          <a:ea typeface="Times New Roman"/>
                        </a:rPr>
                        <a:t>Дыханием теплым сестер согревая.</a:t>
                      </a:r>
                      <a:br>
                        <a:rPr lang="ru-RU" sz="1050" dirty="0">
                          <a:latin typeface="+mn-lt"/>
                          <a:ea typeface="Times New Roman"/>
                        </a:rPr>
                      </a:br>
                      <a:r>
                        <a:rPr lang="ru-RU" sz="1050" dirty="0">
                          <a:latin typeface="+mn-lt"/>
                          <a:ea typeface="Times New Roman"/>
                        </a:rPr>
                        <a:t>Капелька третья с холодом дружит,</a:t>
                      </a:r>
                      <a:br>
                        <a:rPr lang="ru-RU" sz="1050" dirty="0">
                          <a:latin typeface="+mn-lt"/>
                          <a:ea typeface="Times New Roman"/>
                        </a:rPr>
                      </a:br>
                      <a:r>
                        <a:rPr lang="ru-RU" sz="1050" dirty="0">
                          <a:latin typeface="+mn-lt"/>
                          <a:ea typeface="Times New Roman"/>
                        </a:rPr>
                        <a:t>Но поле зимой защищает от стужи.</a:t>
                      </a:r>
                      <a:br>
                        <a:rPr lang="ru-RU" sz="1050" dirty="0">
                          <a:latin typeface="+mn-lt"/>
                          <a:ea typeface="Times New Roman"/>
                        </a:rPr>
                      </a:br>
                      <a:r>
                        <a:rPr lang="ru-RU" sz="1050" dirty="0">
                          <a:latin typeface="+mn-lt"/>
                          <a:ea typeface="Times New Roman"/>
                        </a:rPr>
                        <a:t>Четвертая капля – морское дитя,</a:t>
                      </a:r>
                      <a:br>
                        <a:rPr lang="ru-RU" sz="1050" dirty="0">
                          <a:latin typeface="+mn-lt"/>
                          <a:ea typeface="Times New Roman"/>
                        </a:rPr>
                      </a:br>
                      <a:r>
                        <a:rPr lang="ru-RU" sz="1050" dirty="0">
                          <a:latin typeface="+mn-lt"/>
                          <a:ea typeface="Times New Roman"/>
                        </a:rPr>
                        <a:t>Она в океан попадает шутя.</a:t>
                      </a:r>
                      <a:br>
                        <a:rPr lang="ru-RU" sz="1050" dirty="0">
                          <a:latin typeface="+mn-lt"/>
                          <a:ea typeface="Times New Roman"/>
                        </a:rPr>
                      </a:br>
                      <a:r>
                        <a:rPr lang="ru-RU" sz="1050" dirty="0">
                          <a:latin typeface="+mn-lt"/>
                          <a:ea typeface="Times New Roman"/>
                        </a:rPr>
                        <a:t>Пятую каплю принес водопад,</a:t>
                      </a:r>
                      <a:br>
                        <a:rPr lang="ru-RU" sz="1050" dirty="0">
                          <a:latin typeface="+mn-lt"/>
                          <a:ea typeface="Times New Roman"/>
                        </a:rPr>
                      </a:br>
                      <a:r>
                        <a:rPr lang="ru-RU" sz="1050" dirty="0">
                          <a:latin typeface="+mn-lt"/>
                          <a:ea typeface="Times New Roman"/>
                        </a:rPr>
                        <a:t>Силой своей он служить людям рад.</a:t>
                      </a:r>
                      <a:br>
                        <a:rPr lang="ru-RU" sz="1050" dirty="0">
                          <a:latin typeface="+mn-lt"/>
                          <a:ea typeface="Times New Roman"/>
                        </a:rPr>
                      </a:br>
                      <a:r>
                        <a:rPr lang="ru-RU" sz="1050" dirty="0">
                          <a:latin typeface="+mn-lt"/>
                          <a:ea typeface="Times New Roman"/>
                        </a:rPr>
                        <a:t>Каплей шестой поделился родник,</a:t>
                      </a:r>
                      <a:br>
                        <a:rPr lang="ru-RU" sz="1050" dirty="0">
                          <a:latin typeface="+mn-lt"/>
                          <a:ea typeface="Times New Roman"/>
                        </a:rPr>
                      </a:br>
                      <a:r>
                        <a:rPr lang="ru-RU" sz="1050" dirty="0">
                          <a:latin typeface="+mn-lt"/>
                          <a:ea typeface="Times New Roman"/>
                        </a:rPr>
                        <a:t>Он угощать всех водою привык.</a:t>
                      </a:r>
                      <a:br>
                        <a:rPr lang="ru-RU" sz="1050" dirty="0">
                          <a:latin typeface="+mn-lt"/>
                          <a:ea typeface="Times New Roman"/>
                        </a:rPr>
                      </a:br>
                      <a:r>
                        <a:rPr lang="ru-RU" sz="1050" dirty="0">
                          <a:latin typeface="+mn-lt"/>
                          <a:ea typeface="Times New Roman"/>
                        </a:rPr>
                        <a:t>Капля седьмая – озерная дочка.</a:t>
                      </a:r>
                      <a:br>
                        <a:rPr lang="ru-RU" sz="1050" dirty="0">
                          <a:latin typeface="+mn-lt"/>
                          <a:ea typeface="Times New Roman"/>
                        </a:rPr>
                      </a:br>
                      <a:r>
                        <a:rPr lang="ru-RU" sz="1050" dirty="0">
                          <a:latin typeface="+mn-lt"/>
                          <a:ea typeface="Times New Roman"/>
                        </a:rPr>
                        <a:t>– Все мы бесценны. Храните нас. Точка.</a:t>
                      </a: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Предметные </a:t>
                      </a:r>
                      <a:r>
                        <a:rPr lang="ru-RU" sz="1300" b="1" dirty="0">
                          <a:latin typeface="+mn-lt"/>
                          <a:ea typeface="Calibri"/>
                          <a:cs typeface="Times New Roman"/>
                        </a:rPr>
                        <a:t>результаты: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 Действия с учебным материалом.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+mn-lt"/>
                          <a:ea typeface="Calibri"/>
                          <a:cs typeface="Times New Roman"/>
                        </a:rPr>
                        <a:t>Личностные результаты: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 Самоопределение: самоуважение и самооценка. Ценностная и морально-этическая ориентация: оценка своих поступков.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+mn-lt"/>
                          <a:ea typeface="Calibri"/>
                          <a:cs typeface="Times New Roman"/>
                        </a:rPr>
                        <a:t>Коммуникативные: 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умение с достаточной полнотой и точностью выражать свои мысли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06071208"/>
              </p:ext>
            </p:extLst>
          </p:nvPr>
        </p:nvGraphicFramePr>
        <p:xfrm>
          <a:off x="107503" y="116632"/>
          <a:ext cx="8928993" cy="6444499"/>
        </p:xfrm>
        <a:graphic>
          <a:graphicData uri="http://schemas.openxmlformats.org/drawingml/2006/table">
            <a:tbl>
              <a:tblPr/>
              <a:tblGrid>
                <a:gridCol w="1270547"/>
                <a:gridCol w="3049934"/>
                <a:gridCol w="2208085"/>
                <a:gridCol w="2400427"/>
              </a:tblGrid>
              <a:tr h="2592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. Домашнее задание.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 smtClean="0">
                          <a:latin typeface="+mn-lt"/>
                          <a:ea typeface="Calibri"/>
                          <a:cs typeface="Times New Roman"/>
                        </a:rPr>
                        <a:t>Слайд 17.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u="sng" dirty="0" smtClean="0">
                          <a:latin typeface="+mn-lt"/>
                          <a:ea typeface="Calibri"/>
                          <a:cs typeface="Times New Roman"/>
                        </a:rPr>
                        <a:t>1 уровень: 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1.Прочитать 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параграф 19  учебника, ответить на вопрос 3, 6 на странице 73-74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 smtClean="0">
                          <a:latin typeface="+mn-lt"/>
                          <a:ea typeface="Calibri"/>
                          <a:cs typeface="Times New Roman"/>
                        </a:rPr>
                        <a:t>2 уровень: 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Найдите высказывания великих людей и писателей о воде, гидросфере и Мировом круговороте воды в природе.</a:t>
                      </a:r>
                      <a:endParaRPr lang="ru-RU" sz="1200" u="sng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 smtClean="0">
                          <a:latin typeface="+mn-lt"/>
                          <a:ea typeface="Calibri"/>
                          <a:cs typeface="Times New Roman"/>
                        </a:rPr>
                        <a:t>3 уровень: 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творческое задание (по выбору) : 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«Путешествие 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капельки воды» 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(сказка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, рассказ, рисунок, презентация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u="none" dirty="0" smtClean="0">
                          <a:latin typeface="+mn-lt"/>
                          <a:ea typeface="Calibri"/>
                          <a:cs typeface="Times New Roman"/>
                        </a:rPr>
                        <a:t> или о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формление 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в рисунках «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Жалобной книги 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госпожи Капельки». Девиз книги: «Беречь воду – значит беречь жизнь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!» 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Делают записи домашнего</a:t>
                      </a:r>
                      <a:r>
                        <a:rPr lang="ru-RU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задания  самостоятельно сделав выбор </a:t>
                      </a:r>
                      <a:r>
                        <a:rPr lang="ru-RU" sz="1200" baseline="0" smtClean="0">
                          <a:latin typeface="+mn-lt"/>
                          <a:ea typeface="Calibri"/>
                          <a:cs typeface="Times New Roman"/>
                        </a:rPr>
                        <a:t>уровня задания.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Предметные результаты: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Действия с учебным материалом.</a:t>
                      </a: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2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8.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Рефлексия.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1200" b="1" u="sng" dirty="0" smtClean="0">
                          <a:latin typeface="+mn-lt"/>
                          <a:ea typeface="Calibri"/>
                          <a:cs typeface="Times New Roman"/>
                        </a:rPr>
                        <a:t>Слайд 18.</a:t>
                      </a:r>
                      <a:r>
                        <a:rPr lang="ru-RU" sz="1200" b="1" u="sng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 Ну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, вот мы и на финише. Но прежде чем подвести итог и наградить победителей, организаторы регаты просят выразить свое отношение к ней. У каждой команды на парте лист - парусник  с приклеенными лучиками. Если вам -  было интересно и легко на уроке, и вы все поняли, то приклейте в центре солнечный диск. Если вам - урок  не понравился,  были трудными задания, вы  плохо поняли материал,  то приклейте в центре грозовую тучу.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Сейчас я вас попрошу  поднять свои листы.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-Какие же скорости развили наши экипажи. Подсчитайте узлы.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Самым 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быстрым оказался экипаж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…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Оценивание  работы каждой команды в целом  и участников на  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уроке.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Капитаны 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прикрепляют к листам- парусникам  скрепки -«узлы».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Определяют 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победителя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Каждый</a:t>
                      </a:r>
                      <a:r>
                        <a:rPr lang="ru-RU" sz="1200" baseline="0" dirty="0" smtClean="0">
                          <a:latin typeface="+mn-lt"/>
                          <a:ea typeface="Times New Roman"/>
                        </a:rPr>
                        <a:t> в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ысказывает своё мнение, рассуждает. 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Предметные результаты: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Действия с учебным материалом.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Личностные результаты: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Самоопределение: самоуважение и самооценка. Ценностная и морально-этическая ориентация: оценка своих поступков,  адекватное оценивание себя и членов группы.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Регулятивные: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управление своей деятельностью,  контроль оценки своей деятельности. </a:t>
                      </a: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Коммуникативные:</a:t>
                      </a:r>
                      <a:r>
                        <a:rPr lang="ru-RU" sz="1200" i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умение с достаточной полнотой и точностью выражать свои мысли,  взаимодействие с учителем и одноклассниками.</a:t>
                      </a: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476672"/>
            <a:ext cx="5472608" cy="244827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rgbClr val="603000"/>
              </a:contourClr>
            </a:sp3d>
          </a:bodyPr>
          <a:lstStyle/>
          <a:p>
            <a:r>
              <a:rPr lang="ru-RU" sz="4000" b="1" dirty="0" smtClean="0">
                <a:ln/>
                <a:solidFill>
                  <a:srgbClr val="934607"/>
                </a:solidFill>
              </a:rPr>
              <a:t>Приложение к уроку географии в 6 классе </a:t>
            </a:r>
            <a:br>
              <a:rPr lang="ru-RU" sz="4000" b="1" dirty="0" smtClean="0">
                <a:ln/>
                <a:solidFill>
                  <a:srgbClr val="934607"/>
                </a:solidFill>
              </a:rPr>
            </a:br>
            <a:r>
              <a:rPr lang="ru-RU" sz="4000" b="1" dirty="0" smtClean="0">
                <a:ln/>
                <a:solidFill>
                  <a:srgbClr val="934607"/>
                </a:solidFill>
              </a:rPr>
              <a:t>«Вода на Земле»</a:t>
            </a:r>
            <a:endParaRPr lang="ru-RU" sz="4800" b="1" dirty="0">
              <a:ln/>
              <a:solidFill>
                <a:srgbClr val="934607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4869160"/>
            <a:ext cx="4392488" cy="1512168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spcBef>
                <a:spcPts val="0"/>
              </a:spcBef>
            </a:pPr>
            <a:r>
              <a:rPr lang="ru-RU" sz="2200" b="1" dirty="0" smtClean="0">
                <a:ln w="50800"/>
                <a:solidFill>
                  <a:srgbClr val="603000"/>
                </a:solidFill>
              </a:rPr>
              <a:t>Власенко Галина Анатольевна</a:t>
            </a:r>
          </a:p>
          <a:p>
            <a:pPr>
              <a:spcBef>
                <a:spcPts val="0"/>
              </a:spcBef>
            </a:pPr>
            <a:r>
              <a:rPr lang="ru-RU" sz="2200" b="1" dirty="0" smtClean="0">
                <a:ln w="50800"/>
                <a:solidFill>
                  <a:srgbClr val="603000"/>
                </a:solidFill>
              </a:rPr>
              <a:t>учитель географии</a:t>
            </a:r>
          </a:p>
          <a:p>
            <a:pPr>
              <a:spcBef>
                <a:spcPts val="0"/>
              </a:spcBef>
            </a:pPr>
            <a:r>
              <a:rPr lang="ru-RU" sz="2200" b="1" dirty="0" smtClean="0">
                <a:ln w="50800"/>
                <a:solidFill>
                  <a:srgbClr val="603000"/>
                </a:solidFill>
              </a:rPr>
              <a:t>МАОУ СОШ № 7</a:t>
            </a:r>
          </a:p>
          <a:p>
            <a:pPr>
              <a:spcBef>
                <a:spcPts val="0"/>
              </a:spcBef>
            </a:pPr>
            <a:r>
              <a:rPr lang="ru-RU" sz="2200" b="1" dirty="0" smtClean="0">
                <a:ln w="50800"/>
                <a:solidFill>
                  <a:srgbClr val="603000"/>
                </a:solidFill>
              </a:rPr>
              <a:t>г. </a:t>
            </a:r>
            <a:r>
              <a:rPr lang="ru-RU" sz="2200" b="1" dirty="0" err="1" smtClean="0">
                <a:ln w="50800"/>
                <a:solidFill>
                  <a:srgbClr val="603000"/>
                </a:solidFill>
              </a:rPr>
              <a:t>Когалым</a:t>
            </a:r>
            <a:endParaRPr lang="ru-RU" sz="2200" b="1" dirty="0" smtClean="0">
              <a:ln w="50800"/>
              <a:solidFill>
                <a:srgbClr val="603000"/>
              </a:solidFill>
            </a:endParaRPr>
          </a:p>
          <a:p>
            <a:pPr>
              <a:spcBef>
                <a:spcPts val="0"/>
              </a:spcBef>
            </a:pPr>
            <a:r>
              <a:rPr lang="ru-RU" sz="2200" b="1" dirty="0" smtClean="0">
                <a:ln w="50800"/>
                <a:solidFill>
                  <a:srgbClr val="603000"/>
                </a:solidFill>
              </a:rPr>
              <a:t>2016г.</a:t>
            </a:r>
            <a:endParaRPr lang="ru-RU" sz="2200" b="1" dirty="0">
              <a:ln w="50800"/>
              <a:solidFill>
                <a:srgbClr val="603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417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979712" y="548680"/>
            <a:ext cx="6768752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Вы можете использовать данное оформление </a:t>
            </a:r>
          </a:p>
          <a:p>
            <a:pPr algn="ctr"/>
            <a:r>
              <a:rPr lang="ru-RU" sz="2400" dirty="0"/>
              <a:t>для создания своих презентаций, </a:t>
            </a:r>
          </a:p>
          <a:p>
            <a:pPr algn="ctr"/>
            <a:r>
              <a:rPr lang="ru-RU" sz="2400" dirty="0"/>
              <a:t>но в своей презентации </a:t>
            </a:r>
            <a:endParaRPr lang="ru-RU" sz="2400" dirty="0" smtClean="0"/>
          </a:p>
          <a:p>
            <a:pPr algn="ctr"/>
            <a:r>
              <a:rPr lang="ru-RU" sz="2400" b="1" dirty="0" smtClean="0"/>
              <a:t>данный слайд не удалять!</a:t>
            </a:r>
            <a:endParaRPr lang="ru-RU" sz="2400" b="1" dirty="0"/>
          </a:p>
          <a:p>
            <a:pPr algn="ctr"/>
            <a:endParaRPr lang="ru-RU" sz="2400" dirty="0" smtClean="0"/>
          </a:p>
          <a:p>
            <a:pPr algn="ctr"/>
            <a:r>
              <a:rPr lang="ru-RU" sz="2400" b="1" dirty="0" smtClean="0"/>
              <a:t>Автор </a:t>
            </a:r>
            <a:r>
              <a:rPr lang="ru-RU" sz="2400" b="1" dirty="0"/>
              <a:t>шаблона: </a:t>
            </a:r>
          </a:p>
          <a:p>
            <a:pPr algn="ctr"/>
            <a:endParaRPr lang="ru-RU" sz="1000" dirty="0"/>
          </a:p>
          <a:p>
            <a:pPr algn="ctr"/>
            <a:r>
              <a:rPr lang="ru-RU" sz="2400" b="1" i="1" dirty="0" err="1"/>
              <a:t>Ранько</a:t>
            </a:r>
            <a:r>
              <a:rPr lang="ru-RU" sz="2400" b="1" i="1" dirty="0"/>
              <a:t> Елена Алексеевна </a:t>
            </a:r>
          </a:p>
          <a:p>
            <a:pPr algn="ctr"/>
            <a:r>
              <a:rPr lang="ru-RU" sz="2400" i="1" dirty="0"/>
              <a:t>учитель начальных классов  </a:t>
            </a:r>
          </a:p>
          <a:p>
            <a:pPr algn="ctr"/>
            <a:r>
              <a:rPr lang="ru-RU" sz="2400" i="1" dirty="0"/>
              <a:t>МАОУ </a:t>
            </a:r>
            <a:r>
              <a:rPr lang="ru-RU" sz="2400" i="1" dirty="0" smtClean="0"/>
              <a:t>лицей </a:t>
            </a:r>
            <a:r>
              <a:rPr lang="ru-RU" sz="2400" i="1" dirty="0"/>
              <a:t>№</a:t>
            </a:r>
            <a:r>
              <a:rPr lang="ru-RU" sz="2400" i="1" dirty="0" smtClean="0"/>
              <a:t>21 </a:t>
            </a:r>
          </a:p>
          <a:p>
            <a:pPr algn="ctr"/>
            <a:r>
              <a:rPr lang="ru-RU" sz="2400" i="1" dirty="0" smtClean="0"/>
              <a:t>г</a:t>
            </a:r>
            <a:r>
              <a:rPr lang="ru-RU" sz="2400" i="1" dirty="0"/>
              <a:t>. </a:t>
            </a:r>
            <a:r>
              <a:rPr lang="ru-RU" sz="2400" i="1" dirty="0" smtClean="0"/>
              <a:t>Иваново</a:t>
            </a:r>
            <a:endParaRPr lang="ru-RU" sz="2400" i="1" dirty="0"/>
          </a:p>
          <a:p>
            <a:pPr algn="ctr"/>
            <a:endParaRPr lang="ru-RU" b="1" i="1" dirty="0"/>
          </a:p>
          <a:p>
            <a:pPr algn="ctr"/>
            <a:endParaRPr lang="ru-RU" b="1" i="1" dirty="0" smtClean="0"/>
          </a:p>
          <a:p>
            <a:pPr algn="ctr"/>
            <a:endParaRPr lang="ru-RU" b="1" i="1" dirty="0"/>
          </a:p>
          <a:p>
            <a:pPr algn="ctr"/>
            <a:endParaRPr lang="ru-RU" b="1" i="1" dirty="0"/>
          </a:p>
          <a:p>
            <a:pPr algn="ctr"/>
            <a:r>
              <a:rPr lang="ru-RU" sz="2400" b="1" i="1" dirty="0"/>
              <a:t>Сайт: </a:t>
            </a:r>
            <a:r>
              <a:rPr lang="en-US" sz="2400" i="1" dirty="0" smtClean="0">
                <a:hlinkClick r:id="rId2"/>
              </a:rPr>
              <a:t>http://elenaranko.ucoz.ru/</a:t>
            </a:r>
            <a:r>
              <a:rPr lang="ru-RU" sz="2400" i="1" dirty="0" smtClean="0"/>
              <a:t> 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xmlns="" val="391629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86338" algn="ctr"/>
                <a:tab pos="67722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7504" y="2996952"/>
          <a:ext cx="8928992" cy="3526904"/>
        </p:xfrm>
        <a:graphic>
          <a:graphicData uri="http://schemas.openxmlformats.org/drawingml/2006/table">
            <a:tbl>
              <a:tblPr/>
              <a:tblGrid>
                <a:gridCol w="1707631"/>
                <a:gridCol w="7221361"/>
              </a:tblGrid>
              <a:tr h="35269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Задачи </a:t>
                      </a: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урока</a:t>
                      </a:r>
                    </a:p>
                  </a:txBody>
                  <a:tcPr marL="26099" marR="26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200" b="1" i="0" u="sng" dirty="0" smtClean="0">
                          <a:latin typeface="+mn-lt"/>
                          <a:ea typeface="Times New Roman"/>
                          <a:cs typeface="Times New Roman"/>
                        </a:rPr>
                        <a:t>Образовательные: </a:t>
                      </a:r>
                      <a:endParaRPr lang="ru-RU" sz="1200" b="1" i="0" u="sng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способствовать формированию знаний о гидросфере, как оболочке Земли, её составных частях, о единстве водной оболочки, о Мировом круговороте воды в природе.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200" b="1" i="0" u="sng" dirty="0">
                          <a:latin typeface="+mn-lt"/>
                          <a:ea typeface="Times New Roman"/>
                          <a:cs typeface="Times New Roman"/>
                        </a:rPr>
                        <a:t>Развивающие:</a:t>
                      </a:r>
                      <a:endParaRPr lang="ru-RU" sz="1200" b="1" i="0" u="sng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создать условия для развития познавательной активности, интеллектуальных и творческих способностей учащихся; способствовать развитию умений выделять, описывать и объяснять существенные признаки основных понятий темы, работать самостоятельно и в группах;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Wingdings" pitchFamily="2" charset="2"/>
                        <a:buChar char="Ø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способствовать развитию навыков самостоятельной работы с географическими текстами, учебником, географической картой, с материалами </a:t>
                      </a:r>
                      <a:r>
                        <a:rPr lang="ru-RU" sz="1200" dirty="0" err="1">
                          <a:latin typeface="+mn-lt"/>
                          <a:ea typeface="Times New Roman"/>
                          <a:cs typeface="Times New Roman"/>
                        </a:rPr>
                        <a:t>мультимедийной</a:t>
                      </a: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 презентации, схемами; 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Wingdings" pitchFamily="2" charset="2"/>
                        <a:buChar char="Ø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создать условия для совершения учащимися «малых открытий», привитие навыков самостоятельной работы при поиске требуемого материала;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Wingdings" pitchFamily="2" charset="2"/>
                        <a:buChar char="Ø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делать обобщения и выводы.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200" b="1" i="0" u="sng" dirty="0">
                          <a:latin typeface="+mn-lt"/>
                          <a:ea typeface="Times New Roman"/>
                          <a:cs typeface="Times New Roman"/>
                        </a:rPr>
                        <a:t>Воспитательные:</a:t>
                      </a:r>
                      <a:endParaRPr lang="ru-RU" sz="1200" b="1" i="0" u="sng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Wingdings" pitchFamily="2" charset="2"/>
                        <a:buChar char="Ø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способствовать воспитанию географической культуры, культуры учебного труда, чувства ответственности, бережного отношения к окружающей среде, к рациональному и правильному использованию воды;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Wingdings" pitchFamily="2" charset="2"/>
                        <a:buChar char="Ø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способствовать развитию коммуникативных умений;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Wingdings" pitchFamily="2" charset="2"/>
                        <a:buChar char="Ø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развивать интерес к изучаемому предмету.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99" marR="26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59632" y="188640"/>
          <a:ext cx="7740351" cy="2777521"/>
        </p:xfrm>
        <a:graphic>
          <a:graphicData uri="http://schemas.openxmlformats.org/drawingml/2006/table">
            <a:tbl>
              <a:tblPr/>
              <a:tblGrid>
                <a:gridCol w="2524903"/>
                <a:gridCol w="5215448"/>
              </a:tblGrid>
              <a:tr h="21602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Предмет, 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класс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урок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49" marR="18849" marT="8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География,   6  класс, </a:t>
                      </a: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урок № </a:t>
                      </a: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49" marR="18849" marT="8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Тема урока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49" marR="18849" marT="8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Вода на Земле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49" marR="18849" marT="8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урока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49" marR="18849" marT="8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 условий для формирования знаний учащихся о водной оболочки Земли – гидросфере</a:t>
                      </a: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49" marR="18849" marT="8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Тип урока, </a:t>
                      </a:r>
                      <a:endParaRPr lang="ru-RU" sz="1400" b="1" kern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форма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проведения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49" marR="18849" marT="8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Комбинированный, урок - путешествие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49" marR="18849" marT="8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Учебно-методический комплекс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49" marR="18849" marT="8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Учебник «География начальный курс» 6 класс Герасимова Т.П., </a:t>
                      </a:r>
                      <a:r>
                        <a:rPr lang="ru-RU" sz="13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Неклюкова</a:t>
                      </a: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Н.П., § 19; </a:t>
                      </a: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рабочая тетрадь к учебнику, а</a:t>
                      </a: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тлас  с комплектом контурных карт.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49" marR="18849" marT="8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Актуальность использования средств ИКТ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49" marR="18849" marT="8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Использование средств ИКТ для  активации познавательной деятельности. Использование дополнительных источников информации (схемы, рисунки). Использование тематической  презентации.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49" marR="18849" marT="8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65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4" y="116632"/>
          <a:ext cx="8856985" cy="6515152"/>
        </p:xfrm>
        <a:graphic>
          <a:graphicData uri="http://schemas.openxmlformats.org/drawingml/2006/table">
            <a:tbl>
              <a:tblPr/>
              <a:tblGrid>
                <a:gridCol w="1814824"/>
                <a:gridCol w="2346624"/>
                <a:gridCol w="4695537"/>
              </a:tblGrid>
              <a:tr h="289805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Calibri"/>
                          <a:cs typeface="Times New Roman"/>
                        </a:rPr>
                        <a:t>Планируемые образовательные результаты /УУД/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99" marR="26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48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Предметные</a:t>
                      </a:r>
                    </a:p>
                  </a:txBody>
                  <a:tcPr marL="26099" marR="26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</a:rPr>
                        <a:t>  </a:t>
                      </a:r>
                      <a:r>
                        <a:rPr lang="ru-RU" sz="1300" dirty="0">
                          <a:latin typeface="+mn-lt"/>
                          <a:ea typeface="Times New Roman"/>
                        </a:rPr>
                        <a:t>Представление о воде,  ее состояниях и свойствах,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объёме воды на Земле</a:t>
                      </a:r>
                      <a:r>
                        <a:rPr lang="ru-RU" sz="1300" dirty="0">
                          <a:latin typeface="+mn-lt"/>
                          <a:ea typeface="Times New Roman"/>
                        </a:rPr>
                        <a:t>. Представление о гидросфере и её составных частях, о единстве водной оболочки,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роли гидросферы в природе, о </a:t>
                      </a:r>
                      <a:r>
                        <a:rPr lang="ru-RU" sz="1300" dirty="0">
                          <a:latin typeface="+mn-lt"/>
                          <a:ea typeface="Times New Roman"/>
                        </a:rPr>
                        <a:t> Мировом круговороте воды в природе.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endParaRPr lang="ru-RU" sz="1300" dirty="0">
                        <a:latin typeface="+mn-lt"/>
                        <a:ea typeface="Times New Roman"/>
                      </a:endParaRPr>
                    </a:p>
                  </a:txBody>
                  <a:tcPr marL="26099" marR="26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1875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Метапредметные</a:t>
                      </a:r>
                      <a:endParaRPr lang="ru-R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99" marR="26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ru-RU" sz="1400" b="1" dirty="0" err="1">
                          <a:latin typeface="+mn-lt"/>
                          <a:ea typeface="Calibri"/>
                          <a:cs typeface="Times New Roman"/>
                        </a:rPr>
                        <a:t>Межпредметные</a:t>
                      </a: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 понятия.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99" marR="26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Вещество,  время, жизнь,  метод, объект (реальный), планета Земля, природа,  пространство (положение),  пространство (форма, размер), процесс.</a:t>
                      </a:r>
                    </a:p>
                  </a:txBody>
                  <a:tcPr marL="26099" marR="26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2. Регулятивные УУД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99" marR="26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Times New Roman"/>
                          <a:cs typeface="Times New Roman"/>
                        </a:rPr>
                        <a:t>Планировать свою деятельность под руководством учителя, оценивать работу одноклассников, работать в соответствии с поставленной задачей, сравнивать полученные результаты с ожидаемыми.</a:t>
                      </a:r>
                      <a:endParaRPr lang="ru-RU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99" marR="26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3. Познавательные УУД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99" marR="26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Times New Roman"/>
                          <a:cs typeface="Times New Roman"/>
                        </a:rPr>
                        <a:t>Извлекать, отбирать и анализировать информацию, добывать новые знания из источников ЭОР, перерабатывать информацию для получения необходимого результата.</a:t>
                      </a:r>
                      <a:endParaRPr lang="ru-RU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99" marR="26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7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4. Коммуникативные УУД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99" marR="26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Times New Roman"/>
                          <a:cs typeface="Times New Roman"/>
                        </a:rPr>
                        <a:t>Уметь общаться и взаимодействовать друг с другом (в малой группе и в коллективе). 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Излагать свое мнение.</a:t>
                      </a:r>
                    </a:p>
                  </a:txBody>
                  <a:tcPr marL="26099" marR="26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56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Личностные</a:t>
                      </a:r>
                    </a:p>
                  </a:txBody>
                  <a:tcPr marL="26099" marR="26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Личностное самоопределение, </a:t>
                      </a:r>
                      <a:r>
                        <a:rPr lang="ru-RU" sz="1400" dirty="0" err="1">
                          <a:latin typeface="+mn-lt"/>
                          <a:ea typeface="Calibri"/>
                          <a:cs typeface="Times New Roman"/>
                        </a:rPr>
                        <a:t>смыслообразование</a:t>
                      </a: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, нравственно – эстетическая ориентация</a:t>
                      </a:r>
                    </a:p>
                  </a:txBody>
                  <a:tcPr marL="26099" marR="26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Times New Roman"/>
                          <a:cs typeface="Times New Roman"/>
                        </a:rPr>
                        <a:t>Осознавать необходимость изучения темы. 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Вырабатывать уважительное,  доброжелательное отношение к одноклассникам.    </a:t>
                      </a:r>
                    </a:p>
                    <a:p>
                      <a:pPr marR="762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Формировать основы культуры делового общения, положительного отношения к мнению одноклассников, умения оказать помощь.</a:t>
                      </a:r>
                    </a:p>
                  </a:txBody>
                  <a:tcPr marL="26099" marR="26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8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Решаемые учебные проблемы</a:t>
                      </a:r>
                    </a:p>
                  </a:txBody>
                  <a:tcPr marL="26099" marR="26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Times New Roman"/>
                          <a:cs typeface="Times New Roman"/>
                        </a:rPr>
                        <a:t>Активизация мыслительной и познавательной деятельности учащихся для более эффективного накопления и применения знаний. 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Формирование умений строить схемы, создавать проекты.</a:t>
                      </a:r>
                    </a:p>
                  </a:txBody>
                  <a:tcPr marL="26099" marR="26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808">
                <a:tc>
                  <a:txBody>
                    <a:bodyPr/>
                    <a:lstStyle/>
                    <a:p>
                      <a:pPr marL="76200" marR="7620" indent="76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0" dirty="0">
                          <a:latin typeface="+mn-lt"/>
                          <a:ea typeface="Calibri"/>
                          <a:cs typeface="Times New Roman"/>
                        </a:rPr>
                        <a:t>Вид используемых на уроке средств ИКТ</a:t>
                      </a:r>
                      <a:endParaRPr lang="ru-R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99" marR="26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Times New Roman"/>
                          <a:cs typeface="Times New Roman"/>
                        </a:rPr>
                        <a:t>Компьютер, интерактивная доска, проектор; 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презентация «Вода на Земле», фрагмент </a:t>
                      </a:r>
                      <a:r>
                        <a:rPr lang="ru-RU" sz="1300" dirty="0" smtClean="0">
                          <a:latin typeface="+mn-lt"/>
                          <a:ea typeface="Times New Roman"/>
                          <a:cs typeface="Times New Roman"/>
                        </a:rPr>
                        <a:t>фильма «Вода на Земле»; м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обильный класс 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(с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истема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оперативного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контроля).</a:t>
                      </a:r>
                      <a:endParaRPr lang="ru-RU" sz="13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99" marR="26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259">
                <a:tc>
                  <a:txBody>
                    <a:bodyPr/>
                    <a:lstStyle/>
                    <a:p>
                      <a:pPr marL="76200" marR="7620" indent="76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spc="-45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76200" marR="7620" indent="76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45" dirty="0" smtClean="0">
                          <a:latin typeface="+mn-lt"/>
                          <a:ea typeface="Calibri"/>
                          <a:cs typeface="Times New Roman"/>
                        </a:rPr>
                        <a:t>Оборудование к уроку</a:t>
                      </a:r>
                      <a:endParaRPr lang="ru-R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99" marR="26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12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Настенная физическая карта </a:t>
                      </a: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полушарий, 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атласы, </a:t>
                      </a:r>
                      <a:r>
                        <a:rPr lang="ru-RU" sz="1300" dirty="0">
                          <a:latin typeface="+mn-lt"/>
                          <a:ea typeface="Times New Roman"/>
                          <a:cs typeface="Times New Roman"/>
                        </a:rPr>
                        <a:t>глобус, </a:t>
                      </a:r>
                      <a:r>
                        <a:rPr lang="ru-RU" sz="1300" dirty="0" smtClean="0">
                          <a:latin typeface="+mn-lt"/>
                          <a:ea typeface="Times New Roman"/>
                          <a:cs typeface="Times New Roman"/>
                        </a:rPr>
                        <a:t>рабочая тетрадь,</a:t>
                      </a:r>
                      <a:r>
                        <a:rPr lang="ru-RU" sz="13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задания-тренажеры, </a:t>
                      </a:r>
                      <a:r>
                        <a:rPr lang="ru-RU" sz="1300" u="sng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u="none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ф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айловая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папка с заданиями на столе у каждого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ученика, «листы-парусники» для каждой команды, скрепки канцелярские, карточки со свойствами воды,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учебное пособие, сигнальные карточки, пакеты с материалом для проекта (бумага, карандаши, маркеры, пакет, вода. Медный купорос, скотч, ножницы, пластилин, вата, клей, картон)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3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99" marR="260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" y="0"/>
          <a:ext cx="9143999" cy="6747277"/>
        </p:xfrm>
        <a:graphic>
          <a:graphicData uri="http://schemas.openxmlformats.org/drawingml/2006/table">
            <a:tbl>
              <a:tblPr/>
              <a:tblGrid>
                <a:gridCol w="1136663"/>
                <a:gridCol w="2639206"/>
                <a:gridCol w="2064756"/>
                <a:gridCol w="1971733"/>
                <a:gridCol w="1331641"/>
              </a:tblGrid>
              <a:tr h="4848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Этап урока, цель этапа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Деятельность учащихся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Формируемые УУД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Примечание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65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100" b="1" dirty="0" err="1">
                          <a:latin typeface="+mn-lt"/>
                          <a:ea typeface="Calibri"/>
                          <a:cs typeface="Times New Roman"/>
                        </a:rPr>
                        <a:t>Организацион-ный</a:t>
                      </a: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 момент.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Мотивация к учебной деятельности     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Слайд 1. </a:t>
                      </a: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Приветствие учащихся, пожелание плодотворной работы на уроке.   </a:t>
                      </a:r>
                      <a:r>
                        <a:rPr lang="ru-RU" sz="1000" b="1" dirty="0">
                          <a:latin typeface="+mn-lt"/>
                          <a:ea typeface="Calibri"/>
                          <a:cs typeface="Times New Roman"/>
                        </a:rPr>
                        <a:t>Прозвенел и смолк звонок,</a:t>
                      </a:r>
                      <a:br>
                        <a:rPr lang="ru-RU" sz="1000" b="1" dirty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1000" b="1" dirty="0">
                          <a:latin typeface="+mn-lt"/>
                          <a:ea typeface="Calibri"/>
                          <a:cs typeface="Times New Roman"/>
                        </a:rPr>
                        <a:t>Вас ждет интересный, полезный урок,</a:t>
                      </a:r>
                      <a:br>
                        <a:rPr lang="ru-RU" sz="1000" b="1" dirty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1000" b="1" dirty="0">
                          <a:latin typeface="+mn-lt"/>
                          <a:ea typeface="Calibri"/>
                          <a:cs typeface="Times New Roman"/>
                        </a:rPr>
                        <a:t>Чудесным пусть будет у вас  настроение,</a:t>
                      </a:r>
                      <a:br>
                        <a:rPr lang="ru-RU" sz="1000" b="1" dirty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1000" b="1" dirty="0">
                          <a:latin typeface="+mn-lt"/>
                          <a:ea typeface="Calibri"/>
                          <a:cs typeface="Times New Roman"/>
                        </a:rPr>
                        <a:t> Легко и свободно дается учение.</a:t>
                      </a:r>
                      <a:br>
                        <a:rPr lang="ru-RU" sz="1000" b="1" dirty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    Я сегодня замещаю капитана </a:t>
                      </a:r>
                      <a:r>
                        <a:rPr lang="ru-RU" sz="1100" dirty="0" err="1">
                          <a:latin typeface="+mn-lt"/>
                          <a:ea typeface="Calibri"/>
                          <a:cs typeface="Times New Roman"/>
                        </a:rPr>
                        <a:t>Врунгеля</a:t>
                      </a: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, который сейчас находится в очередном путешествии. Каждая из ваших команд – </a:t>
                      </a:r>
                      <a:r>
                        <a:rPr lang="ru-RU" sz="1100" dirty="0" smtClean="0">
                          <a:latin typeface="+mn-lt"/>
                          <a:ea typeface="Calibri"/>
                          <a:cs typeface="Times New Roman"/>
                        </a:rPr>
                        <a:t>парусник, который </a:t>
                      </a: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отправится в плавание. </a:t>
                      </a:r>
                      <a:r>
                        <a:rPr lang="ru-RU" sz="1100" dirty="0" smtClean="0">
                          <a:latin typeface="+mn-lt"/>
                          <a:ea typeface="Calibri"/>
                          <a:cs typeface="Times New Roman"/>
                        </a:rPr>
                        <a:t>Перед </a:t>
                      </a: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отплытием выберите в каждом экипаже капитана. В его обязанности входит следить за выполнением заданий, сообщать об их выполнении и сигнализировать мне в случае затруднений.   За каждый правильный ответ экипаж получает </a:t>
                      </a:r>
                      <a:r>
                        <a:rPr lang="ru-RU" sz="1100" dirty="0" smtClean="0">
                          <a:latin typeface="+mn-lt"/>
                          <a:ea typeface="Calibri"/>
                          <a:cs typeface="Times New Roman"/>
                        </a:rPr>
                        <a:t>узлы и лучики.  </a:t>
                      </a: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Что в морском деле означает узел?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-Капитаны экипажей узлы держат при себе, чтобы ваша скорость не терялась. Чем больше узлов, тем выше ваша скорость, тем быстрее вы придете к финишу.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         Психологический настрой:</a:t>
                      </a:r>
                      <a:b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- А теперь потрите ладошки так, чтобы они стали горячими. Быстро передайте тепло соседу по своей команде, соединив свои ладошки с ладошками товарища. Пусть тепло вашей души поддерживает вас и  помогает вам в нашем путешествии.   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Проверяют наличие учебных инструментов и материалов для работы на уроке.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n-lt"/>
                          <a:ea typeface="Calibri"/>
                          <a:cs typeface="Times New Roman"/>
                        </a:rPr>
                        <a:t>Учащиеся </a:t>
                      </a: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выбирают капитанов в каждой команде.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n-lt"/>
                          <a:ea typeface="Calibri"/>
                          <a:cs typeface="Times New Roman"/>
                        </a:rPr>
                        <a:t>Узел </a:t>
                      </a: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– единица, применяемая для определения скорости судов.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sng" dirty="0">
                          <a:latin typeface="+mn-lt"/>
                          <a:ea typeface="Calibri"/>
                          <a:cs typeface="Times New Roman"/>
                        </a:rPr>
                        <a:t>Личностные</a:t>
                      </a: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+mn-lt"/>
                          <a:ea typeface="Calibri"/>
                          <a:cs typeface="Times New Roman"/>
                        </a:rPr>
                        <a:t>смыслообразование</a:t>
                      </a: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 (мотивация к учебной деятельности), самоопределение (положительный настрой на работу)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sng" dirty="0">
                          <a:latin typeface="+mn-lt"/>
                          <a:ea typeface="Calibri"/>
                          <a:cs typeface="Times New Roman"/>
                        </a:rPr>
                        <a:t>Коммуникативные:</a:t>
                      </a: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 интегрироваться в группу сверстников, строить продуктивное взаимодействие и сотрудничество со сверстниками и взрослыми.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n-lt"/>
                          <a:ea typeface="Calibri"/>
                          <a:cs typeface="Times New Roman"/>
                        </a:rPr>
                        <a:t>Учащиеся </a:t>
                      </a: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заранее сформированы в команды.   Команды получают «узлы» (скрепки) по количеству правильных ответов и сцепляют их между собой на протяжении урока, а также - солнечные лучики, которые приклеивают к основанию листа – парусника.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7232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116632"/>
          <a:ext cx="9036495" cy="6624736"/>
        </p:xfrm>
        <a:graphic>
          <a:graphicData uri="http://schemas.openxmlformats.org/drawingml/2006/table">
            <a:tbl>
              <a:tblPr/>
              <a:tblGrid>
                <a:gridCol w="1331639"/>
                <a:gridCol w="3888432"/>
                <a:gridCol w="1728192"/>
                <a:gridCol w="1656184"/>
                <a:gridCol w="432048"/>
              </a:tblGrid>
              <a:tr h="6624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Обозначение </a:t>
                      </a: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темы и целей урока</a:t>
                      </a: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latin typeface="+mn-lt"/>
                          <a:ea typeface="Calibri"/>
                          <a:cs typeface="Times New Roman"/>
                        </a:rPr>
                        <a:t>           Тема </a:t>
                      </a:r>
                      <a:r>
                        <a:rPr lang="ru-RU" sz="1250" dirty="0">
                          <a:latin typeface="+mn-lt"/>
                          <a:ea typeface="Calibri"/>
                          <a:cs typeface="Times New Roman"/>
                        </a:rPr>
                        <a:t>урока скрыта в  загадке</a:t>
                      </a:r>
                      <a:r>
                        <a:rPr lang="ru-RU" sz="1250" dirty="0" smtClean="0">
                          <a:latin typeface="+mn-lt"/>
                          <a:ea typeface="Calibri"/>
                          <a:cs typeface="Times New Roman"/>
                        </a:rPr>
                        <a:t>: «</a:t>
                      </a:r>
                      <a:r>
                        <a:rPr lang="ru-RU" sz="1250" dirty="0">
                          <a:latin typeface="+mn-lt"/>
                          <a:ea typeface="Calibri"/>
                          <a:cs typeface="Times New Roman"/>
                        </a:rPr>
                        <a:t>Я и тучка, и туман, я – река и океан</a:t>
                      </a:r>
                      <a:r>
                        <a:rPr lang="ru-RU" sz="1250" dirty="0" smtClean="0">
                          <a:latin typeface="+mn-lt"/>
                          <a:ea typeface="Calibri"/>
                          <a:cs typeface="Times New Roman"/>
                        </a:rPr>
                        <a:t>. Я </a:t>
                      </a:r>
                      <a:r>
                        <a:rPr lang="ru-RU" sz="1250" dirty="0">
                          <a:latin typeface="+mn-lt"/>
                          <a:ea typeface="Calibri"/>
                          <a:cs typeface="Times New Roman"/>
                        </a:rPr>
                        <a:t>летаю и бегу, и стеклянной быть могу».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+mn-lt"/>
                          <a:ea typeface="Times New Roman"/>
                          <a:cs typeface="Times New Roman"/>
                        </a:rPr>
                        <a:t>– Да, верно, сегодня на уроке речь пойдет о воде. </a:t>
                      </a:r>
                      <a:r>
                        <a:rPr lang="ru-RU" sz="125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Посмотрите на снимок Земли. </a:t>
                      </a:r>
                      <a:r>
                        <a:rPr lang="ru-RU" sz="1250" b="1" u="sng" dirty="0" smtClean="0">
                          <a:latin typeface="+mn-lt"/>
                          <a:ea typeface="Calibri"/>
                          <a:cs typeface="Times New Roman"/>
                        </a:rPr>
                        <a:t>Слайд </a:t>
                      </a:r>
                      <a:r>
                        <a:rPr lang="ru-RU" sz="1250" b="1" u="sng" dirty="0">
                          <a:latin typeface="+mn-lt"/>
                          <a:ea typeface="Calibri"/>
                          <a:cs typeface="Times New Roman"/>
                        </a:rPr>
                        <a:t>2.  </a:t>
                      </a:r>
                      <a:r>
                        <a:rPr lang="ru-RU" sz="125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Именно такой увидел нашу планету из космоса </a:t>
                      </a:r>
                      <a:r>
                        <a:rPr lang="ru-RU" sz="1250" dirty="0">
                          <a:latin typeface="+mn-lt"/>
                          <a:ea typeface="Calibri"/>
                          <a:cs typeface="Times New Roman"/>
                        </a:rPr>
                        <a:t>первый в мире космонавт Ю. А. Гагарин</a:t>
                      </a:r>
                      <a:r>
                        <a:rPr lang="ru-RU" sz="125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125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Если быстро вращать </a:t>
                      </a:r>
                      <a:r>
                        <a:rPr lang="ru-RU" sz="125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глобус (учитель вращает глобус), </a:t>
                      </a:r>
                      <a:r>
                        <a:rPr lang="ru-RU" sz="125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то он покажется  одноцветным  – голубым. </a:t>
                      </a:r>
                      <a:r>
                        <a:rPr lang="ru-RU" sz="125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50" dirty="0" smtClean="0">
                          <a:latin typeface="+mn-lt"/>
                          <a:ea typeface="Calibri"/>
                          <a:cs typeface="Times New Roman"/>
                        </a:rPr>
                        <a:t>Объясните</a:t>
                      </a:r>
                      <a:r>
                        <a:rPr lang="ru-RU" sz="1250" dirty="0">
                          <a:latin typeface="+mn-lt"/>
                          <a:ea typeface="Calibri"/>
                          <a:cs typeface="Times New Roman"/>
                        </a:rPr>
                        <a:t>, почему Земля голубая? </a:t>
                      </a:r>
                      <a:r>
                        <a:rPr lang="ru-RU" sz="125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Что же изображается этим цветом? </a:t>
                      </a:r>
                      <a:endParaRPr lang="ru-RU" sz="125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-Скажите, как правильно сформулировать тему нашего урока? Правильно, речь пойдет о «Воде на Земле». </a:t>
                      </a:r>
                      <a:endParaRPr lang="ru-RU" sz="125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latin typeface="+mn-lt"/>
                          <a:ea typeface="Times New Roman"/>
                          <a:cs typeface="Times New Roman"/>
                        </a:rPr>
                        <a:t>  Ребята, перед вами слова известного французского писателя, автора книги «Маленький принц» </a:t>
                      </a:r>
                      <a:r>
                        <a:rPr lang="ru-RU" sz="1250" dirty="0" err="1" smtClean="0">
                          <a:latin typeface="+mn-lt"/>
                          <a:ea typeface="Times New Roman"/>
                          <a:cs typeface="Times New Roman"/>
                        </a:rPr>
                        <a:t>Антуана</a:t>
                      </a:r>
                      <a:r>
                        <a:rPr lang="ru-RU" sz="1250" dirty="0" smtClean="0">
                          <a:latin typeface="+mn-lt"/>
                          <a:ea typeface="Times New Roman"/>
                          <a:cs typeface="Times New Roman"/>
                        </a:rPr>
                        <a:t> де Сент-Экзюпери. </a:t>
                      </a:r>
                      <a:r>
                        <a:rPr lang="ru-RU" sz="1250" b="1" u="sng" dirty="0" smtClean="0">
                          <a:latin typeface="+mn-lt"/>
                          <a:ea typeface="Calibri"/>
                          <a:cs typeface="Times New Roman"/>
                        </a:rPr>
                        <a:t>Слайд </a:t>
                      </a:r>
                      <a:r>
                        <a:rPr lang="ru-RU" sz="1250" b="1" u="sng" dirty="0">
                          <a:latin typeface="+mn-lt"/>
                          <a:ea typeface="Calibri"/>
                          <a:cs typeface="Times New Roman"/>
                        </a:rPr>
                        <a:t>3.  </a:t>
                      </a:r>
                      <a:r>
                        <a:rPr lang="ru-RU" sz="1250" b="0" dirty="0" smtClean="0">
                          <a:latin typeface="+mn-lt"/>
                          <a:ea typeface="Times New Roman"/>
                          <a:cs typeface="Times New Roman"/>
                        </a:rPr>
                        <a:t>« Вода…У </a:t>
                      </a:r>
                      <a:r>
                        <a:rPr lang="ru-RU" sz="1250" dirty="0">
                          <a:latin typeface="+mn-lt"/>
                          <a:ea typeface="Times New Roman"/>
                          <a:cs typeface="Times New Roman"/>
                        </a:rPr>
                        <a:t>тебя нет ни вкуса, ни цвета, ни запаха, тебя невозможно описать, тобой наслаждаются, не ведая, что ты такое! Нельзя сказать, что ты необходима для жизни: ты – сама </a:t>
                      </a:r>
                      <a:r>
                        <a:rPr lang="ru-RU" sz="1250" dirty="0" smtClean="0">
                          <a:latin typeface="+mn-lt"/>
                          <a:ea typeface="Times New Roman"/>
                          <a:cs typeface="Times New Roman"/>
                        </a:rPr>
                        <a:t>жизнь». Они станут эпиграфом нашего урока - путешествия.</a:t>
                      </a:r>
                      <a:endParaRPr lang="ru-RU" sz="125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+mn-lt"/>
                          <a:ea typeface="Times New Roman"/>
                          <a:cs typeface="Times New Roman"/>
                        </a:rPr>
                        <a:t>-Как Вы думаете, какие цели и задачи урока мы должны решить, исходя из темы урока? </a:t>
                      </a:r>
                      <a:endParaRPr lang="ru-RU" sz="125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50" b="1" u="sng" dirty="0">
                          <a:latin typeface="+mn-lt"/>
                          <a:ea typeface="Calibri"/>
                          <a:cs typeface="Times New Roman"/>
                        </a:rPr>
                        <a:t> Слайд 4.  </a:t>
                      </a:r>
                      <a:r>
                        <a:rPr lang="ru-RU" sz="1250" dirty="0">
                          <a:latin typeface="+mn-lt"/>
                          <a:ea typeface="Calibri"/>
                          <a:cs typeface="Times New Roman"/>
                        </a:rPr>
                        <a:t> Учитель обобщает сформулированные учащимися цели </a:t>
                      </a:r>
                      <a:r>
                        <a:rPr lang="ru-RU" sz="1250" dirty="0" smtClean="0">
                          <a:latin typeface="+mn-lt"/>
                          <a:ea typeface="Calibri"/>
                          <a:cs typeface="Times New Roman"/>
                        </a:rPr>
                        <a:t> и задачи урока</a:t>
                      </a:r>
                      <a:r>
                        <a:rPr lang="ru-RU" sz="1250" dirty="0">
                          <a:latin typeface="+mn-lt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250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50" dirty="0">
                          <a:latin typeface="+mn-lt"/>
                          <a:ea typeface="Times New Roman"/>
                          <a:cs typeface="Times New Roman"/>
                        </a:rPr>
                        <a:t>Сегодня на уроке мы должны</a:t>
                      </a:r>
                      <a:r>
                        <a:rPr lang="ru-RU" sz="1250" dirty="0" smtClean="0">
                          <a:latin typeface="+mn-lt"/>
                          <a:ea typeface="Times New Roman"/>
                          <a:cs typeface="Times New Roman"/>
                        </a:rPr>
                        <a:t>: 1.Давать </a:t>
                      </a:r>
                      <a:r>
                        <a:rPr lang="ru-RU" sz="1250" dirty="0">
                          <a:latin typeface="+mn-lt"/>
                          <a:ea typeface="Times New Roman"/>
                          <a:cs typeface="Times New Roman"/>
                        </a:rPr>
                        <a:t>определение понятий гидросфера и Мировой круговорот воды. 2. Заполнить схему «Состав гидросферы». 3. Уметь описывать Мировой круговорот воды по схеме</a:t>
                      </a:r>
                      <a:r>
                        <a:rPr lang="ru-RU" sz="1250" dirty="0" smtClean="0">
                          <a:latin typeface="+mn-lt"/>
                          <a:ea typeface="Times New Roman"/>
                          <a:cs typeface="Times New Roman"/>
                        </a:rPr>
                        <a:t>.  </a:t>
                      </a:r>
                      <a:r>
                        <a:rPr lang="ru-RU" sz="1250" dirty="0">
                          <a:latin typeface="+mn-lt"/>
                          <a:ea typeface="Times New Roman"/>
                          <a:cs typeface="Times New Roman"/>
                        </a:rPr>
                        <a:t>4. Приводить примеры значения воды.</a:t>
                      </a:r>
                      <a:endParaRPr lang="ru-RU" sz="125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+mn-lt"/>
                          <a:ea typeface="Times New Roman"/>
                          <a:cs typeface="Times New Roman"/>
                        </a:rPr>
                        <a:t>5. Ответить на вопрос: «Много ли воды на Земле?»</a:t>
                      </a:r>
                      <a:endParaRPr lang="ru-RU" sz="12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Учащиеся 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отгадывают загадку. (Вода)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Ответы 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учащихся.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Учащиеся 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формулируют тему  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урока: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«Вода на Земле». 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Высказывают свои версии. 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Ставят 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цель и задачи урока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Предметные </a:t>
                      </a: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результаты</a:t>
                      </a: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основы 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системы научных знаний.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Регулятивные: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+mn-lt"/>
                          <a:ea typeface="Calibri"/>
                          <a:cs typeface="Times New Roman"/>
                        </a:rPr>
                        <a:t>целеполагание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Коммуникативные: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планирование учебного сотрудничества с учителем и сверстниками,  постановка вопросов.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Познавательные: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самостоятельное выделение и формулирование познавательной цели; формулирование проблемы.</a:t>
                      </a: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94451490"/>
              </p:ext>
            </p:extLst>
          </p:nvPr>
        </p:nvGraphicFramePr>
        <p:xfrm>
          <a:off x="0" y="11741"/>
          <a:ext cx="9036498" cy="6846259"/>
        </p:xfrm>
        <a:graphic>
          <a:graphicData uri="http://schemas.openxmlformats.org/drawingml/2006/table">
            <a:tbl>
              <a:tblPr/>
              <a:tblGrid>
                <a:gridCol w="1008113"/>
                <a:gridCol w="3384376"/>
                <a:gridCol w="2088232"/>
                <a:gridCol w="1584176"/>
                <a:gridCol w="971601"/>
              </a:tblGrid>
              <a:tr h="6846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Актуализа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ция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 знаний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34" marR="32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 smtClean="0">
                          <a:latin typeface="+mn-lt"/>
                          <a:ea typeface="Calibri"/>
                          <a:cs typeface="Times New Roman"/>
                        </a:rPr>
                        <a:t>Слайд 5. Фронтальная </a:t>
                      </a:r>
                      <a:r>
                        <a:rPr lang="ru-RU" sz="1200" b="1" u="sng" dirty="0">
                          <a:latin typeface="+mn-lt"/>
                          <a:ea typeface="Calibri"/>
                          <a:cs typeface="Times New Roman"/>
                        </a:rPr>
                        <a:t>беседа.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Какие 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сведения о воде Вам уже известны? 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А достаточно ли у нас знаний о воде? Мы отплываем от причала «Привокзальный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» и вот уже 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перед нами 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пролив «Свойства воды». Но здесь сильное течение. 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и нас  так раскачало 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из стороны в 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сторону, что 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все понятия от падения перепутались. Давайте вспомним основные свойства воды и выберем из предложенных 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свойств правильные</a:t>
                      </a:r>
                      <a:r>
                        <a:rPr lang="ru-RU" sz="1200" dirty="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u="sng" dirty="0" smtClean="0">
                          <a:latin typeface="+mn-lt"/>
                          <a:ea typeface="Calibri"/>
                          <a:cs typeface="Times New Roman"/>
                        </a:rPr>
                        <a:t>Слайд 6.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Откуда вода появилась на Земле?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 Есть несколько гипотез того, откуда на Земле взялась вода. Гипотеза – это научное предположение. Ученые разделились на два лагеря - сторонников космического и сторонников земного происхождения воды. К уроку ребята подготовили сообщения о гипотезах появления воды на Земле. 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Сегодня 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путешествуя сами мы говорим 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о вечном путешественнике: 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таком привычном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, но при этом самом удивительном веществе на 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Земле - 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о её величестве 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ВОДЕ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. Но не просто  о воде, а об одной из оболочек Земли. </a:t>
                      </a:r>
                      <a:r>
                        <a:rPr lang="ru-RU" sz="1200" i="1" u="sng" dirty="0" smtClean="0">
                          <a:latin typeface="+mn-lt"/>
                          <a:ea typeface="Calibri"/>
                          <a:cs typeface="Times New Roman"/>
                        </a:rPr>
                        <a:t>А </a:t>
                      </a:r>
                      <a:r>
                        <a:rPr lang="ru-RU" sz="1200" i="1" u="sng" dirty="0">
                          <a:latin typeface="+mn-lt"/>
                          <a:ea typeface="Calibri"/>
                          <a:cs typeface="Times New Roman"/>
                        </a:rPr>
                        <a:t>какую оболочку мы уже изучили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? В 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названии оболочки, которую мы будем сегодня изучать, так же есть греческое слово, 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обозначающее 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- вода. </a:t>
                      </a:r>
                      <a:r>
                        <a:rPr lang="ru-RU" sz="1200" i="1" u="sng" dirty="0">
                          <a:latin typeface="+mn-lt"/>
                          <a:ea typeface="Calibri"/>
                          <a:cs typeface="Times New Roman"/>
                        </a:rPr>
                        <a:t>Как она  называется</a:t>
                      </a:r>
                      <a:r>
                        <a:rPr lang="ru-RU" sz="1200" i="1" u="sng" dirty="0" smtClean="0">
                          <a:latin typeface="+mn-lt"/>
                          <a:ea typeface="Calibri"/>
                          <a:cs typeface="Times New Roman"/>
                        </a:rPr>
                        <a:t>?</a:t>
                      </a:r>
                      <a:r>
                        <a:rPr lang="ru-RU" sz="1200" b="1" u="sng" dirty="0" smtClean="0">
                          <a:latin typeface="+mn-lt"/>
                          <a:ea typeface="Calibri"/>
                          <a:cs typeface="Times New Roman"/>
                        </a:rPr>
                        <a:t> Фрагмент видеофильма «Вода на Земле». Слайд 7. </a:t>
                      </a:r>
                      <a:r>
                        <a:rPr lang="ru-RU" sz="1200" i="1" u="sng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u="sng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Работа </a:t>
                      </a:r>
                      <a:r>
                        <a:rPr lang="ru-RU" sz="1200" b="1" u="sng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 учебником: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откройте страницу 71. Найдите ответ на вопрос: «Из каких частей состоит гидросфера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?» </a:t>
                      </a:r>
                      <a:r>
                        <a:rPr lang="ru-RU" sz="1200" b="1" u="sng" dirty="0" smtClean="0">
                          <a:latin typeface="+mn-lt"/>
                          <a:ea typeface="Calibri"/>
                          <a:cs typeface="Times New Roman"/>
                        </a:rPr>
                        <a:t>Слайд 8.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Работа </a:t>
                      </a:r>
                      <a:r>
                        <a:rPr lang="ru-RU" sz="1200" b="1" u="sng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со схемой в РТ: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откройте рабочие тетради, которые сегодня будут нашими судовыми журналами, на странице 69. Заполните схему «Состав гидросферы».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32634" marR="32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Отвечают 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на вопрос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. Рассуждают.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Выбирают 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из разных понятий –основные свойства воды (п</a:t>
                      </a: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розрачная, бесцветная жидкость, не имеет запаха, растворитель, обладает текучестью).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Сообщение 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учащихся по теме: «Гипотезы происхождения воды на Земле»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Отвечают 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на вопрос 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.  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В переводе с греческого «</a:t>
                      </a:r>
                      <a:r>
                        <a:rPr lang="ru-RU" sz="1200" dirty="0" err="1">
                          <a:latin typeface="+mn-lt"/>
                          <a:ea typeface="Calibri"/>
                          <a:cs typeface="Times New Roman"/>
                        </a:rPr>
                        <a:t>литос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» - камень, «сфера»- шар.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Гидросфера</a:t>
                      </a:r>
                      <a:r>
                        <a:rPr lang="ru-RU" sz="1200" i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это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водная оболочка Земли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Находят 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ответ в учебнике и перечисляют части гидросферы.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В тетрадях заполняют 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схему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«Состав гидросферы».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2634" marR="32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Предметные </a:t>
                      </a: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результаты: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Основы системы знаний учащихся, их научность.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Личностные результаты: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адекватное оценивание других, познавательная мотивация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Познавательные: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извлечение необходимой информации, выбор наиболее эффективных способов решения задач,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обобщение своих знаний. </a:t>
                      </a: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Коммуникативные: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участвовать в коллективном обсуждении,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речевая деятельность.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Регулятивные: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+mn-lt"/>
                          <a:ea typeface="Calibri"/>
                          <a:cs typeface="Times New Roman"/>
                        </a:rPr>
                        <a:t>целеполагание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инициативность и самостоятельность.</a:t>
                      </a:r>
                    </a:p>
                  </a:txBody>
                  <a:tcPr marL="32634" marR="32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b="1" u="sng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b="1" u="sng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u="none" dirty="0" smtClean="0">
                          <a:latin typeface="+mn-lt"/>
                          <a:ea typeface="Calibri"/>
                          <a:cs typeface="Times New Roman"/>
                        </a:rPr>
                        <a:t>Команды получают конверты с заданиями по теме «Свойства воды».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b="1" u="sng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b="1" u="sng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b="1" u="sng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b="1" u="sng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Гипотезы происхождения воды на Земле»</a:t>
                      </a:r>
                    </a:p>
                  </a:txBody>
                  <a:tcPr marL="32634" marR="32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3" y="116632"/>
          <a:ext cx="8928993" cy="6624736"/>
        </p:xfrm>
        <a:graphic>
          <a:graphicData uri="http://schemas.openxmlformats.org/drawingml/2006/table">
            <a:tbl>
              <a:tblPr/>
              <a:tblGrid>
                <a:gridCol w="1008113"/>
                <a:gridCol w="4104456"/>
                <a:gridCol w="1944216"/>
                <a:gridCol w="1872208"/>
              </a:tblGrid>
              <a:tr h="6624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. Изучение нового материала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Физкульт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-минутка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Мы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доплыли до острова «Школьный». Нам необходимо пополнить запас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воды и </a:t>
                      </a:r>
                      <a:r>
                        <a:rPr lang="ru-RU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решить п</a:t>
                      </a:r>
                      <a:r>
                        <a:rPr lang="ru-RU" sz="1200" b="1" u="sng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роблемный </a:t>
                      </a:r>
                      <a:r>
                        <a:rPr lang="ru-RU" sz="1200" b="1" u="sng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вопрос урока: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 smtClean="0">
                          <a:latin typeface="+mn-lt"/>
                          <a:ea typeface="Calibri"/>
                          <a:cs typeface="Times New Roman"/>
                        </a:rPr>
                        <a:t>Слайд 9.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А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много ли воды на нашей планете? Поднимите красную сигнальную карточку, кто считает – </a:t>
                      </a:r>
                      <a:r>
                        <a:rPr lang="ru-RU" sz="1200" b="1" u="sng" dirty="0">
                          <a:latin typeface="Times New Roman"/>
                          <a:ea typeface="Times New Roman"/>
                          <a:cs typeface="Times New Roman"/>
                        </a:rPr>
                        <a:t>Мало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и синюю,  кто считает – </a:t>
                      </a:r>
                      <a:r>
                        <a:rPr lang="ru-RU" sz="1200" b="1" u="sng" dirty="0">
                          <a:latin typeface="Times New Roman"/>
                          <a:ea typeface="Times New Roman"/>
                          <a:cs typeface="Times New Roman"/>
                        </a:rPr>
                        <a:t>Много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  Кто из вас прав?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Чтобы ответить на этот вопрос обратимся к рисунку 47,  на странице 71 учебника.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Б</a:t>
                      </a:r>
                      <a:r>
                        <a:rPr lang="ru-RU" sz="1200" b="1" u="sng" dirty="0">
                          <a:latin typeface="Times New Roman"/>
                          <a:ea typeface="Calibri"/>
                          <a:cs typeface="Times New Roman"/>
                        </a:rPr>
                        <a:t>еседа по рисунку.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Какой воды на Земле много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? Какой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воды меньше?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Какие части гидросферы состоят из пресной воды, а какие –  из солёной?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Учитель повторяет вопрос: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Так много ли воды на нашей планете? И хватит ли её всем?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u="sng" dirty="0" smtClean="0">
                          <a:latin typeface="+mn-lt"/>
                          <a:ea typeface="Calibri"/>
                          <a:cs typeface="Times New Roman"/>
                        </a:rPr>
                        <a:t>Слайд 10.</a:t>
                      </a:r>
                      <a:r>
                        <a:rPr lang="ru-RU" sz="11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Голова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чтоб не болела, 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Ей вращаем вправо-влево. 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А теперь плечами крутим — 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 для них разминка будет.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Тянем наши ручки к небу, 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стороны разводим.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Повороты вправо-влево, 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Плавно производим.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Наклоняемся легко, 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Достаём руками пол.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Потянули плечи, спинки. 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А теперь конец разминке.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Шаг на месте. Ходим строем, 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Сейчас дыханье успокоим.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Хоть приятно разминаться, 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Вновь пора нам заниматься.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Все, закончили разминку.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Сели прямо, держим спинку.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Чтобы уложиться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нам в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срок,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Мы продолжим наш урок.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Высказывают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свои мнения.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Рассматривают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рисунок «Объём воды на Земле»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Отвечают на вопросы.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Высказывают свои мнения.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Высказывают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свои мнения.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(Правы все. Воды – много! Мало - пресной воды!)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Calibri"/>
                          <a:cs typeface="Times New Roman"/>
                        </a:rPr>
                        <a:t>Выполняют </a:t>
                      </a:r>
                      <a:r>
                        <a:rPr lang="ru-RU" sz="1200" b="0" dirty="0">
                          <a:latin typeface="Times New Roman"/>
                          <a:ea typeface="Calibri"/>
                          <a:cs typeface="Times New Roman"/>
                        </a:rPr>
                        <a:t>динамические упражнения.</a:t>
                      </a:r>
                      <a:endParaRPr lang="ru-RU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Предметные результаты: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действия с учебным материалом.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Опыт предметной деятельности по получению знаний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Личностные результаты: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смыслообразование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: границы собственного знания и незнания; ценностная и морально-этическая ориентация: оценка своих поступков.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Регулятивные: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планирование, прогнозирование, управление своей деятельностью, инициативность и самостоятельность. 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Коммуникативные:</a:t>
                      </a: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навыки сотрудничества;</a:t>
                      </a: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Познавательные: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работа с информацией, работа с рисунком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, схемой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, анализ, обобщение.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503" y="116632"/>
          <a:ext cx="8928990" cy="6624736"/>
        </p:xfrm>
        <a:graphic>
          <a:graphicData uri="http://schemas.openxmlformats.org/drawingml/2006/table">
            <a:tbl>
              <a:tblPr/>
              <a:tblGrid>
                <a:gridCol w="1008113"/>
                <a:gridCol w="3456384"/>
                <a:gridCol w="2016224"/>
                <a:gridCol w="1440160"/>
                <a:gridCol w="1008109"/>
              </a:tblGrid>
              <a:tr h="6624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Практичес-кая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часть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81" marR="26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u="sng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Проблемный вопрос урока: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А теперь я предлагаю вам подумать над вопросом: Почему реки не иссякают, подземные воды не исчезают, а моря не </a:t>
                      </a: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переполняются водой? Думаю, что стихотворение поэта </a:t>
                      </a:r>
                      <a:r>
                        <a:rPr lang="ru-RU" sz="1100" b="0" i="0" dirty="0">
                          <a:latin typeface="+mn-lt"/>
                          <a:ea typeface="Times New Roman"/>
                          <a:cs typeface="Times New Roman"/>
                        </a:rPr>
                        <a:t>Степана Петровича Щипачева </a:t>
                      </a: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поможет вам найти верный </a:t>
                      </a:r>
                      <a:r>
                        <a:rPr lang="ru-RU" sz="1100" dirty="0" smtClean="0">
                          <a:latin typeface="+mn-lt"/>
                          <a:ea typeface="Times New Roman"/>
                          <a:cs typeface="Times New Roman"/>
                        </a:rPr>
                        <a:t>ответ: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Мириады водяных пылинок</a:t>
                      </a:r>
                      <a:b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Поднимаются над океаном, </a:t>
                      </a:r>
                      <a:b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Чтобы тут же в путь пуститься длинный </a:t>
                      </a:r>
                      <a:b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По широтам и меридианам, </a:t>
                      </a:r>
                      <a:b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Стать сгустившимися облаками, </a:t>
                      </a:r>
                      <a:b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Тучами, чтоб тяжестью воды</a:t>
                      </a:r>
                      <a:b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Где-то падать на пески и камни,</a:t>
                      </a:r>
                      <a:b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На поля и на сады.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О каком процессе, происходящем в природе, здесь идёт речь? Подскажите, как он называется</a:t>
                      </a:r>
                      <a:r>
                        <a:rPr lang="ru-RU" sz="1100" dirty="0" smtClean="0">
                          <a:latin typeface="+mn-lt"/>
                          <a:ea typeface="Times New Roman"/>
                          <a:cs typeface="Times New Roman"/>
                        </a:rPr>
                        <a:t>? </a:t>
                      </a:r>
                      <a:r>
                        <a:rPr lang="ru-RU" sz="1100" b="1" u="sng" dirty="0" smtClean="0">
                          <a:latin typeface="+mn-lt"/>
                          <a:ea typeface="Calibri"/>
                          <a:cs typeface="Times New Roman"/>
                        </a:rPr>
                        <a:t>Слайд 11.</a:t>
                      </a:r>
                      <a:r>
                        <a:rPr lang="ru-RU" sz="11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   Перед нами залив «Круговорот». Наши парусники  попали в настоящий </a:t>
                      </a:r>
                      <a:r>
                        <a:rPr lang="ru-RU" sz="1100" dirty="0" smtClean="0">
                          <a:latin typeface="+mn-lt"/>
                          <a:ea typeface="Calibri"/>
                          <a:cs typeface="Times New Roman"/>
                        </a:rPr>
                        <a:t>водоворот </a:t>
                      </a: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и терпят бедствие.  Какой сигнал необходимо подать</a:t>
                      </a:r>
                      <a:r>
                        <a:rPr lang="ru-RU" sz="1100" dirty="0" smtClean="0">
                          <a:latin typeface="+mn-lt"/>
                          <a:ea typeface="Calibri"/>
                          <a:cs typeface="Times New Roman"/>
                        </a:rPr>
                        <a:t>? Всем </a:t>
                      </a: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командам срочно поступили сообщения. Из того, что предложено в сообщениях, 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используя рисунок 48 в учебнике стр.73 </a:t>
                      </a: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подготовить проект «Круговорот воды в природе».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Используя </a:t>
                      </a:r>
                      <a:r>
                        <a:rPr lang="ru-RU" sz="1100" dirty="0" smtClean="0">
                          <a:latin typeface="+mn-lt"/>
                          <a:ea typeface="Calibri"/>
                          <a:cs typeface="Times New Roman"/>
                        </a:rPr>
                        <a:t>подготовленный проект: </a:t>
                      </a: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схему «Круговорот воды в природе»,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попытайтесь  ответить на вопросы: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-  Благодаря чему происходит круговорот воды, что является его движущей </a:t>
                      </a:r>
                      <a:r>
                        <a:rPr lang="ru-RU" sz="1100" dirty="0" smtClean="0">
                          <a:latin typeface="+mn-lt"/>
                          <a:ea typeface="Calibri"/>
                          <a:cs typeface="Times New Roman"/>
                        </a:rPr>
                        <a:t>силой?</a:t>
                      </a:r>
                      <a:r>
                        <a:rPr lang="ru-RU" sz="11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+mn-lt"/>
                          <a:ea typeface="Calibri"/>
                          <a:cs typeface="Times New Roman"/>
                        </a:rPr>
                        <a:t>Какую </a:t>
                      </a: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роль в круговороте воды играет Мировой океан? </a:t>
                      </a:r>
                      <a:r>
                        <a:rPr lang="ru-RU" sz="1100" dirty="0" smtClean="0">
                          <a:latin typeface="+mn-lt"/>
                          <a:ea typeface="Calibri"/>
                          <a:cs typeface="Times New Roman"/>
                        </a:rPr>
                        <a:t>Назовите </a:t>
                      </a: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три состояния воды, которые можно проследить в процессе круговорота воды в природе</a:t>
                      </a:r>
                      <a:r>
                        <a:rPr lang="ru-RU" sz="1100" dirty="0" smtClean="0">
                          <a:latin typeface="+mn-lt"/>
                          <a:ea typeface="Calibri"/>
                          <a:cs typeface="Times New Roman"/>
                        </a:rPr>
                        <a:t>? Чем </a:t>
                      </a: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отличается  малый  круговорот воды  от </a:t>
                      </a:r>
                      <a:r>
                        <a:rPr lang="ru-RU" sz="1100" dirty="0" smtClean="0">
                          <a:latin typeface="+mn-lt"/>
                          <a:ea typeface="Calibri"/>
                          <a:cs typeface="Times New Roman"/>
                        </a:rPr>
                        <a:t>большого? Как </a:t>
                      </a: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вы думаете, почему вода в атмосфере всегда пресная? </a:t>
                      </a:r>
                      <a:r>
                        <a:rPr lang="ru-RU" sz="1100" dirty="0" smtClean="0">
                          <a:latin typeface="+mn-lt"/>
                          <a:ea typeface="Calibri"/>
                          <a:cs typeface="Times New Roman"/>
                        </a:rPr>
                        <a:t>Докажите</a:t>
                      </a: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, что все части гидросферы взаимосвязаны.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-Ребята, скажите, а какие явления, связанные с Мировым круговоротом воды, можно наблюдать в нашей местности?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Что составляет основную часть гидросферы? Покажите их на карте в порядке убывания их площади.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26981" marR="26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Высказывают свои мнения.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Отвечают на вопрос.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Мировой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круговорот воды - непрерывный процесс перемещения воды из океана через атмосферу на сушу и с суши в океан.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n-lt"/>
                          <a:ea typeface="Calibri"/>
                          <a:cs typeface="Times New Roman"/>
                        </a:rPr>
                        <a:t>Учащиеся </a:t>
                      </a: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отвечают.(</a:t>
                      </a:r>
                      <a:r>
                        <a:rPr lang="en-US" sz="1100" dirty="0">
                          <a:latin typeface="+mn-lt"/>
                          <a:ea typeface="Calibri"/>
                          <a:cs typeface="Times New Roman"/>
                        </a:rPr>
                        <a:t>SOS</a:t>
                      </a: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n-lt"/>
                          <a:ea typeface="Calibri"/>
                          <a:cs typeface="Times New Roman"/>
                        </a:rPr>
                        <a:t>Капитаны </a:t>
                      </a: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получают пакеты с заданиями для команды.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Учащиеся выполняют проект «Круговорот воды в природе» из разнообразных материалов. </a:t>
                      </a: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n-lt"/>
                          <a:ea typeface="Calibri"/>
                          <a:cs typeface="Times New Roman"/>
                        </a:rPr>
                        <a:t>Размышляют </a:t>
                      </a: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над вопросами, коллективно обсуждая ответы.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Учащиеся защищают проекты и отвечают на поставленные учителем вопросы, и на возникшие вопросы у команд.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  </a:t>
                      </a:r>
                      <a:endParaRPr lang="ru-RU" sz="11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+mn-lt"/>
                          <a:ea typeface="Calibri"/>
                          <a:cs typeface="Times New Roman"/>
                        </a:rPr>
                        <a:t>Отвечают на вопрос.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Основную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часть гидросферы составляет Мировой океан. Он подразделяется на 4 океана.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981" marR="26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sng" dirty="0">
                          <a:latin typeface="+mn-lt"/>
                          <a:ea typeface="Calibri"/>
                          <a:cs typeface="Times New Roman"/>
                        </a:rPr>
                        <a:t>Личностные:</a:t>
                      </a: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 адекватное оценивание других, познавательная мотивация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sng" dirty="0">
                          <a:latin typeface="+mn-lt"/>
                          <a:ea typeface="Calibri"/>
                          <a:cs typeface="Times New Roman"/>
                        </a:rPr>
                        <a:t>Регулятивные:</a:t>
                      </a: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+mn-lt"/>
                          <a:ea typeface="Calibri"/>
                          <a:cs typeface="Times New Roman"/>
                        </a:rPr>
                        <a:t>целеполагание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sng" dirty="0">
                          <a:latin typeface="+mn-lt"/>
                          <a:ea typeface="Calibri"/>
                          <a:cs typeface="Times New Roman"/>
                        </a:rPr>
                        <a:t>Коммуникативные:</a:t>
                      </a: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 участие в коллективном обсуждении проблемы, выполнение групповой работы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sng" dirty="0">
                          <a:latin typeface="+mn-lt"/>
                          <a:ea typeface="Calibri"/>
                          <a:cs typeface="Times New Roman"/>
                        </a:rPr>
                        <a:t>Познавательные:</a:t>
                      </a: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 извлечение необходимой информации, выбор наиболее эффективных способов решения задач в зависимости от конкретных условий,  работа с учебными моделями.</a:t>
                      </a:r>
                    </a:p>
                  </a:txBody>
                  <a:tcPr marL="26981" marR="26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n-lt"/>
                          <a:ea typeface="Calibri"/>
                          <a:cs typeface="Times New Roman"/>
                        </a:rPr>
                        <a:t>Из </a:t>
                      </a: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предложенных материалов создать проект «Круговорот воды в природе»: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1. Бумага, карандаши, маркеры.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2.Пакет, маркеры, вода, медный купорос, скотч, ножницы.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3. Картон, пластилин, маркеры, клей, вата.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Полученные проекты размещаются на доске (окне).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n-lt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карте показывают океаны.</a:t>
                      </a:r>
                    </a:p>
                  </a:txBody>
                  <a:tcPr marL="26981" marR="26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504" y="116632"/>
          <a:ext cx="8928992" cy="6624736"/>
        </p:xfrm>
        <a:graphic>
          <a:graphicData uri="http://schemas.openxmlformats.org/drawingml/2006/table">
            <a:tbl>
              <a:tblPr/>
              <a:tblGrid>
                <a:gridCol w="1109936"/>
                <a:gridCol w="2577148"/>
                <a:gridCol w="2016206"/>
                <a:gridCol w="2096990"/>
                <a:gridCol w="1128712"/>
              </a:tblGrid>
              <a:tr h="6624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. Проверка пройденного материала. Первичное закрепление знаний.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  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 smtClean="0">
                          <a:latin typeface="+mn-lt"/>
                          <a:ea typeface="Calibri"/>
                          <a:cs typeface="Times New Roman"/>
                        </a:rPr>
                        <a:t>Слайд 12.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            Итак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, возвращаемся к проблемному вопросу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, который прозвучал в начале урока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: «М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ного ли воды на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Земле?  Почему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она не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заканчивается?». 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Ребята, послушайте слова из стихотворения И. Якимова: 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200" i="0" dirty="0">
                          <a:latin typeface="+mn-lt"/>
                          <a:ea typeface="Calibri"/>
                          <a:cs typeface="Times New Roman"/>
                        </a:rPr>
                        <a:t>Хоть в это поверить не очень легко,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+mn-lt"/>
                          <a:ea typeface="Calibri"/>
                          <a:cs typeface="Times New Roman"/>
                        </a:rPr>
                        <a:t>Но Волги вода есть в реке </a:t>
                      </a:r>
                      <a:r>
                        <a:rPr lang="ru-RU" sz="1200" i="0" dirty="0" err="1" smtClean="0">
                          <a:latin typeface="+mn-lt"/>
                          <a:ea typeface="Calibri"/>
                          <a:cs typeface="Times New Roman"/>
                        </a:rPr>
                        <a:t>Лимпопо</a:t>
                      </a:r>
                      <a:r>
                        <a:rPr lang="ru-RU" sz="1200" i="0" dirty="0" smtClean="0">
                          <a:latin typeface="+mn-lt"/>
                          <a:ea typeface="Calibri"/>
                          <a:cs typeface="Times New Roman"/>
                        </a:rPr>
                        <a:t>»</a:t>
                      </a:r>
                      <a:endParaRPr lang="ru-RU" sz="1200" i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-Как вы думаете, возможно, ли это?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Как вы понимаете выражение слов: «Много меня - пропал бы мир, мало меня - пропал бы мир». 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    Мы продолжаем регату, и огибаем полуостров Успех. Чтобы правильно сманеврировать я должна быть уверена в ваших мореходных знаниях и умениях.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Предлагаю каждому из вас пройти квалификационный «Тест юного моряка». </a:t>
                      </a:r>
                      <a:r>
                        <a:rPr lang="ru-RU" sz="1200" b="1" u="sng" dirty="0" smtClean="0">
                          <a:latin typeface="+mn-lt"/>
                          <a:ea typeface="Calibri"/>
                          <a:cs typeface="Times New Roman"/>
                        </a:rPr>
                        <a:t>Слайд 13.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u="sng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u="sng" dirty="0">
                          <a:latin typeface="Times New Roman"/>
                          <a:ea typeface="Calibri"/>
                          <a:cs typeface="Times New Roman"/>
                        </a:rPr>
                        <a:t>Смотреть  приложение).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На выполнение теста 2 минуты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200" b="1" u="sng" dirty="0" smtClean="0">
                          <a:latin typeface="+mn-lt"/>
                          <a:ea typeface="Calibri"/>
                          <a:cs typeface="Times New Roman"/>
                        </a:rPr>
                        <a:t>Слайд 14 (ответы).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Отвечают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на проблемный вопрос, используя знания, полученные на уроке.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</a:rPr>
                        <a:t>Учащиеся </a:t>
                      </a: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индивидуально выполняют задание теста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(компьютерное тестирование с помощью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системы оперативного контроля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или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мобильного класса). 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Предметные 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результаты: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опыт предметной деятельности по преобразованию знаний. 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Личностные результаты: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смыслообразование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: границы собственного знания и незнания; самоопределение: самооценка. 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Регулятивные</a:t>
                      </a:r>
                      <a:r>
                        <a:rPr lang="ru-RU" sz="1300" i="1" dirty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контроль, оценка, коррекция. 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Познавательные: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извлечение необходимой информации, выполнение логических операций, сравнение, анализ, обобщение.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Проверяем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. Считаем количество правильных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ответов.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Команда победитель получает «узлы» и лучики.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A0000"/>
      </a:hlink>
      <a:folHlink>
        <a:srgbClr val="FAC08F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2520</Words>
  <Application>Microsoft Office PowerPoint</Application>
  <PresentationFormat>Экран (4:3)</PresentationFormat>
  <Paragraphs>483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Технологическая карта урока географии в 6 классе  «Вода на Земле»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Приложение к уроку географии в 6 классе  «Вода на Земле»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Географические</dc:title>
  <dc:creator>Ранько Елена</dc:creator>
  <cp:lastModifiedBy>user</cp:lastModifiedBy>
  <cp:revision>70</cp:revision>
  <dcterms:created xsi:type="dcterms:W3CDTF">2015-04-19T15:51:03Z</dcterms:created>
  <dcterms:modified xsi:type="dcterms:W3CDTF">2016-02-23T14:31:47Z</dcterms:modified>
</cp:coreProperties>
</file>