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61" r:id="rId5"/>
    <p:sldId id="262" r:id="rId6"/>
    <p:sldId id="263" r:id="rId7"/>
    <p:sldId id="28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  <p:sldId id="289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AED5-98D8-45D3-AF15-1C3174286936}" type="datetimeFigureOut">
              <a:rPr lang="ru-RU" smtClean="0"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397E-DB22-4878-B52F-047EDC3244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1%85%D0%BD%D0%B8%D0%BA%D0%B0" TargetMode="External"/><Relationship Id="rId2" Type="http://schemas.openxmlformats.org/officeDocument/2006/relationships/hyperlink" Target="https://ru.wikipedia.org/wiki/%D0%9D%D0%B0%D1%83%D0%BA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0%BE%D0%BB%D0%B5%D0%BA%D1%83%D0%BB%D0%B0" TargetMode="External"/><Relationship Id="rId5" Type="http://schemas.openxmlformats.org/officeDocument/2006/relationships/hyperlink" Target="https://ru.wikipedia.org/wiki/%D0%90%D1%82%D0%BE%D0%BC" TargetMode="External"/><Relationship Id="rId4" Type="http://schemas.openxmlformats.org/officeDocument/2006/relationships/hyperlink" Target="https://ru.wikipedia.org/wiki/%D0%A2%D0%B5%D0%BE%D1%80%D0%B8%D1%8F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Нанотехнологии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технопредпринимательство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136338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3200" b="1" i="1" dirty="0" smtClean="0">
                <a:solidFill>
                  <a:srgbClr val="C00000"/>
                </a:solidFill>
              </a:rPr>
              <a:t>Основная задача </a:t>
            </a:r>
            <a:r>
              <a:rPr lang="ru-RU" sz="3200" b="1" dirty="0" smtClean="0"/>
              <a:t>- показать школьникам и учителям, что инновации вообще и, в области </a:t>
            </a:r>
            <a:r>
              <a:rPr lang="ru-RU" sz="3200" b="1" dirty="0" err="1" smtClean="0"/>
              <a:t>нанотехнологий</a:t>
            </a:r>
            <a:r>
              <a:rPr lang="ru-RU" sz="3200" b="1" dirty="0" smtClean="0"/>
              <a:t>, в частности, увлекательны и полезны, а также стимулировать интерес, в первую очередь, старшеклассников к обучению в технических вузах и дальнейшей работе в современных наукоемких областях промышленности.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 rep_255_049-2.jpg Фото: JPL-Caltech/NA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314142" cy="33843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332656"/>
            <a:ext cx="588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03. </a:t>
            </a:r>
            <a:r>
              <a:rPr lang="ru-RU" sz="2800" b="1" dirty="0" err="1"/>
              <a:t>Аэрогель</a:t>
            </a:r>
            <a:r>
              <a:rPr lang="ru-RU" sz="2800" b="1" dirty="0"/>
              <a:t>: </a:t>
            </a:r>
            <a:r>
              <a:rPr lang="ru-RU" sz="2800" b="1" i="1" dirty="0">
                <a:solidFill>
                  <a:srgbClr val="FF0000"/>
                </a:solidFill>
              </a:rPr>
              <a:t>облегченная материя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052736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sz="2000" b="1" u="sng" dirty="0"/>
              <a:t>Молекулярная губка из диоксида кремния</a:t>
            </a:r>
            <a:r>
              <a:rPr lang="ru-RU" sz="2000" b="1" dirty="0"/>
              <a:t>, углерода или иного вещества, </a:t>
            </a:r>
            <a:r>
              <a:rPr lang="ru-RU" sz="2000" b="1" i="1" dirty="0"/>
              <a:t>очень-очень пористая </a:t>
            </a:r>
            <a:r>
              <a:rPr lang="ru-RU" sz="2000" b="1" dirty="0"/>
              <a:t>— микроскопические пустоты могут составлять до 99% ее объема. Плотность </a:t>
            </a:r>
            <a:r>
              <a:rPr lang="ru-RU" sz="2000" b="1" dirty="0" err="1"/>
              <a:t>аэрогеля</a:t>
            </a:r>
            <a:r>
              <a:rPr lang="ru-RU" sz="2000" b="1" dirty="0"/>
              <a:t> — всего несколько килограммов на кубометр, то есть он лишь </a:t>
            </a:r>
            <a:r>
              <a:rPr lang="ru-RU" sz="2000" b="1" dirty="0">
                <a:solidFill>
                  <a:srgbClr val="0070C0"/>
                </a:solidFill>
              </a:rPr>
              <a:t>в 1,5–2 раза тяжелее воздуха и в 300–500 раз легче воды</a:t>
            </a:r>
            <a:r>
              <a:rPr lang="ru-RU" sz="2000" b="1" dirty="0"/>
              <a:t>. Несмотря на свою воздушность, </a:t>
            </a:r>
            <a:r>
              <a:rPr lang="ru-RU" sz="2000" b="1" dirty="0" err="1"/>
              <a:t>аэрогель</a:t>
            </a:r>
            <a:r>
              <a:rPr lang="ru-RU" sz="2000" b="1" dirty="0"/>
              <a:t> </a:t>
            </a:r>
            <a:r>
              <a:rPr lang="ru-RU" sz="2000" b="1" u="sng" dirty="0"/>
              <a:t>весьма прочен: </a:t>
            </a:r>
            <a:r>
              <a:rPr lang="ru-RU" sz="2000" b="1" dirty="0"/>
              <a:t>небольшой, со спичечный коробок, кусочек выдерживает на себе кирпич.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445224"/>
            <a:ext cx="2662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JPL-CALTECH/NASA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000" b="1" dirty="0"/>
              <a:t>Это </a:t>
            </a:r>
            <a:r>
              <a:rPr lang="ru-RU" sz="2000" b="1" u="sng" dirty="0"/>
              <a:t>едва ли не лучший материал для теплоизоляции в мире</a:t>
            </a:r>
            <a:r>
              <a:rPr lang="ru-RU" sz="2000" b="1" dirty="0"/>
              <a:t>: легкий, достаточно </a:t>
            </a:r>
            <a:r>
              <a:rPr lang="ru-RU" sz="2000" b="1" i="1" dirty="0">
                <a:solidFill>
                  <a:srgbClr val="002060"/>
                </a:solidFill>
              </a:rPr>
              <a:t>прочный, не поддающийся коррозии и гниению, не горящий в огне и, само собой, не тонущий в воде.</a:t>
            </a:r>
            <a:r>
              <a:rPr lang="ru-RU" sz="2000" b="1" dirty="0"/>
              <a:t> </a:t>
            </a:r>
            <a:r>
              <a:rPr lang="ru-RU" sz="2000" b="1" dirty="0" err="1"/>
              <a:t>Аэрогель</a:t>
            </a:r>
            <a:r>
              <a:rPr lang="ru-RU" sz="2000" b="1" dirty="0"/>
              <a:t> может радикально сократить потери тепла зданиями или, напротив, снизить расходы на кондиционирование воздуха и работу морозильных установок. На основе углеродного </a:t>
            </a:r>
            <a:r>
              <a:rPr lang="ru-RU" sz="2000" b="1" dirty="0" err="1"/>
              <a:t>аэрогеля</a:t>
            </a:r>
            <a:r>
              <a:rPr lang="ru-RU" sz="2000" b="1" dirty="0"/>
              <a:t> можно создавать </a:t>
            </a:r>
            <a:r>
              <a:rPr lang="ru-RU" sz="2000" b="1" u="sng" dirty="0" err="1">
                <a:solidFill>
                  <a:srgbClr val="002060"/>
                </a:solidFill>
              </a:rPr>
              <a:t>суперконденсаторы</a:t>
            </a:r>
            <a:r>
              <a:rPr lang="ru-RU" sz="2000" b="1" dirty="0"/>
              <a:t>, сочетающие высокую емкость с возможностью выдавать сильный ток при разрядке.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2000" b="1" dirty="0" err="1"/>
              <a:t>Аэрогель</a:t>
            </a:r>
            <a:r>
              <a:rPr lang="ru-RU" sz="2000" b="1" dirty="0"/>
              <a:t> стоит безумно дорого и потому пока применяется в основном </a:t>
            </a:r>
            <a:r>
              <a:rPr lang="ru-RU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космических нужд</a:t>
            </a:r>
            <a:r>
              <a:rPr lang="ru-RU" sz="2000" b="1" dirty="0"/>
              <a:t>. Речь идет не только о теплоизоляции </a:t>
            </a:r>
            <a:r>
              <a:rPr lang="ru-RU" sz="2000" b="1" dirty="0" err="1"/>
              <a:t>марсоходов</a:t>
            </a:r>
            <a:r>
              <a:rPr lang="ru-RU" sz="2000" b="1" dirty="0"/>
              <a:t> или </a:t>
            </a:r>
            <a:r>
              <a:rPr lang="ru-RU" sz="2000" b="1" u="sng" dirty="0"/>
              <a:t>скафандров</a:t>
            </a:r>
            <a:r>
              <a:rPr lang="ru-RU" sz="2000" b="1" dirty="0"/>
              <a:t> — этот материал использовался как ловушка для рассеянных в космическом пространстве пылинок: панели из </a:t>
            </a:r>
            <a:r>
              <a:rPr lang="ru-RU" sz="2000" b="1" dirty="0" err="1"/>
              <a:t>аэрогеля</a:t>
            </a:r>
            <a:r>
              <a:rPr lang="ru-RU" sz="2000" b="1" dirty="0"/>
              <a:t> были установлены на американском аппарате </a:t>
            </a:r>
            <a:r>
              <a:rPr lang="ru-RU" sz="2000" b="1" dirty="0" err="1"/>
              <a:t>Stardust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b="1" dirty="0"/>
              <a:t>Впрочем, если плитки из </a:t>
            </a:r>
            <a:r>
              <a:rPr lang="ru-RU" sz="2000" b="1" dirty="0" err="1"/>
              <a:t>аэрогеля</a:t>
            </a:r>
            <a:r>
              <a:rPr lang="ru-RU" sz="2000" b="1" dirty="0"/>
              <a:t> не должны быть аккуратными, его стоимость резко падает. </a:t>
            </a:r>
            <a:r>
              <a:rPr lang="ru-RU" sz="2000" b="1" u="sng" dirty="0"/>
              <a:t>Сегодня уже делают куртки с его использованием,</a:t>
            </a:r>
            <a:r>
              <a:rPr lang="ru-RU" sz="2000" b="1" dirty="0"/>
              <a:t> причем по вполне доступным ценам (порядка 300 долларов).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04. Сплавы с эффектом памяти: </a:t>
            </a:r>
            <a:r>
              <a:rPr lang="ru-RU" sz="2800" b="1" dirty="0">
                <a:solidFill>
                  <a:srgbClr val="FF0000"/>
                </a:solidFill>
              </a:rPr>
              <a:t>вернуть былую форму</a:t>
            </a:r>
          </a:p>
        </p:txBody>
      </p:sp>
      <p:pic>
        <p:nvPicPr>
          <p:cNvPr id="24578" name="Picture 2" descr=" rep_255_049-3.jpg Фото: AFP/East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286250" cy="285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60032" y="1124744"/>
            <a:ext cx="3635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ctr"/>
            <a:r>
              <a:rPr lang="ru-RU" sz="2000" b="1" dirty="0"/>
              <a:t>Некоторые </a:t>
            </a:r>
            <a:r>
              <a:rPr lang="ru-RU" sz="2000" b="1" u="sng" dirty="0"/>
              <a:t>металлы </a:t>
            </a:r>
            <a:r>
              <a:rPr lang="ru-RU" sz="2000" b="1" dirty="0"/>
              <a:t>демонстрируют странное свойство: их можно изогнуть, и они сохранят эту форму, как и полагается пластичному веществу, но только если их не нагревать.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Стоит </a:t>
            </a:r>
            <a:r>
              <a:rPr lang="ru-RU" sz="2000" b="1" dirty="0"/>
              <a:t>это сделать, как 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деталь сама восстанавливает первоначальную конфигурацию. 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 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памяти </a:t>
            </a:r>
            <a:r>
              <a:rPr lang="ru-RU" sz="2000" b="1" dirty="0"/>
              <a:t>был обнаружен еще до Второй мировой войны, с тех пор его научились много где применять.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869160"/>
            <a:ext cx="238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AFP/EAST NEWS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r>
              <a:rPr lang="ru-RU" sz="2800" b="1" dirty="0" smtClean="0"/>
              <a:t>	Практически </a:t>
            </a:r>
            <a:r>
              <a:rPr lang="ru-RU" sz="2800" b="1" dirty="0"/>
              <a:t>любые предметы, которые должны менять свою форму без вмешательства человека: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втулок до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бюстгальтеров,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протезов до автомобилей.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r>
              <a:rPr lang="ru-RU" sz="2800" b="1" dirty="0" smtClean="0"/>
              <a:t>	Эти </a:t>
            </a:r>
            <a:r>
              <a:rPr lang="ru-RU" sz="2800" b="1" dirty="0"/>
              <a:t>материалы используются во множестве разных изделий, включая самые оригинальные: еще в 1990-х годах был построен </a:t>
            </a:r>
            <a:r>
              <a:rPr lang="ru-RU" sz="2800" b="1" u="sng" dirty="0"/>
              <a:t>первый робот, ноги которого передвигаются именно благодаря эффекту памяти. </a:t>
            </a:r>
            <a:r>
              <a:rPr lang="ru-RU" sz="2800" b="1" dirty="0"/>
              <a:t>Сегодня речь идет о том, чтобы сделать эту технологию еще лучше и дешевле.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05. Высокотемпературные сверхпроводники: </a:t>
            </a:r>
            <a:r>
              <a:rPr lang="ru-RU" sz="2800" b="1" i="1" dirty="0">
                <a:solidFill>
                  <a:srgbClr val="C00000"/>
                </a:solidFill>
              </a:rPr>
              <a:t>не терять электричество</a:t>
            </a:r>
          </a:p>
        </p:txBody>
      </p:sp>
      <p:pic>
        <p:nvPicPr>
          <p:cNvPr id="26626" name="Picture 2" descr=" rep_255_050-1.jpg Фото: SuperPower Inc./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4286250" cy="2857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148064" y="1052736"/>
            <a:ext cx="3347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b="1" dirty="0" smtClean="0"/>
              <a:t>	При </a:t>
            </a:r>
            <a:r>
              <a:rPr lang="ru-RU" b="1" dirty="0"/>
              <a:t>температурах близких к абсолютному нулю некоторые металлы становятся сверхпроводниками, то есть электричество проходит через них безо всякого сопротивления. </a:t>
            </a:r>
            <a:endParaRPr lang="ru-RU" b="1" dirty="0" smtClean="0"/>
          </a:p>
          <a:p>
            <a:pPr algn="just"/>
            <a:r>
              <a:rPr lang="ru-RU" b="1" dirty="0"/>
              <a:t>	</a:t>
            </a:r>
            <a:r>
              <a:rPr lang="ru-RU" b="1" dirty="0" smtClean="0"/>
              <a:t>В </a:t>
            </a:r>
            <a:r>
              <a:rPr lang="ru-RU" b="1" dirty="0"/>
              <a:t>последние десятилетия ученым удалось создать </a:t>
            </a:r>
            <a:r>
              <a:rPr lang="ru-RU" b="1" u="sng" dirty="0"/>
              <a:t>материалы, которые становятся сверхпроводниками при высоких температурах. </a:t>
            </a:r>
            <a:r>
              <a:rPr lang="ru-RU" b="1" dirty="0"/>
              <a:t>«Высокие» — понятие относительное и означает в данном случае «выше  температуры жидкого азота –186 °С». Но и это уже прогресс.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5229200"/>
            <a:ext cx="2960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SUPERPOWER INC./AP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b="1" dirty="0" smtClean="0"/>
              <a:t>	</a:t>
            </a:r>
            <a:r>
              <a:rPr lang="ru-RU" sz="2000" b="1" dirty="0" smtClean="0"/>
              <a:t>«…</a:t>
            </a:r>
            <a:r>
              <a:rPr lang="ru-RU" sz="2000" b="1" dirty="0"/>
              <a:t>Разработки с применением эффекта сверхпроводимости, особо актуального для наших протяженных территорий. Мы продолжаем терять гигантские объемы энергии при передаче ее по территории страны, гигантские объемы», — так сказал Дмитрий Медведев, обращаясь к Федеральному Собранию в 2009 году. </a:t>
            </a:r>
          </a:p>
          <a:p>
            <a:pPr algn="just"/>
            <a:r>
              <a:rPr lang="ru-RU" sz="2000" b="1" dirty="0" smtClean="0"/>
              <a:t>	Можно </a:t>
            </a:r>
            <a:r>
              <a:rPr lang="ru-RU" sz="2000" b="1" dirty="0"/>
              <a:t>представить себе сверхпроводящие ЛЭП, которые доставляют потребителю электроэнергию без потерь на обогрев атмосферы. При этом вместо нагромождения проводов можно использовать тонюсенькую сверхпроводящую проволоку, погруженную в охлаждающее вещество. Для этого хватит небольшой трубы и не нужна будет полоса отчуждения в сотню метров шириной.</a:t>
            </a:r>
          </a:p>
          <a:p>
            <a:pPr algn="just"/>
            <a:r>
              <a:rPr lang="ru-RU" sz="2000" b="1" dirty="0" smtClean="0"/>
              <a:t>	Это </a:t>
            </a:r>
            <a:r>
              <a:rPr lang="ru-RU" sz="2000" b="1" dirty="0"/>
              <a:t>далеко не единственная и, возможно, даже не главная область применения сверхпроводников. Они позволяют строить </a:t>
            </a:r>
            <a:r>
              <a:rPr lang="ru-RU" sz="2000" b="1" u="sng" dirty="0"/>
              <a:t>мощные электромагниты, которые нужны в томографах и для манипуляций с плазмой в термоядерных реакторах. </a:t>
            </a:r>
            <a:r>
              <a:rPr lang="ru-RU" sz="2000" b="1" dirty="0"/>
              <a:t>Если сверхпроводники окажутся еще и не слишком дорогими, их </a:t>
            </a:r>
            <a:r>
              <a:rPr lang="ru-RU" sz="2000" b="1" u="sng" dirty="0"/>
              <a:t>можно будет использовать в экспрессах на магнитной подвеске.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dirty="0" smtClean="0"/>
              <a:t>	Рекорд </a:t>
            </a:r>
            <a:r>
              <a:rPr lang="ru-RU" sz="3200" dirty="0"/>
              <a:t>пока составляет –163 °С, исследования продвигаются медленно, полноценной теории нет до сих пор. Это одна из особенностей физики: наука знает, что происходило через секунду после Большого взрыва, но при этом не способна предсказать все свойства обычного материала. Более того, никто не знает и того, возможны ли в принципе сверхпроводники, работающие при комнатной температуре.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635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06. Стекло с добавками: </a:t>
            </a:r>
            <a:r>
              <a:rPr lang="ru-RU" sz="2800" b="1" i="1" dirty="0">
                <a:solidFill>
                  <a:srgbClr val="C00000"/>
                </a:solidFill>
              </a:rPr>
              <a:t>лазер для всех</a:t>
            </a:r>
          </a:p>
        </p:txBody>
      </p:sp>
      <p:sp>
        <p:nvSpPr>
          <p:cNvPr id="28674" name="AutoShape 2" descr=" rep_255_050-2.jpg Фото: SPL/East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6" name="Picture 4" descr=" rep_255_050-2.jpg Фото: SPL/East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286250" cy="285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6016" y="1052736"/>
            <a:ext cx="4139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sz="2000" b="1" dirty="0" smtClean="0"/>
              <a:t>	Добавление </a:t>
            </a:r>
            <a:r>
              <a:rPr lang="ru-RU" sz="2000" b="1" dirty="0"/>
              <a:t>редкоземельных элементов (например, европия) позволяет превратить обычное стекло в активную среду лазера — </a:t>
            </a:r>
            <a:r>
              <a:rPr lang="ru-RU" sz="2000" b="1" u="sng" dirty="0"/>
              <a:t>материал, в котором свет не затухает, а, напротив, усиливается.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</a:rPr>
              <a:t>Что можно делать</a:t>
            </a:r>
          </a:p>
          <a:p>
            <a:pPr algn="just"/>
            <a:r>
              <a:rPr lang="ru-RU" sz="2000" b="1" dirty="0" smtClean="0"/>
              <a:t>	Мощные </a:t>
            </a:r>
            <a:r>
              <a:rPr lang="ru-RU" sz="2000" b="1" dirty="0"/>
              <a:t>и доступные лазеры, которые можно будет использовать где угодно: хоть при передаче информации, хоть при сварке металла, хоть для термоядерной реакции. Сейчас ученые подбирают все новые добавки, усиливающие нужный эффект.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869160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SPL/EAST NEWS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2400" b="1" dirty="0" smtClean="0"/>
              <a:t>	Стекла </a:t>
            </a:r>
            <a:r>
              <a:rPr lang="ru-RU" sz="2400" b="1" dirty="0"/>
              <a:t>с добавками </a:t>
            </a:r>
            <a:r>
              <a:rPr lang="ru-RU" sz="2400" b="1" u="sng" dirty="0"/>
              <a:t>используют при передаче сигналов по оптоволокну. </a:t>
            </a:r>
            <a:r>
              <a:rPr lang="ru-RU" sz="2400" b="1" dirty="0"/>
              <a:t>Каждый бит текста с новостного сайта, каждое перемещение героя в </a:t>
            </a:r>
            <a:r>
              <a:rPr lang="ru-RU" sz="2400" b="1" dirty="0" err="1"/>
              <a:t>онлайн-игре</a:t>
            </a:r>
            <a:r>
              <a:rPr lang="ru-RU" sz="2400" b="1" dirty="0"/>
              <a:t> и каждая нота в музыкальном клипе на </a:t>
            </a:r>
            <a:r>
              <a:rPr lang="ru-RU" sz="2400" b="1" dirty="0" err="1"/>
              <a:t>ютубе</a:t>
            </a:r>
            <a:r>
              <a:rPr lang="ru-RU" sz="2400" b="1" dirty="0"/>
              <a:t> — все это преодолело сотни и тысячи километров стеклянных волокон благодаря атомам редкоземельных элементов.</a:t>
            </a:r>
          </a:p>
          <a:p>
            <a:pPr algn="just"/>
            <a:r>
              <a:rPr lang="ru-RU" sz="2400" b="1" dirty="0" smtClean="0"/>
              <a:t>	Кстати</a:t>
            </a:r>
            <a:r>
              <a:rPr lang="ru-RU" sz="2400" b="1" dirty="0"/>
              <a:t>, в 2010 году одним из лауреатов Государственной премии РФ стал Валентин </a:t>
            </a:r>
            <a:r>
              <a:rPr lang="ru-RU" sz="2400" b="1" dirty="0" err="1"/>
              <a:t>Гапонцев</a:t>
            </a:r>
            <a:r>
              <a:rPr lang="ru-RU" sz="2400" b="1" dirty="0"/>
              <a:t> — физик и самый богатый </a:t>
            </a:r>
            <a:r>
              <a:rPr lang="ru-RU" sz="2400" b="1" dirty="0" err="1"/>
              <a:t>завкафедрой</a:t>
            </a:r>
            <a:r>
              <a:rPr lang="ru-RU" sz="2400" b="1" dirty="0"/>
              <a:t> в России. В начале 1990-х годов </a:t>
            </a:r>
            <a:r>
              <a:rPr lang="ru-RU" sz="2400" b="1" dirty="0" err="1"/>
              <a:t>Гапонцев</a:t>
            </a:r>
            <a:r>
              <a:rPr lang="ru-RU" sz="2400" b="1" dirty="0"/>
              <a:t> разработал и довел до производства лазеры, главный элемент которых представляет оптоволокно с особыми добавками.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07. ДНК-листы: </a:t>
            </a:r>
            <a:r>
              <a:rPr lang="ru-RU" sz="2800" b="1" i="1" dirty="0">
                <a:solidFill>
                  <a:srgbClr val="C00000"/>
                </a:solidFill>
              </a:rPr>
              <a:t>коробочка с белковым замком</a:t>
            </a:r>
          </a:p>
        </p:txBody>
      </p:sp>
      <p:pic>
        <p:nvPicPr>
          <p:cNvPr id="31746" name="Picture 2" descr=" rep_255_050-3.jpg Фото: SPL/East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4286250" cy="2857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44008" y="1052736"/>
            <a:ext cx="3923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ctr"/>
            <a:r>
              <a:rPr lang="ru-RU" sz="2800" b="1" dirty="0"/>
              <a:t>ДНК известна прежде всего как носитель наследственной информации. Но нити ДНК </a:t>
            </a:r>
            <a:r>
              <a:rPr lang="ru-RU" sz="2800" b="1" u="sng" dirty="0"/>
              <a:t>можно слеплять друг с другом в плоский лист</a:t>
            </a:r>
            <a:r>
              <a:rPr lang="ru-RU" sz="2800" b="1" dirty="0"/>
              <a:t>. И тогда получится новый материал с уникальными свойствами.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653136"/>
            <a:ext cx="2361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SPL/EAST NEWS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1.Потребительские </a:t>
            </a:r>
            <a:r>
              <a:rPr lang="ru-RU" b="1" dirty="0"/>
              <a:t>свойства и характеристики </a:t>
            </a:r>
            <a:r>
              <a:rPr lang="ru-RU" b="1" dirty="0" err="1"/>
              <a:t>нанообъектов</a:t>
            </a:r>
            <a:r>
              <a:rPr lang="ru-RU" b="1" dirty="0"/>
              <a:t> и </a:t>
            </a:r>
            <a:r>
              <a:rPr lang="ru-RU" b="1" dirty="0" err="1" smtClean="0"/>
              <a:t>наноматериалов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2. </a:t>
            </a:r>
            <a:r>
              <a:rPr lang="ru-RU" b="1" dirty="0" smtClean="0"/>
              <a:t>Научные исследования в области </a:t>
            </a:r>
            <a:r>
              <a:rPr lang="ru-RU" b="1" dirty="0" err="1" smtClean="0"/>
              <a:t>наноразмерных</a:t>
            </a:r>
            <a:r>
              <a:rPr lang="ru-RU" b="1" dirty="0" smtClean="0"/>
              <a:t> объектов.</a:t>
            </a:r>
            <a:br>
              <a:rPr lang="ru-RU" b="1" dirty="0" smtClean="0"/>
            </a:br>
            <a:r>
              <a:rPr lang="ru-RU" b="1" dirty="0" smtClean="0"/>
              <a:t>3. </a:t>
            </a:r>
            <a:r>
              <a:rPr lang="ru-RU" b="1" dirty="0" smtClean="0"/>
              <a:t>Проекты, высокие технологии и </a:t>
            </a:r>
            <a:r>
              <a:rPr lang="ru-RU" b="1" dirty="0" err="1" smtClean="0"/>
              <a:t>технопредпринимательство</a:t>
            </a:r>
            <a:r>
              <a:rPr lang="ru-RU" b="1" dirty="0" smtClean="0"/>
              <a:t> в мире НАНО.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400" b="1" dirty="0" smtClean="0"/>
              <a:t>	Например</a:t>
            </a:r>
            <a:r>
              <a:rPr lang="ru-RU" sz="2400" b="1" dirty="0"/>
              <a:t>, из ДНК можно собрать </a:t>
            </a:r>
            <a:r>
              <a:rPr lang="ru-RU" sz="2400" b="1" u="sng" dirty="0"/>
              <a:t>микроскопическую коробочку для доставки лекарств в нужный орган или для охоты за вирусами и раковыми клетками.</a:t>
            </a:r>
            <a:r>
              <a:rPr lang="ru-RU" sz="2400" b="1" dirty="0"/>
              <a:t> У этой коробочки будет крышка с замком из молекулы белка, который отпирается, получив нужный химический сигнал.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А что сейчас</a:t>
            </a:r>
          </a:p>
          <a:p>
            <a:pPr algn="just"/>
            <a:r>
              <a:rPr lang="ru-RU" sz="2400" b="1" dirty="0" smtClean="0"/>
              <a:t>	Уже </a:t>
            </a:r>
            <a:r>
              <a:rPr lang="ru-RU" sz="2400" b="1" dirty="0"/>
              <a:t>сформировалось целое направление на стыке материаловедения, </a:t>
            </a:r>
            <a:r>
              <a:rPr lang="ru-RU" sz="2400" b="1" dirty="0" err="1"/>
              <a:t>нанотехнологий</a:t>
            </a:r>
            <a:r>
              <a:rPr lang="ru-RU" sz="2400" b="1" dirty="0"/>
              <a:t> и биологии — ДНК-оригами. Самый свежий пример — разработка Массачусетского технологического института, сотрудники которого собрали «коробку», в которую положили другую знаменитую молекулу, РНК. В такой упаковке она может быть перенесена кровотоком в нужное место без риска быть разрушенной по дороге.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08. </a:t>
            </a:r>
            <a:r>
              <a:rPr lang="ru-RU" sz="2800" b="1" dirty="0" err="1"/>
              <a:t>Метаматериалы</a:t>
            </a:r>
            <a:r>
              <a:rPr lang="ru-RU" sz="2800" b="1" dirty="0"/>
              <a:t>: </a:t>
            </a:r>
            <a:r>
              <a:rPr lang="ru-RU" sz="2800" b="1" i="1" dirty="0">
                <a:solidFill>
                  <a:srgbClr val="C00000"/>
                </a:solidFill>
              </a:rPr>
              <a:t>скроить шапку-невидимку</a:t>
            </a:r>
          </a:p>
        </p:txBody>
      </p:sp>
      <p:pic>
        <p:nvPicPr>
          <p:cNvPr id="33794" name="Picture 2" descr=" rep_255_051-1.jpg Фото: David Schu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286250" cy="2857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126876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sz="2400" b="1" dirty="0" smtClean="0"/>
              <a:t>	Есть </a:t>
            </a:r>
            <a:r>
              <a:rPr lang="ru-RU" sz="2400" b="1" dirty="0"/>
              <a:t>материалы, для которых не очень важно, из чего они сделаны. Их свойства определяет не химический состав, а структура. </a:t>
            </a:r>
            <a:r>
              <a:rPr lang="ru-RU" sz="2400" b="1" dirty="0" err="1"/>
              <a:t>Метаматериалы</a:t>
            </a:r>
            <a:r>
              <a:rPr lang="ru-RU" sz="2400" b="1" dirty="0"/>
              <a:t> — </a:t>
            </a:r>
            <a:r>
              <a:rPr lang="ru-RU" sz="2400" b="1" u="sng" dirty="0"/>
              <a:t>это двух- или трехмерные решетки сложной формы.</a:t>
            </a:r>
            <a:r>
              <a:rPr lang="ru-RU" sz="2400" b="1" dirty="0"/>
              <a:t> Они могут обладать отрицательным коэффициентом преломления, этот эффект предсказал еще в 60-х годах советский физик Виктор Веселаго.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797152"/>
            <a:ext cx="2363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DAVID SCHURIG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000" b="1" dirty="0" smtClean="0"/>
              <a:t>	Именно </a:t>
            </a:r>
            <a:r>
              <a:rPr lang="ru-RU" sz="2000" b="1" dirty="0"/>
              <a:t>из </a:t>
            </a:r>
            <a:r>
              <a:rPr lang="ru-RU" sz="2000" b="1" dirty="0" err="1"/>
              <a:t>метаматериалов</a:t>
            </a:r>
            <a:r>
              <a:rPr lang="ru-RU" sz="2000" b="1" dirty="0"/>
              <a:t> уже не первый год предлагают делать </a:t>
            </a:r>
            <a:r>
              <a:rPr lang="ru-RU" sz="2000" b="1" u="sng" dirty="0"/>
              <a:t>шапки-невидимки, скрывающие от глаз любой объект: </a:t>
            </a:r>
            <a:r>
              <a:rPr lang="ru-RU" sz="2000" b="1" dirty="0"/>
              <a:t>световые волны, подчиняясь внутренней структуре </a:t>
            </a:r>
            <a:r>
              <a:rPr lang="ru-RU" sz="2000" b="1" dirty="0" err="1"/>
              <a:t>метаматериала</a:t>
            </a:r>
            <a:r>
              <a:rPr lang="ru-RU" sz="2000" b="1" dirty="0"/>
              <a:t>, будут огибать его со всех сторон. Британский физик сэр Джон </a:t>
            </a:r>
            <a:r>
              <a:rPr lang="ru-RU" sz="2000" b="1" dirty="0" err="1"/>
              <a:t>Пендри</a:t>
            </a:r>
            <a:r>
              <a:rPr lang="ru-RU" sz="2000" b="1" dirty="0"/>
              <a:t> обещал, что вот-вот появится материал, способный сделать невидимым целый танк</a:t>
            </a:r>
            <a:r>
              <a:rPr lang="ru-RU" sz="2000" b="1" dirty="0" smtClean="0"/>
              <a:t>.</a:t>
            </a:r>
          </a:p>
          <a:p>
            <a:pPr algn="just"/>
            <a:endParaRPr lang="ru-RU" sz="2000" b="1" dirty="0"/>
          </a:p>
          <a:p>
            <a:pPr algn="ctr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2000" b="1" dirty="0" smtClean="0"/>
              <a:t>	Прогнозы </a:t>
            </a:r>
            <a:r>
              <a:rPr lang="ru-RU" sz="2000" b="1" dirty="0"/>
              <a:t>сбываются чуть медленнее, чем хотелось бы. Полноценная шапка-невидимка пока не сшита, </a:t>
            </a:r>
            <a:r>
              <a:rPr lang="ru-RU" sz="2000" b="1" u="sng" dirty="0"/>
              <a:t>достигнута лишь невидимость в микроволновом диапазоне излучения. </a:t>
            </a:r>
            <a:r>
              <a:rPr lang="ru-RU" sz="2000" b="1" dirty="0"/>
              <a:t>Но борьба за невидимость дает свои результаты, иногда самые неожиданные. Например, по аналогии с системой отрицательного преломления света создается комплекс защиты от сейсмических волн. Только вместо отдельных атомов — вкопанные в землю резиновые блоки.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09. </a:t>
            </a:r>
            <a:r>
              <a:rPr lang="ru-RU" sz="2800" b="1" dirty="0" err="1"/>
              <a:t>Саморазлагающиеся</a:t>
            </a:r>
            <a:r>
              <a:rPr lang="ru-RU" sz="2800" b="1" dirty="0"/>
              <a:t> материалы: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сделать жизнь короткой</a:t>
            </a:r>
          </a:p>
        </p:txBody>
      </p:sp>
      <p:pic>
        <p:nvPicPr>
          <p:cNvPr id="35842" name="Picture 2" descr=" rep_255_051-2.jpg Roger Ressmeyer/Corbis/Fotosa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4286250" cy="2857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4725144"/>
            <a:ext cx="394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cap="all" dirty="0"/>
              <a:t>ROGER RESSMEYER/CORBIS/FOTOSA.RU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1268760"/>
            <a:ext cx="3419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/>
              <a:t>Материалы, которые под действием солнечного света или микроорганизмов </a:t>
            </a:r>
            <a:r>
              <a:rPr lang="ru-RU" sz="2800" u="sng" dirty="0"/>
              <a:t>быстро разлагаются на безвредные компоненты.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400" b="1" dirty="0" smtClean="0"/>
              <a:t>	</a:t>
            </a:r>
            <a:r>
              <a:rPr lang="ru-RU" sz="2400" b="1" u="sng" dirty="0" smtClean="0"/>
              <a:t>Всё, </a:t>
            </a:r>
            <a:r>
              <a:rPr lang="ru-RU" sz="2400" b="1" u="sng" dirty="0"/>
              <a:t>что не требует долговечности: пакеты, упаковочную пленку, рекламные плакаты, мешки для мусора, бутылки, то есть все, что годами лежит на наших газонах и плавает в водоемах.</a:t>
            </a:r>
          </a:p>
          <a:p>
            <a:pPr algn="just"/>
            <a:r>
              <a:rPr lang="ru-RU" sz="2400" b="1" dirty="0" smtClean="0"/>
              <a:t>	Есть </a:t>
            </a:r>
            <a:r>
              <a:rPr lang="ru-RU" sz="2400" b="1" dirty="0"/>
              <a:t>все основания полагать, что лет через десять обычные пакеты в супермаркетах продавать перестанут, на кассе покупателю предложат только пакет, который через несколько недель расползется на мелкие клочья</a:t>
            </a:r>
            <a:r>
              <a:rPr lang="ru-RU" sz="2400" b="1" dirty="0" smtClean="0"/>
              <a:t>.</a:t>
            </a:r>
          </a:p>
          <a:p>
            <a:pPr algn="just"/>
            <a:endParaRPr lang="ru-RU" sz="2400" b="1" dirty="0"/>
          </a:p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2400" b="1" dirty="0" smtClean="0"/>
              <a:t>	</a:t>
            </a:r>
            <a:r>
              <a:rPr lang="ru-RU" sz="2400" b="1" dirty="0" err="1" smtClean="0"/>
              <a:t>Биодеградируемый</a:t>
            </a:r>
            <a:r>
              <a:rPr lang="ru-RU" sz="2400" b="1" dirty="0" smtClean="0"/>
              <a:t> </a:t>
            </a:r>
            <a:r>
              <a:rPr lang="ru-RU" sz="2400" b="1" dirty="0"/>
              <a:t>пластик уже вышел на рынок. Вопрос только в том, как добиться сочетания низкой стоимости, чистоты производства и удобства для потребителя.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10. Гидрофобные поверхности: </a:t>
            </a:r>
            <a:r>
              <a:rPr lang="ru-RU" sz="2800" b="1" i="1" dirty="0">
                <a:solidFill>
                  <a:srgbClr val="C00000"/>
                </a:solidFill>
              </a:rPr>
              <a:t>украсть идею у лотоса</a:t>
            </a:r>
          </a:p>
        </p:txBody>
      </p:sp>
      <p:pic>
        <p:nvPicPr>
          <p:cNvPr id="37890" name="Picture 2" descr=" rep_255_051-3jpg.jpg Фото:  A Laule/East 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076564" cy="33843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87824" y="5445224"/>
            <a:ext cx="281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A LAULE/EAST NEWS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</a:t>
            </a:r>
          </a:p>
          <a:p>
            <a:pPr algn="ctr"/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/>
              <a:t>	Заседание </a:t>
            </a:r>
            <a:r>
              <a:rPr lang="ru-RU" sz="2000" b="1" dirty="0"/>
              <a:t>Президиума Российской академии наук. Серьезные академики, официальная обстановка… И тут трогательное название доклада: «Эффект лотоса». </a:t>
            </a:r>
            <a:endParaRPr lang="ru-RU" sz="2000" b="1" dirty="0" smtClean="0"/>
          </a:p>
          <a:p>
            <a:pPr algn="just"/>
            <a:r>
              <a:rPr lang="ru-RU" sz="2000" b="1" dirty="0"/>
              <a:t>	</a:t>
            </a:r>
            <a:r>
              <a:rPr lang="ru-RU" sz="2000" b="1" dirty="0" smtClean="0"/>
              <a:t>Речь </a:t>
            </a:r>
            <a:r>
              <a:rPr lang="ru-RU" sz="2000" b="1" dirty="0"/>
              <a:t>шла </a:t>
            </a:r>
            <a:r>
              <a:rPr lang="ru-RU" sz="2000" b="1" u="sng" dirty="0"/>
              <a:t>о материалах, способных отталкивать воду</a:t>
            </a:r>
            <a:r>
              <a:rPr lang="ru-RU" sz="2000" b="1" dirty="0" smtClean="0"/>
              <a:t>. </a:t>
            </a:r>
          </a:p>
          <a:p>
            <a:pPr algn="just"/>
            <a:r>
              <a:rPr lang="ru-RU" sz="2000" b="1" dirty="0"/>
              <a:t>	</a:t>
            </a:r>
            <a:r>
              <a:rPr lang="ru-RU" sz="2000" b="1" dirty="0" smtClean="0"/>
              <a:t>«</a:t>
            </a:r>
            <a:r>
              <a:rPr lang="ru-RU" sz="2000" b="1" dirty="0"/>
              <a:t>Этот эффект проявляется в том, что </a:t>
            </a:r>
            <a:r>
              <a:rPr lang="ru-RU" sz="2000" b="1" i="1" dirty="0">
                <a:solidFill>
                  <a:srgbClr val="C00000"/>
                </a:solidFill>
              </a:rPr>
              <a:t>при контакте с таким материалом капля воды принимает форму, близкую к шарообразной, и при небольшом наклоне материала по отношению к горизонту капля с поверхности скатывается, захватывая при движении все загрязнения поверхности… </a:t>
            </a:r>
            <a:r>
              <a:rPr lang="ru-RU" sz="2000" b="1" dirty="0"/>
              <a:t>Лист лотоса является лишь наиболее изученным и широко упоминаемым объектом. Хотя эффект лотоса в природе наблюдался давно, систематическое исследование этого явления учеными началось не более десяти лет назад, а получать самые разные материалы, обладающие </a:t>
            </a:r>
            <a:r>
              <a:rPr lang="ru-RU" sz="2000" b="1" dirty="0" err="1"/>
              <a:t>супергидрофобностью</a:t>
            </a:r>
            <a:r>
              <a:rPr lang="ru-RU" sz="2000" b="1" dirty="0"/>
              <a:t>, стало возможным лишь в связи с получением </a:t>
            </a:r>
            <a:r>
              <a:rPr lang="ru-RU" sz="2000" b="1" dirty="0" err="1"/>
              <a:t>наноматериалов</a:t>
            </a:r>
            <a:r>
              <a:rPr lang="ru-RU" sz="2000" b="1" dirty="0"/>
              <a:t> и развитием нано- и </a:t>
            </a:r>
            <a:r>
              <a:rPr lang="ru-RU" sz="2000" b="1" dirty="0" err="1"/>
              <a:t>микротехнологий</a:t>
            </a:r>
            <a:r>
              <a:rPr lang="ru-RU" sz="2000" b="1" dirty="0"/>
              <a:t>», — говорилось в докладе члена-корреспондента РАН Людмилы </a:t>
            </a:r>
            <a:r>
              <a:rPr lang="ru-RU" sz="2000" b="1" dirty="0" err="1"/>
              <a:t>Бойнович</a:t>
            </a:r>
            <a:r>
              <a:rPr lang="ru-RU" sz="2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400" b="1" dirty="0" smtClean="0"/>
              <a:t>	</a:t>
            </a:r>
            <a:r>
              <a:rPr lang="ru-RU" sz="2400" b="1" u="sng" dirty="0" smtClean="0"/>
              <a:t>Очки</a:t>
            </a:r>
            <a:r>
              <a:rPr lang="ru-RU" sz="2400" b="1" u="sng" dirty="0"/>
              <a:t>, бинокли, ветровые стекла, лабораторную посуду, корпуса мобильных телефонов или даже одежду </a:t>
            </a:r>
            <a:r>
              <a:rPr lang="ru-RU" sz="2400" b="1" dirty="0"/>
              <a:t>— хорошо иметь ткань, которая и не мокнет, и не пачкается. Более того, на гидрофобных ступеньках не накапливается влага и, следовательно, не образуется наледь. Дворникам и врачам-травматологам зимой работы может поубавиться.</a:t>
            </a:r>
          </a:p>
          <a:p>
            <a:pPr algn="just"/>
            <a:r>
              <a:rPr lang="ru-RU" sz="2400" b="1" dirty="0" smtClean="0"/>
              <a:t>	Кстати</a:t>
            </a:r>
            <a:r>
              <a:rPr lang="ru-RU" sz="2400" b="1" dirty="0"/>
              <a:t>, российские ученые в деле спасения линий электропередачи больше надеются именно на эффект лотоса, а не на сверхпроводимость: «Очень важное направление применения </a:t>
            </a:r>
            <a:r>
              <a:rPr lang="ru-RU" sz="2400" b="1" dirty="0" err="1"/>
              <a:t>супергидрофобности</a:t>
            </a:r>
            <a:r>
              <a:rPr lang="ru-RU" sz="2400" b="1" dirty="0"/>
              <a:t> в электроэнергетике — борьба с налипанием снега и льда на электрические провода. Хорошо известно из средств массовой информации, что каждые три-четыре года на значительной территории России обледенение проводов вызывает их обрыв, и света и тепла иногда на многие часы лишаются десятки тысяч человек».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2800" b="1" dirty="0" smtClean="0"/>
              <a:t>	В </a:t>
            </a:r>
            <a:r>
              <a:rPr lang="ru-RU" sz="2800" b="1" dirty="0"/>
              <a:t>марте 2012 года компания </a:t>
            </a:r>
            <a:r>
              <a:rPr lang="ru-RU" sz="2800" b="1" dirty="0" err="1"/>
              <a:t>General</a:t>
            </a:r>
            <a:r>
              <a:rPr lang="ru-RU" sz="2800" b="1" dirty="0"/>
              <a:t> </a:t>
            </a:r>
            <a:r>
              <a:rPr lang="ru-RU" sz="2800" b="1" dirty="0" err="1"/>
              <a:t>Electric</a:t>
            </a:r>
            <a:r>
              <a:rPr lang="ru-RU" sz="2800" b="1" dirty="0"/>
              <a:t> объявила о том, что создала прототип покрытия, текстура которого на </a:t>
            </a:r>
            <a:r>
              <a:rPr lang="ru-RU" sz="2800" b="1" dirty="0" err="1"/>
              <a:t>микроуровне</a:t>
            </a:r>
            <a:r>
              <a:rPr lang="ru-RU" sz="2800" b="1" dirty="0"/>
              <a:t> повторяет фактуру лепестков лотоса. Такие материалы предназначены </a:t>
            </a:r>
            <a:r>
              <a:rPr lang="ru-RU" sz="2800" b="1" u="sng" dirty="0"/>
              <a:t>для авиации</a:t>
            </a:r>
            <a:r>
              <a:rPr lang="ru-RU" sz="2800" b="1" dirty="0"/>
              <a:t>, где борьба с наледью более чем актуальна. О сроках выхода на рынок, впрочем, не сообщается: сначала надо решить ряд проблем, связанных с долговечностью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028384" cy="66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Нанотехноло́гия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b="1" dirty="0"/>
              <a:t>— область фундаментальной и прикладной </a:t>
            </a:r>
            <a:r>
              <a:rPr lang="ru-RU" sz="3200" b="1" dirty="0">
                <a:hlinkClick r:id="rId2" tooltip="Наука"/>
              </a:rPr>
              <a:t>науки</a:t>
            </a:r>
            <a:r>
              <a:rPr lang="ru-RU" sz="3200" b="1" dirty="0"/>
              <a:t> и </a:t>
            </a:r>
            <a:r>
              <a:rPr lang="ru-RU" sz="3200" b="1" dirty="0">
                <a:hlinkClick r:id="rId3" tooltip="Техника"/>
              </a:rPr>
              <a:t>техники</a:t>
            </a:r>
            <a:r>
              <a:rPr lang="ru-RU" sz="3200" b="1" dirty="0"/>
              <a:t>, имеющая дело с совокупностью </a:t>
            </a:r>
            <a:r>
              <a:rPr lang="ru-RU" sz="3200" b="1" dirty="0">
                <a:hlinkClick r:id="rId4" tooltip="Теория"/>
              </a:rPr>
              <a:t>теоретического обоснования</a:t>
            </a:r>
            <a:r>
              <a:rPr lang="ru-RU" sz="3200" b="1" dirty="0"/>
              <a:t>, практических методов исследования, анализа и синтеза, а также методов производства и применения продуктов с заданной атомной структурой путём контролируемого манипулирования отдельными </a:t>
            </a:r>
            <a:r>
              <a:rPr lang="ru-RU" sz="3200" b="1" dirty="0">
                <a:hlinkClick r:id="rId5" tooltip="Атом"/>
              </a:rPr>
              <a:t>атомами</a:t>
            </a:r>
            <a:r>
              <a:rPr lang="ru-RU" sz="3200" b="1" dirty="0"/>
              <a:t> и </a:t>
            </a:r>
            <a:r>
              <a:rPr lang="ru-RU" sz="3200" b="1" dirty="0">
                <a:hlinkClick r:id="rId6" tooltip="Молекула"/>
              </a:rPr>
              <a:t>молекулами</a:t>
            </a:r>
            <a:r>
              <a:rPr lang="ru-RU" sz="32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97974" cy="591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http://expert.ru/russian_reporter/2012/26/10-materialov-kotoryie-pomenyayut-mir/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564904"/>
            <a:ext cx="3284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http://schoolnano.ru/node/4657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284984"/>
            <a:ext cx="4579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https://ru.wikipedia.org/wiki/</a:t>
            </a:r>
            <a:r>
              <a:rPr lang="ru-RU" dirty="0" err="1" smtClean="0"/>
              <a:t>Нанотехнология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10 материалов,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которые </a:t>
            </a:r>
            <a:r>
              <a:rPr lang="ru-RU" b="1" dirty="0"/>
              <a:t>поменяют мир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	Чтобы </a:t>
            </a:r>
            <a:r>
              <a:rPr lang="ru-RU" sz="2800" b="1" i="1" dirty="0">
                <a:solidFill>
                  <a:srgbClr val="C00000"/>
                </a:solidFill>
              </a:rPr>
              <a:t>совершить революцию, мало знать ответ на вопрос </a:t>
            </a:r>
            <a:r>
              <a:rPr lang="ru-RU" sz="2800" b="1" i="1" dirty="0"/>
              <a:t>«как?»</a:t>
            </a:r>
            <a:r>
              <a:rPr lang="ru-RU" sz="2800" b="1" i="1" dirty="0">
                <a:solidFill>
                  <a:srgbClr val="C00000"/>
                </a:solidFill>
              </a:rPr>
              <a:t>, есть еще и вопрос </a:t>
            </a:r>
            <a:r>
              <a:rPr lang="ru-RU" sz="2800" b="1" i="1" dirty="0"/>
              <a:t>«из чего?». </a:t>
            </a:r>
            <a:endParaRPr lang="ru-RU" sz="2800" b="1" i="1" dirty="0" smtClean="0"/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	К </a:t>
            </a:r>
            <a:r>
              <a:rPr lang="ru-RU" sz="2800" b="1" i="1" dirty="0">
                <a:solidFill>
                  <a:srgbClr val="C00000"/>
                </a:solidFill>
              </a:rPr>
              <a:t>технологическим революциям это относится в первую очередь.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	Без </a:t>
            </a:r>
            <a:r>
              <a:rPr lang="ru-RU" sz="2800" b="1" i="1" dirty="0">
                <a:solidFill>
                  <a:srgbClr val="C00000"/>
                </a:solidFill>
              </a:rPr>
              <a:t>появления принципиально новых материалов не было бы ни компьютеров, ни мобильной связи, ни солнечных батарей. 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	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Мы </a:t>
            </a:r>
            <a:r>
              <a:rPr lang="ru-RU" sz="2800" b="1" i="1" u="sng" dirty="0">
                <a:solidFill>
                  <a:srgbClr val="C00000"/>
                </a:solidFill>
              </a:rPr>
              <a:t>выбрали десять материалов, которые должны обеспечить радикальные перемены в ближайшие десятилетия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01. Углеродные </a:t>
            </a:r>
            <a:r>
              <a:rPr lang="ru-RU" sz="2800" b="1" dirty="0" err="1">
                <a:solidFill>
                  <a:srgbClr val="C00000"/>
                </a:solidFill>
              </a:rPr>
              <a:t>нанотрубки</a:t>
            </a:r>
            <a:r>
              <a:rPr lang="ru-RU" sz="2800" b="1" dirty="0">
                <a:solidFill>
                  <a:srgbClr val="C00000"/>
                </a:solidFill>
              </a:rPr>
              <a:t>: </a:t>
            </a:r>
            <a:r>
              <a:rPr lang="ru-RU" sz="2800" b="1" i="1" dirty="0"/>
              <a:t>разорвать </a:t>
            </a:r>
            <a:r>
              <a:rPr lang="ru-RU" sz="2800" b="1" i="1" dirty="0" smtClean="0"/>
              <a:t>невозможно</a:t>
            </a:r>
            <a:endParaRPr lang="ru-RU" sz="2800" b="1" i="1" dirty="0"/>
          </a:p>
        </p:txBody>
      </p:sp>
      <p:pic>
        <p:nvPicPr>
          <p:cNvPr id="3074" name="Picture 2" descr="10 материалов, которые поменяют мир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3705114" cy="24700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573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SCIENCE PICTURE CO/SCIENCE FACTION/CORBIS/FOTOSA.RU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9309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sz="2400" b="1" u="sng" dirty="0" smtClean="0"/>
              <a:t>Трубка, собранная из атомов углерода. </a:t>
            </a:r>
            <a:r>
              <a:rPr lang="ru-RU" sz="2400" b="1" dirty="0" smtClean="0"/>
              <a:t>Длина трубки теоретически ничем не ограничена, хотя на практике вырастить их длиннее 20 сантиметров пока никому не удалось. Но и это очень много по сравнению с масштабом атома (10</a:t>
            </a:r>
            <a:r>
              <a:rPr lang="ru-RU" sz="2400" b="1" baseline="30000" dirty="0" smtClean="0"/>
              <a:t>-10</a:t>
            </a:r>
            <a:r>
              <a:rPr lang="ru-RU" sz="2400" b="1" dirty="0" smtClean="0"/>
              <a:t> м).</a:t>
            </a:r>
            <a:endParaRPr lang="ru-RU" sz="2400" b="1" dirty="0"/>
          </a:p>
        </p:txBody>
      </p:sp>
      <p:pic>
        <p:nvPicPr>
          <p:cNvPr id="3076" name="Picture 4" descr="https://upload.wikimedia.org/wikipedia/commons/thumb/a/ad/FlyingThroughNanotube.png/220px-FlyingThroughNanotu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0728"/>
            <a:ext cx="2815580" cy="215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847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них можно делать</a:t>
            </a:r>
          </a:p>
          <a:p>
            <a:pPr algn="just"/>
            <a:r>
              <a:rPr lang="ru-RU" sz="2400" b="1" dirty="0"/>
              <a:t>Если верить футурологам, </a:t>
            </a:r>
            <a:r>
              <a:rPr lang="ru-RU" sz="2400" b="1" dirty="0" err="1"/>
              <a:t>нанотрубки</a:t>
            </a:r>
            <a:r>
              <a:rPr lang="ru-RU" sz="2400" b="1" dirty="0"/>
              <a:t> — это наше все. К примеру, они </a:t>
            </a:r>
            <a:r>
              <a:rPr lang="ru-RU" sz="2400" b="1" u="sng" dirty="0"/>
              <a:t>очень-очень-очень прочные.</a:t>
            </a:r>
            <a:r>
              <a:rPr lang="ru-RU" sz="2400" b="1" dirty="0"/>
              <a:t> Вся трубка, по сути, является одной молекулой, и разорвать ее крайне сложно. </a:t>
            </a:r>
            <a:r>
              <a:rPr lang="ru-RU" sz="2400" b="1" i="1" dirty="0"/>
              <a:t>Расчеты показывают, что нить из многослойных </a:t>
            </a:r>
            <a:r>
              <a:rPr lang="ru-RU" sz="2400" b="1" i="1" dirty="0" err="1"/>
              <a:t>нанотрубок</a:t>
            </a:r>
            <a:r>
              <a:rPr lang="ru-RU" sz="2400" b="1" i="1" dirty="0"/>
              <a:t> толщиной в миллиметр могла бы удержать груз до 15 тонн. </a:t>
            </a:r>
            <a:r>
              <a:rPr lang="ru-RU" sz="2400" b="1" dirty="0"/>
              <a:t>Обещают, что когда-нибудь они позволят построить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лифт в космос </a:t>
            </a:r>
            <a:r>
              <a:rPr lang="ru-RU" sz="2400" b="1" dirty="0"/>
              <a:t>(этот образ уже увековечен в «</a:t>
            </a:r>
            <a:r>
              <a:rPr lang="ru-RU" sz="2400" b="1" dirty="0" err="1"/>
              <a:t>Смешариках</a:t>
            </a:r>
            <a:r>
              <a:rPr lang="ru-RU" sz="2400" b="1" dirty="0"/>
              <a:t>»), а уж про банальные тросы для земных нужд и говорить нечего.</a:t>
            </a:r>
          </a:p>
          <a:p>
            <a:pPr algn="just"/>
            <a:r>
              <a:rPr lang="ru-RU" sz="2400" b="1" dirty="0"/>
              <a:t>Прочность — это еще не все. Например, </a:t>
            </a:r>
            <a:r>
              <a:rPr lang="ru-RU" sz="2400" b="1" u="sng" dirty="0"/>
              <a:t>теплопроводность </a:t>
            </a:r>
            <a:r>
              <a:rPr lang="ru-RU" sz="2400" b="1" u="sng" dirty="0" err="1"/>
              <a:t>нанотрубок</a:t>
            </a:r>
            <a:r>
              <a:rPr lang="ru-RU" sz="2400" b="1" u="sng" dirty="0"/>
              <a:t> вдоль оси почти в десять раз выше, чем у меди. </a:t>
            </a:r>
            <a:r>
              <a:rPr lang="ru-RU" sz="2400" b="1" dirty="0"/>
              <a:t>Но при этом </a:t>
            </a:r>
            <a:r>
              <a:rPr lang="ru-RU" sz="2400" b="1" u="sng" dirty="0"/>
              <a:t>в поперечном направлении они задерживают тепло так же, как кирпич или бетон. </a:t>
            </a:r>
            <a:r>
              <a:rPr lang="ru-RU" sz="2400" b="1" dirty="0"/>
              <a:t>Еще из этих трубок можно делать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аккумуляторы, фильтры для воды, иглы для внутриклеточных инъекций, емкости для хранения водорода </a:t>
            </a:r>
            <a:r>
              <a:rPr lang="ru-RU" sz="2400" b="1" dirty="0"/>
              <a:t>и так далее. Если бы будущее имело герб, его стоило бы украсить венками из </a:t>
            </a:r>
            <a:r>
              <a:rPr lang="ru-RU" sz="2400" b="1" dirty="0" err="1"/>
              <a:t>нанотрубок</a:t>
            </a:r>
            <a:r>
              <a:rPr lang="ru-RU" sz="2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pPr algn="just"/>
            <a:r>
              <a:rPr lang="ru-RU" sz="3200" dirty="0"/>
              <a:t>Пока </a:t>
            </a:r>
            <a:r>
              <a:rPr lang="ru-RU" sz="3200" dirty="0" err="1"/>
              <a:t>нанотрубки</a:t>
            </a:r>
            <a:r>
              <a:rPr lang="ru-RU" sz="3200" dirty="0"/>
              <a:t> проще найти в лабораториях, чем в коммерческих продуктах. Однако уже появились композитные материалы с их использованием, и, по заявлениям производителей, они прочнее обычных на несколько десятков процентов. </a:t>
            </a:r>
            <a:r>
              <a:rPr lang="ru-RU" sz="3200" b="1" u="sng" dirty="0"/>
              <a:t>Из таких материалов производят детали для спортивных велосипедов и корпуса яхт.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5384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02. </a:t>
            </a:r>
            <a:r>
              <a:rPr lang="ru-RU" sz="2800" b="1" dirty="0" err="1"/>
              <a:t>Графен</a:t>
            </a:r>
            <a:r>
              <a:rPr lang="ru-RU" sz="2800" b="1" dirty="0"/>
              <a:t>: </a:t>
            </a:r>
            <a:r>
              <a:rPr lang="ru-RU" sz="2800" b="1" i="1" dirty="0">
                <a:solidFill>
                  <a:srgbClr val="FF0000"/>
                </a:solidFill>
              </a:rPr>
              <a:t>нобелевский углерод</a:t>
            </a:r>
          </a:p>
        </p:txBody>
      </p:sp>
      <p:pic>
        <p:nvPicPr>
          <p:cNvPr id="1026" name="Picture 2" descr=" rep_255_049-1.jpg Фото: Vicki Couchman/Camera Press/Foto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3422154" cy="22814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5976" y="69269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</a:t>
            </a:r>
          </a:p>
          <a:p>
            <a:pPr algn="just"/>
            <a:r>
              <a:rPr lang="ru-RU" b="1" dirty="0" smtClean="0"/>
              <a:t>	Самое </a:t>
            </a:r>
            <a:r>
              <a:rPr lang="ru-RU" b="1" dirty="0"/>
              <a:t>главное, что мы знаем о </a:t>
            </a:r>
            <a:r>
              <a:rPr lang="ru-RU" b="1" dirty="0" err="1"/>
              <a:t>графене</a:t>
            </a:r>
            <a:r>
              <a:rPr lang="ru-RU" b="1" dirty="0"/>
              <a:t>: за его открытие дали Нобелевскую премию, дали ее русским ученым Гейму и Новоселову, эти русские ученые живут в Великобритании и не хотят переезжать в наше </a:t>
            </a:r>
            <a:r>
              <a:rPr lang="ru-RU" b="1" dirty="0" err="1"/>
              <a:t>Сколково</a:t>
            </a:r>
            <a:r>
              <a:rPr lang="ru-RU" b="1" dirty="0"/>
              <a:t>.</a:t>
            </a:r>
          </a:p>
          <a:p>
            <a:pPr algn="just"/>
            <a:r>
              <a:rPr lang="ru-RU" b="1" dirty="0" smtClean="0"/>
              <a:t>	По </a:t>
            </a:r>
            <a:r>
              <a:rPr lang="ru-RU" b="1" dirty="0"/>
              <a:t>сути, </a:t>
            </a:r>
            <a:r>
              <a:rPr lang="ru-RU" b="1" u="sng" dirty="0" err="1"/>
              <a:t>графен</a:t>
            </a:r>
            <a:r>
              <a:rPr lang="ru-RU" b="1" u="sng" dirty="0"/>
              <a:t> — это плоский лист из атомов углерода, первый из открытых двумерных кристаллов</a:t>
            </a:r>
            <a:r>
              <a:rPr lang="ru-RU" b="1" dirty="0"/>
              <a:t>, возможность существования которых долгое время вызывала сомнения. Такие кристаллы не могут вырасти из расплава: их скрутит и разорвет тепловыми колебаниями. Но зато плоский лист </a:t>
            </a:r>
            <a:r>
              <a:rPr lang="ru-RU" b="1" dirty="0" err="1"/>
              <a:t>графена</a:t>
            </a:r>
            <a:r>
              <a:rPr lang="ru-RU" b="1" dirty="0"/>
              <a:t> вполне реально оторвать от графита. Причем обыкновенным скотчем, как это сделали нобелевские лауреаты, развлекавшиеся в лаборатории пятничным вечером.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cap="all" dirty="0"/>
              <a:t>ФОТО: </a:t>
            </a:r>
            <a:r>
              <a:rPr lang="en-US" cap="all" dirty="0"/>
              <a:t>VICKI COUCHMAN/CAMERA PRESS/FOTODOM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можно делать</a:t>
            </a:r>
          </a:p>
          <a:p>
            <a:pPr algn="just"/>
            <a:r>
              <a:rPr lang="ru-RU" sz="2400" b="1" dirty="0" smtClean="0"/>
              <a:t>	С </a:t>
            </a:r>
            <a:r>
              <a:rPr lang="ru-RU" sz="2400" b="1" dirty="0" err="1"/>
              <a:t>графеном</a:t>
            </a:r>
            <a:r>
              <a:rPr lang="ru-RU" sz="2400" b="1" dirty="0"/>
              <a:t> связывают еще большие надежды, чем с </a:t>
            </a:r>
            <a:r>
              <a:rPr lang="ru-RU" sz="2400" b="1" dirty="0" err="1"/>
              <a:t>нанотрубками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just"/>
            <a:r>
              <a:rPr lang="ru-RU" sz="2400" b="1" u="sng" dirty="0" smtClean="0"/>
              <a:t>	Великолепные </a:t>
            </a:r>
            <a:r>
              <a:rPr lang="ru-RU" sz="2400" b="1" u="sng" dirty="0"/>
              <a:t>электрические свойства делают его альтернативой кремниевым полупроводникам. </a:t>
            </a:r>
            <a:endParaRPr lang="ru-RU" sz="2400" b="1" u="sng" dirty="0" smtClean="0"/>
          </a:p>
          <a:p>
            <a:pPr algn="just"/>
            <a:r>
              <a:rPr lang="ru-RU" sz="2400" b="1" dirty="0" smtClean="0"/>
              <a:t>	Он </a:t>
            </a:r>
            <a:r>
              <a:rPr lang="ru-RU" sz="2400" b="1" dirty="0"/>
              <a:t>исключительно прочен на разрыв, так что конструкторам космического лифта будет из чего выбирать.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	Кроме </a:t>
            </a:r>
            <a:r>
              <a:rPr lang="ru-RU" sz="2400" b="1" dirty="0"/>
              <a:t>того, </a:t>
            </a:r>
            <a:r>
              <a:rPr lang="ru-RU" sz="2400" b="1" dirty="0" err="1"/>
              <a:t>графен</a:t>
            </a:r>
            <a:r>
              <a:rPr lang="ru-RU" sz="2400" b="1" dirty="0"/>
              <a:t> </a:t>
            </a:r>
            <a:r>
              <a:rPr lang="ru-RU" sz="2400" b="1" u="sng" dirty="0"/>
              <a:t>обладает прекрасной теплопроводностью и практически прозрачен. </a:t>
            </a:r>
            <a:endParaRPr lang="ru-RU" sz="2400" b="1" u="sng" dirty="0" smtClean="0"/>
          </a:p>
          <a:p>
            <a:pPr algn="just"/>
            <a:r>
              <a:rPr lang="ru-RU" sz="2400" b="1" dirty="0" smtClean="0"/>
              <a:t>	Все </a:t>
            </a:r>
            <a:r>
              <a:rPr lang="ru-RU" sz="2400" b="1" dirty="0"/>
              <a:t>это открывает путь к созданию </a:t>
            </a:r>
            <a:r>
              <a:rPr lang="ru-RU" sz="2400" b="1" dirty="0" err="1"/>
              <a:t>гаджетов</a:t>
            </a:r>
            <a:r>
              <a:rPr lang="ru-RU" sz="2400" b="1" dirty="0"/>
              <a:t> будущего — например,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контактных линз, на которые можно передавать изображение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941168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сейчас</a:t>
            </a:r>
          </a:p>
          <a:p>
            <a:r>
              <a:rPr lang="ru-RU" sz="2800" b="1" dirty="0" smtClean="0"/>
              <a:t>Обещают, что вот-вот на рынке появятся изделия на основе </a:t>
            </a:r>
            <a:r>
              <a:rPr lang="ru-RU" sz="2800" b="1" dirty="0" err="1" smtClean="0"/>
              <a:t>графена</a:t>
            </a:r>
            <a:r>
              <a:rPr lang="ru-RU" sz="2800" b="1" dirty="0" smtClean="0"/>
              <a:t>. Но пока он используется главным образом в лабораториях.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681</Words>
  <Application>Microsoft Office PowerPoint</Application>
  <PresentationFormat>Экран (4:3)</PresentationFormat>
  <Paragraphs>113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Нанотехнологии и технопредпринимательство</vt:lpstr>
      <vt:lpstr> Вопросы: 1.Потребительские свойства и характеристики нанообъектов и наноматериалов. 2. Научные исследования в области наноразмерных объектов. 3. Проекты, высокие технологии и технопредпринимательство в мире НАНО.</vt:lpstr>
      <vt:lpstr>Слайд 3</vt:lpstr>
      <vt:lpstr>10 материалов,  которые поменяют мир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Нанотехнологии и технопредпринимательство</dc:title>
  <dc:creator>Гыук</dc:creator>
  <cp:lastModifiedBy>Гыук</cp:lastModifiedBy>
  <cp:revision>21</cp:revision>
  <dcterms:created xsi:type="dcterms:W3CDTF">2016-03-13T03:28:02Z</dcterms:created>
  <dcterms:modified xsi:type="dcterms:W3CDTF">2016-03-13T08:25:44Z</dcterms:modified>
</cp:coreProperties>
</file>