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84C7FD-6E11-4910-B039-E50510596E43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CAC4F2-97F6-40B8-B179-0F5F931385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4C7FD-6E11-4910-B039-E50510596E43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AC4F2-97F6-40B8-B179-0F5F93138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D84C7FD-6E11-4910-B039-E50510596E43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CAC4F2-97F6-40B8-B179-0F5F93138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4C7FD-6E11-4910-B039-E50510596E43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AC4F2-97F6-40B8-B179-0F5F93138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84C7FD-6E11-4910-B039-E50510596E43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CCAC4F2-97F6-40B8-B179-0F5F931385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4C7FD-6E11-4910-B039-E50510596E43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AC4F2-97F6-40B8-B179-0F5F93138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4C7FD-6E11-4910-B039-E50510596E43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AC4F2-97F6-40B8-B179-0F5F93138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4C7FD-6E11-4910-B039-E50510596E43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AC4F2-97F6-40B8-B179-0F5F93138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84C7FD-6E11-4910-B039-E50510596E43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AC4F2-97F6-40B8-B179-0F5F93138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4C7FD-6E11-4910-B039-E50510596E43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AC4F2-97F6-40B8-B179-0F5F931385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84C7FD-6E11-4910-B039-E50510596E43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AC4F2-97F6-40B8-B179-0F5F9313858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D84C7FD-6E11-4910-B039-E50510596E43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CCAC4F2-97F6-40B8-B179-0F5F931385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D%D0%B0%D1%80%D1%83%D1%88%D0%B5%D0%BD%D0%B8%D0%B5_%D0%B0%D0%B2%D1%82%D0%BE%D1%80%D1%81%D0%BA%D0%BE%D0%B3%D0%BE_%D0%BF%D1%80%D0%B0%D0%B2%D0%B0#.D0.9F.D1.80.D0.BE.D0.B3.D1.80.D0.B0.D0.BC.D0.BC.D0.BD.D0.BE.D0.B5_.D0.BE.D0.B1.D0.B5.D1.81.D0.BF.D0.B5.D1.87.D0.B5.D0.BD.D0.B8.D0.B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D%D0%B8%D0%B3%D0%B5%D1%80%D0%B8%D1%8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0%BD%D0%BB%D0%B0%D0%B9%D0%BD" TargetMode="External"/><Relationship Id="rId2" Type="http://schemas.openxmlformats.org/officeDocument/2006/relationships/hyperlink" Target="https://ru.wikipedia.org/wiki/%D0%9F%D0%B0%D1%80%D0%BE%D0%BB%D1%8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E%D0%B2%D0%B0%D1%80%D0%BD%D1%8B%D0%B9_%D0%B7%D0%BD%D0%B0%D0%BA" TargetMode="External"/><Relationship Id="rId2" Type="http://schemas.openxmlformats.org/officeDocument/2006/relationships/hyperlink" Target="https://ru.wikipedia.org/wiki/19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5%D0%BA%D0%BB%D0%B0%D0%BC%D0%B0" TargetMode="External"/><Relationship Id="rId5" Type="http://schemas.openxmlformats.org/officeDocument/2006/relationships/hyperlink" Target="https://ru.wikipedia.org/wiki/%D0%A0%D0%B0%D1%81%D1%81%D1%8B%D0%BB%D0%BA%D0%B0_%D1%8D%D0%BB%D0%B5%D0%BA%D1%82%D1%80%D0%BE%D0%BD%D0%BD%D0%BE%D0%B9_%D0%BF%D0%BE%D1%87%D1%82%D1%8B" TargetMode="External"/><Relationship Id="rId4" Type="http://schemas.openxmlformats.org/officeDocument/2006/relationships/hyperlink" Target="https://ru.wikipedia.org/wiki/%D0%90%D0%BD%D0%B3%D0%BB%D0%B8%D0%B9%D1%81%D0%BA%D0%B8%D0%B9_%D1%8F%D0%B7%D1%8B%D0%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676456" cy="2232248"/>
          </a:xfrm>
        </p:spPr>
        <p:txBody>
          <a:bodyPr/>
          <a:lstStyle/>
          <a:p>
            <a:r>
              <a:rPr lang="ru-RU" dirty="0" smtClean="0"/>
              <a:t>Интернет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Безопасность в Интернете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869160"/>
            <a:ext cx="4600600" cy="1752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Разработал:</a:t>
            </a:r>
          </a:p>
          <a:p>
            <a:pPr algn="l"/>
            <a:r>
              <a:rPr lang="ru-RU" dirty="0" smtClean="0"/>
              <a:t>учитель информатики МБОУ «СОШ </a:t>
            </a:r>
            <a:r>
              <a:rPr lang="ru-RU" dirty="0" err="1" smtClean="0"/>
              <a:t>п.Новопушкинское</a:t>
            </a:r>
            <a:r>
              <a:rPr lang="ru-RU" dirty="0" smtClean="0"/>
              <a:t>»</a:t>
            </a:r>
          </a:p>
          <a:p>
            <a:pPr algn="l"/>
            <a:r>
              <a:rPr lang="ru-RU" dirty="0" smtClean="0"/>
              <a:t>Белобородая 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08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Реклама незаконной продукции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С </a:t>
            </a:r>
            <a:r>
              <a:rPr lang="ru-RU" sz="2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помощью спама рекламируют продукцию, о которой нельзя сообщить другими способами — например, 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незаконно </a:t>
            </a:r>
            <a:r>
              <a:rPr lang="ru-RU" sz="2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полученную закрытую информацию (базы данных), </a:t>
            </a:r>
            <a:r>
              <a:rPr lang="ru-RU" sz="2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hlinkClick r:id="rId2" tooltip="Нарушение авторского права"/>
              </a:rPr>
              <a:t>контрафактное программное обеспечение</a:t>
            </a:r>
            <a:r>
              <a:rPr lang="ru-RU" sz="2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ru-RU" altLang="ru-RU" dirty="0"/>
              <a:t>Спам в Интернете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8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ru-RU" altLang="ru-RU" dirty="0"/>
              <a:t>Спам в Интернете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7848872" cy="5589240"/>
          </a:xfrm>
        </p:spPr>
        <p:txBody>
          <a:bodyPr>
            <a:normAutofit fontScale="62500" lnSpcReduction="20000"/>
          </a:bodyPr>
          <a:lstStyle/>
          <a:p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Антиреклама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Запрещенная законодательством о рекламе информация</a:t>
            </a:r>
          </a:p>
          <a:p>
            <a:pPr marL="0" indent="0">
              <a:buNone/>
            </a:pP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r>
              <a:rPr lang="ru-RU" sz="29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«Нигерийские письма»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Иногда спам используется мошенниками, чтобы выманить деньги у получателя письма. Наиболее распространённый способ получил название «нигерийские письма», потому что большое количество таких писем приходило из 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hlinkClick r:id="rId2" tooltip="Нигерия"/>
              </a:rPr>
              <a:t>Нигерии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Такое письмо содержит сообщение, якобы получатель письма может получить каким-либо образом большую сумму денег (напр. наследство однофамильца получателя), а отправитель может ему в этом помочь. Затем отправитель письма просит перевести ему относительно «немного» денег под предлогом, якобы они нужны для, например, оформления документов, или открытия счета, или для оплаты проезда или пересылочных расходов; про обещанную же крупную сумму при этом обычно говорится, якобы она пока недоступна, и выманиваемые деньги нужны для овладения ею. Выманивание этих денег и является целью мошенников.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8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/>
              <a:t>Спам в Интернете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7239000" cy="4846320"/>
          </a:xfrm>
        </p:spPr>
        <p:txBody>
          <a:bodyPr>
            <a:normAutofit/>
          </a:bodyPr>
          <a:lstStyle/>
          <a:p>
            <a:r>
              <a:rPr lang="ru-RU" sz="18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Фишинг</a:t>
            </a:r>
            <a:endParaRPr lang="ru-RU" sz="1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0" indent="0" algn="just">
              <a:buNone/>
            </a:pPr>
            <a:endParaRPr lang="ru-RU" sz="18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</a:t>
            </a:r>
            <a:r>
              <a:rPr lang="ru-RU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Ещё </a:t>
            </a: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один способ мошенничества. Он представляет собой попытку </a:t>
            </a:r>
            <a:r>
              <a:rPr lang="ru-RU" sz="18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спамеров</a:t>
            </a: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выманить у получателя письма номера его кредитных карточек или </a:t>
            </a: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hlinkClick r:id="rId2" tooltip="Пароль"/>
              </a:rPr>
              <a:t>пароли</a:t>
            </a: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 доступа к </a:t>
            </a:r>
            <a:r>
              <a:rPr lang="ru-RU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системам </a:t>
            </a:r>
            <a:r>
              <a:rPr lang="ru-RU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hlinkClick r:id="rId3" tooltip="Онлайн"/>
              </a:rPr>
              <a:t>онлайн</a:t>
            </a: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 платежей. Такое письмо обычно маскируется под официальное сообщение от администрации банка. В нём говорится, что получатель должен подтвердить сведения о себе, иначе его счёт будет заблокирован, и приводится адрес </a:t>
            </a:r>
            <a:r>
              <a:rPr lang="ru-RU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 </a:t>
            </a:r>
            <a:r>
              <a:rPr lang="ru-RU" sz="18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формой, которую надо заполнить. Среди данных, которые требуется сообщить, присутствуют и те, которые нужны мошенникам. Для того, чтобы жертва не догадалась об обмане, оформление этого сайта также имитирует оформление официального сайта банка.</a:t>
            </a:r>
          </a:p>
        </p:txBody>
      </p:sp>
    </p:spTree>
    <p:extLst>
      <p:ext uri="{BB962C8B-B14F-4D97-AF65-F5344CB8AC3E}">
        <p14:creationId xmlns:p14="http://schemas.microsoft.com/office/powerpoint/2010/main" val="39685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dirty="0">
                <a:solidFill>
                  <a:schemeClr val="hlink"/>
                </a:solidFill>
              </a:rPr>
              <a:t>Пять правил при работе</a:t>
            </a:r>
            <a:br>
              <a:rPr lang="ru-RU" altLang="ru-RU" dirty="0">
                <a:solidFill>
                  <a:schemeClr val="hlink"/>
                </a:solidFill>
              </a:rPr>
            </a:br>
            <a:r>
              <a:rPr lang="ru-RU" altLang="ru-RU" dirty="0">
                <a:solidFill>
                  <a:schemeClr val="hlink"/>
                </a:solidFill>
              </a:rPr>
              <a:t>с электронной почтой: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altLang="ru-RU" sz="29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1. Никогда не открывайте подозрительные сообщения </a:t>
            </a:r>
          </a:p>
          <a:p>
            <a:pPr marL="0" indent="0" algn="ctr">
              <a:buNone/>
            </a:pPr>
            <a:r>
              <a:rPr lang="ru-RU" altLang="ru-RU" sz="29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или вложения электронной почты, </a:t>
            </a:r>
          </a:p>
          <a:p>
            <a:pPr marL="0" indent="0" algn="ctr">
              <a:buNone/>
            </a:pPr>
            <a:r>
              <a:rPr lang="ru-RU" altLang="ru-RU" sz="29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полученные от незнакомых людей. </a:t>
            </a:r>
          </a:p>
          <a:p>
            <a:pPr marL="0" indent="0" algn="ctr">
              <a:buNone/>
            </a:pPr>
            <a:r>
              <a:rPr lang="ru-RU" altLang="ru-RU" sz="29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(Вместо этого сразу удалите их)</a:t>
            </a:r>
            <a:endParaRPr lang="en-US" altLang="ru-RU" sz="29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/>
            <a:endParaRPr lang="ru-RU" altLang="ru-RU" sz="29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0" indent="0" algn="ctr">
              <a:buNone/>
            </a:pPr>
            <a:r>
              <a:rPr lang="ru-RU" altLang="ru-RU" sz="29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2. Никогда не отвечайте на спам.</a:t>
            </a:r>
            <a:endParaRPr lang="en-US" altLang="ru-RU" sz="29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/>
            <a:endParaRPr lang="ru-RU" altLang="ru-RU" sz="29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0" indent="0" algn="ctr">
              <a:buNone/>
            </a:pPr>
            <a:r>
              <a:rPr lang="ru-RU" altLang="ru-RU" sz="29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3. Применяйте фильтр спама поставщика услуг Интернета </a:t>
            </a:r>
          </a:p>
          <a:p>
            <a:pPr marL="0" indent="0" algn="ctr">
              <a:buNone/>
            </a:pPr>
            <a:r>
              <a:rPr lang="ru-RU" altLang="ru-RU" sz="29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или программы работы с электронной почтой </a:t>
            </a:r>
          </a:p>
          <a:p>
            <a:pPr marL="0" indent="0" algn="ctr">
              <a:buNone/>
            </a:pPr>
            <a:r>
              <a:rPr lang="ru-RU" altLang="ru-RU" sz="29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(при наличии подключения к Интернету).</a:t>
            </a:r>
            <a:endParaRPr lang="en-US" altLang="ru-RU" sz="29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/>
            <a:endParaRPr lang="ru-RU" altLang="ru-RU" sz="29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0" indent="0" algn="ctr">
              <a:buNone/>
            </a:pPr>
            <a:r>
              <a:rPr lang="ru-RU" altLang="ru-RU" sz="29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4. Создайте новый или используйте семейный адрес </a:t>
            </a:r>
          </a:p>
          <a:p>
            <a:pPr marL="0" indent="0" algn="ctr">
              <a:buNone/>
            </a:pPr>
            <a:r>
              <a:rPr lang="ru-RU" altLang="ru-RU" sz="29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электронной почты для Интернет-запросов, </a:t>
            </a:r>
          </a:p>
          <a:p>
            <a:pPr marL="0" indent="0" algn="ctr">
              <a:buNone/>
            </a:pPr>
            <a:r>
              <a:rPr lang="ru-RU" altLang="ru-RU" sz="29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дискуссионных форумов и т.д.</a:t>
            </a:r>
            <a:endParaRPr lang="en-US" altLang="ru-RU" sz="29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/>
            <a:endParaRPr lang="ru-RU" altLang="ru-RU" sz="29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0" indent="0" algn="ctr">
              <a:buNone/>
            </a:pPr>
            <a:r>
              <a:rPr lang="ru-RU" altLang="ru-RU" sz="29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5. Никогда не пересылайте «письма счастья». </a:t>
            </a:r>
          </a:p>
          <a:p>
            <a:pPr marL="0" indent="0" algn="ctr">
              <a:buNone/>
            </a:pPr>
            <a:r>
              <a:rPr lang="ru-RU" altLang="ru-RU" sz="29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Вместо этого сразу удаляйте 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964944"/>
          </a:xfrm>
        </p:spPr>
        <p:txBody>
          <a:bodyPr>
            <a:normAutofit/>
          </a:bodyPr>
          <a:lstStyle/>
          <a:p>
            <a:r>
              <a:rPr lang="ru-RU" dirty="0"/>
              <a:t>Спасибо за внимание!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09416"/>
            <a:ext cx="6508576" cy="48463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81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Интернет?!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alt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Интернет представляет собой важный способ</a:t>
            </a:r>
            <a:r>
              <a:rPr lang="ru-RU" alt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ru-RU" alt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личного</a:t>
            </a:r>
            <a:endParaRPr lang="ru-RU" altLang="ru-RU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0" indent="0" algn="ctr">
              <a:buNone/>
            </a:pPr>
            <a:r>
              <a:rPr lang="ru-RU" alt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 профессионального общения,</a:t>
            </a:r>
          </a:p>
          <a:p>
            <a:pPr algn="ctr"/>
            <a:endParaRPr lang="ru-RU" altLang="ru-RU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0" indent="0" algn="ctr">
              <a:buNone/>
            </a:pPr>
            <a:r>
              <a:rPr lang="ru-RU" alt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но он может также использоваться </a:t>
            </a:r>
          </a:p>
          <a:p>
            <a:pPr marL="0" indent="0" algn="ctr">
              <a:buNone/>
            </a:pPr>
            <a:r>
              <a:rPr lang="ru-RU" alt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со злым умыслом: </a:t>
            </a:r>
          </a:p>
          <a:p>
            <a:pPr marL="0" indent="0" algn="ctr">
              <a:buNone/>
            </a:pPr>
            <a:r>
              <a:rPr lang="ru-RU" altLang="ru-RU" sz="2800" b="1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например</a:t>
            </a:r>
            <a:r>
              <a:rPr lang="ru-RU" alt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, может применяться для рассылки компьютерных вирусов и спама.</a:t>
            </a:r>
          </a:p>
          <a:p>
            <a:pPr marL="0" indent="0" algn="ctr">
              <a:buNone/>
            </a:pPr>
            <a:endParaRPr lang="ru-RU" altLang="ru-RU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0" indent="0" algn="ctr">
              <a:buNone/>
            </a:pPr>
            <a:r>
              <a:rPr lang="ru-RU" alt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Поэтому важно знать </a:t>
            </a:r>
          </a:p>
          <a:p>
            <a:pPr marL="0" indent="0" algn="ctr">
              <a:buNone/>
            </a:pPr>
            <a:r>
              <a:rPr lang="ru-RU" altLang="ru-RU" sz="2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 проблемах компьютерной безопасности.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9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20040"/>
            <a:ext cx="5428456" cy="1596792"/>
          </a:xfrm>
        </p:spPr>
        <p:txBody>
          <a:bodyPr>
            <a:normAutofit fontScale="90000"/>
          </a:bodyPr>
          <a:lstStyle/>
          <a:p>
            <a:r>
              <a:rPr lang="ru-RU" altLang="ru-RU" sz="2400" dirty="0">
                <a:latin typeface="Tahoma" pitchFamily="34" charset="0"/>
              </a:rPr>
              <a:t> </a:t>
            </a:r>
            <a:r>
              <a:rPr lang="ru-RU" altLang="ru-RU" sz="3100" dirty="0"/>
              <a:t>Использование Интернета является безопасным, если выполняются три основные правила: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7239000" cy="4846320"/>
          </a:xfrm>
        </p:spPr>
        <p:txBody>
          <a:bodyPr/>
          <a:lstStyle/>
          <a:p>
            <a:r>
              <a:rPr lang="ru-RU" alt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1. Защитите свой компьютер</a:t>
            </a:r>
          </a:p>
          <a:p>
            <a:pPr marL="0" indent="0">
              <a:buNone/>
            </a:pPr>
            <a:r>
              <a:rPr lang="ru-RU" alt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  <a:p>
            <a:r>
              <a:rPr lang="ru-RU" alt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2. Защитите себя в Интернете </a:t>
            </a:r>
          </a:p>
          <a:p>
            <a:endParaRPr lang="ru-RU" altLang="ru-RU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r>
              <a:rPr lang="ru-RU" alt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3. Соблюдайте правила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14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2255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0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20040"/>
            <a:ext cx="5932512" cy="1596792"/>
          </a:xfrm>
        </p:spPr>
        <p:txBody>
          <a:bodyPr>
            <a:noAutofit/>
          </a:bodyPr>
          <a:lstStyle/>
          <a:p>
            <a:r>
              <a:rPr lang="ru-RU" altLang="ru-RU" sz="2800" dirty="0"/>
              <a:t>Использование Интернета является безопасным, если выполняются три основные правила: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916832"/>
            <a:ext cx="5040560" cy="4752528"/>
          </a:xfrm>
        </p:spPr>
        <p:txBody>
          <a:bodyPr>
            <a:normAutofit fontScale="47500" lnSpcReduction="20000"/>
          </a:bodyPr>
          <a:lstStyle/>
          <a:p>
            <a:r>
              <a:rPr lang="ru-RU" altLang="ru-RU" sz="3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1. Защитите свой компьютер </a:t>
            </a:r>
            <a:endParaRPr lang="en-US" altLang="ru-RU" sz="36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/>
            <a:endParaRPr lang="ru-RU" altLang="ru-RU" sz="31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ru-RU" altLang="ru-RU" sz="35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Регулярно обновляйте операционную систему. </a:t>
            </a:r>
          </a:p>
          <a:p>
            <a:pPr algn="ctr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ru-RU" altLang="ru-RU" sz="35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Используйте антивирусную программу. </a:t>
            </a:r>
          </a:p>
          <a:p>
            <a:pPr algn="ctr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ru-RU" altLang="ru-RU" sz="35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Применяйте брандмауэр. </a:t>
            </a:r>
          </a:p>
          <a:p>
            <a:pPr algn="ctr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ru-RU" altLang="ru-RU" sz="35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Создавайте резервные копии важных файлов. </a:t>
            </a:r>
          </a:p>
          <a:p>
            <a:pPr algn="ctr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ru-RU" altLang="ru-RU" sz="35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Будьте осторожны при загрузке содержимого.</a:t>
            </a:r>
          </a:p>
          <a:p>
            <a:endParaRPr lang="ru-RU" dirty="0"/>
          </a:p>
        </p:txBody>
      </p:sp>
      <p:pic>
        <p:nvPicPr>
          <p:cNvPr id="4" name="Picture 14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2255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6" descr="C:\Users\Пользователь\Desktop\орфография\bezopasnii_intern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04864"/>
            <a:ext cx="3129902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62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20040"/>
            <a:ext cx="6336704" cy="1380768"/>
          </a:xfrm>
        </p:spPr>
        <p:txBody>
          <a:bodyPr>
            <a:noAutofit/>
          </a:bodyPr>
          <a:lstStyle/>
          <a:p>
            <a:r>
              <a:rPr lang="ru-RU" altLang="ru-RU" sz="2800" dirty="0"/>
              <a:t>Использование Интернета является безопасным, если выполняются три основные правила: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988840"/>
            <a:ext cx="5112692" cy="4248472"/>
          </a:xfrm>
        </p:spPr>
        <p:txBody>
          <a:bodyPr>
            <a:normAutofit/>
          </a:bodyPr>
          <a:lstStyle/>
          <a:p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2. Защитите себя в Интернете </a:t>
            </a:r>
            <a:endParaRPr lang="en-US" altLang="ru-RU" sz="2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/>
            <a:endParaRPr lang="ru-RU" altLang="ru-RU" sz="2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altLang="ru-RU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 осторожностью разглашайте личную информацию.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Думайте о том, с кем разговариваете.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Помните, что в Интернете не вся информация надежна и не все </a:t>
            </a:r>
            <a:br>
              <a:rPr lang="ru-RU" altLang="ru-RU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ru-RU" altLang="ru-RU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пользователи откровенны.</a:t>
            </a:r>
          </a:p>
          <a:p>
            <a:endParaRPr lang="ru-RU" dirty="0"/>
          </a:p>
        </p:txBody>
      </p:sp>
      <p:pic>
        <p:nvPicPr>
          <p:cNvPr id="4" name="Picture 14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2255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4" descr="C:\Users\Пользователь\Desktop\орфография\115_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348880"/>
            <a:ext cx="24511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92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6347048" cy="1143000"/>
          </a:xfrm>
        </p:spPr>
        <p:txBody>
          <a:bodyPr>
            <a:noAutofit/>
          </a:bodyPr>
          <a:lstStyle/>
          <a:p>
            <a:r>
              <a:rPr lang="ru-RU" altLang="ru-RU" sz="2800" dirty="0"/>
              <a:t>Использование Интернета является безопасным, если выполняются три основные правила:</a:t>
            </a:r>
            <a:endParaRPr lang="ru-RU" sz="2800" dirty="0"/>
          </a:p>
        </p:txBody>
      </p:sp>
      <p:pic>
        <p:nvPicPr>
          <p:cNvPr id="4" name="Picture 13" descr="Картинка 15 из 5179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3"/>
            <a:ext cx="2592288" cy="194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2255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4365104"/>
            <a:ext cx="6480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3. Соблюдайте правила</a:t>
            </a:r>
            <a:endParaRPr lang="en-US" altLang="ru-RU" sz="2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/>
            <a:endParaRPr lang="en-US" altLang="ru-RU" sz="2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altLang="ru-RU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Закону необходимо подчиняться даже в Интернете. 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altLang="ru-RU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При работе в Интернете не забывайте заботиться об </a:t>
            </a:r>
            <a:r>
              <a:rPr lang="ru-RU" alt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остальных так </a:t>
            </a:r>
            <a:r>
              <a:rPr lang="ru-RU" altLang="ru-RU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же, как о себе.</a:t>
            </a:r>
          </a:p>
        </p:txBody>
      </p:sp>
      <p:pic>
        <p:nvPicPr>
          <p:cNvPr id="7" name="Picture 27" descr="Картинка 14 из 5179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929078"/>
            <a:ext cx="2592288" cy="194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8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3926632" cy="732696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chemeClr val="hlink"/>
                </a:solidFill>
              </a:rPr>
              <a:t>Вирусы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7239000" cy="3816424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Вирусы</a:t>
            </a:r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, трояны и черви </a:t>
            </a:r>
            <a:r>
              <a:rPr lang="ru-RU" alt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представляют </a:t>
            </a:r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собой опасные программы, </a:t>
            </a:r>
            <a:r>
              <a:rPr lang="ru-RU" alt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которые </a:t>
            </a:r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могут распространяться </a:t>
            </a:r>
            <a:r>
              <a:rPr lang="ru-RU" alt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через </a:t>
            </a:r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электронную почту</a:t>
            </a:r>
          </a:p>
          <a:p>
            <a:pPr marL="0" indent="0" algn="just">
              <a:buNone/>
            </a:pPr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или веб-страницы.</a:t>
            </a:r>
          </a:p>
          <a:p>
            <a:pPr algn="just"/>
            <a:endParaRPr lang="ru-RU" altLang="ru-RU" sz="2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marL="0" indent="0" algn="just">
              <a:buNone/>
            </a:pPr>
            <a:r>
              <a:rPr lang="ru-RU" alt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Вирусы </a:t>
            </a:r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могут повредить файлы или </a:t>
            </a:r>
          </a:p>
          <a:p>
            <a:pPr marL="0" indent="0" algn="just">
              <a:buNone/>
            </a:pPr>
            <a:r>
              <a:rPr lang="ru-RU" altLang="ru-RU" sz="2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программное обеспечение, хранящиеся на компьютере.</a:t>
            </a:r>
          </a:p>
          <a:p>
            <a:endParaRPr lang="ru-RU" dirty="0"/>
          </a:p>
        </p:txBody>
      </p:sp>
      <p:pic>
        <p:nvPicPr>
          <p:cNvPr id="4" name="Picture 30" descr="i?id=78066608-07&amp;tov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835150" cy="165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7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5500464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dirty="0"/>
              <a:t>Хакеры и взломщики</a:t>
            </a:r>
            <a:r>
              <a:rPr lang="ru-RU" altLang="ru-RU" sz="4400" dirty="0">
                <a:solidFill>
                  <a:srgbClr val="008080"/>
                </a:solidFill>
                <a:latin typeface="Tahoma" pitchFamily="34" charset="0"/>
              </a:rPr>
              <a:t/>
            </a:r>
            <a:br>
              <a:rPr lang="ru-RU" altLang="ru-RU" sz="4400" dirty="0">
                <a:solidFill>
                  <a:srgbClr val="008080"/>
                </a:solidFill>
                <a:latin typeface="Tahoma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7239000" cy="484632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alt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Хакерами </a:t>
            </a:r>
            <a:r>
              <a:rPr lang="ru-RU" alt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 взломщиками называют людей, </a:t>
            </a:r>
            <a:r>
              <a:rPr lang="ru-RU" alt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которые </a:t>
            </a:r>
            <a:r>
              <a:rPr lang="ru-RU" alt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взламывают защиту систем данных. </a:t>
            </a:r>
          </a:p>
          <a:p>
            <a:pPr marL="0" indent="0" algn="just">
              <a:buNone/>
            </a:pPr>
            <a:r>
              <a:rPr lang="ru-RU" alt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Они </a:t>
            </a:r>
            <a:r>
              <a:rPr lang="ru-RU" alt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могут вторгнуться на незащищенный компьютер </a:t>
            </a:r>
          </a:p>
          <a:p>
            <a:pPr marL="0" indent="0" algn="just">
              <a:buNone/>
            </a:pPr>
            <a:r>
              <a:rPr lang="ru-RU" alt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через Интернет и воспользоваться им со злым умыслом, </a:t>
            </a:r>
            <a:r>
              <a:rPr lang="ru-RU" alt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а </a:t>
            </a:r>
            <a:r>
              <a:rPr lang="ru-RU" alt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также украсть или скопировать файлы </a:t>
            </a:r>
            <a:r>
              <a:rPr lang="ru-RU" alt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 </a:t>
            </a:r>
            <a:r>
              <a:rPr lang="ru-RU" alt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использовать их в противозаконной деятельности.</a:t>
            </a:r>
          </a:p>
          <a:p>
            <a:pPr marL="0" indent="0" algn="just">
              <a:buNone/>
            </a:pPr>
            <a:r>
              <a:rPr lang="ru-RU" alt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	Лучшим </a:t>
            </a:r>
            <a:r>
              <a:rPr lang="ru-RU" alt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способом защиты компьютера </a:t>
            </a:r>
            <a:r>
              <a:rPr lang="ru-RU" alt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от </a:t>
            </a:r>
            <a:r>
              <a:rPr lang="ru-RU" alt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вторжения является применение брандмауэра </a:t>
            </a:r>
            <a:r>
              <a:rPr lang="ru-RU" alt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 </a:t>
            </a:r>
            <a:r>
              <a:rPr lang="ru-RU" alt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регулярное обновление операционной системы.</a:t>
            </a:r>
          </a:p>
          <a:p>
            <a:endParaRPr lang="ru-RU" dirty="0"/>
          </a:p>
        </p:txBody>
      </p:sp>
      <p:pic>
        <p:nvPicPr>
          <p:cNvPr id="4" name="Picture 26" descr="p_atk_tytto_is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391" y="0"/>
            <a:ext cx="1656049" cy="170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6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ru-RU" altLang="ru-RU" dirty="0"/>
              <a:t>Спам в Интернете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55137"/>
            <a:ext cx="3682752" cy="34757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Первоначально слово «SPAM» появилось в </a:t>
            </a:r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hlinkClick r:id="rId2" tooltip="1936"/>
              </a:rPr>
              <a:t>1936</a:t>
            </a:r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 г. Оно расшифровывалось как </a:t>
            </a:r>
            <a:r>
              <a:rPr lang="ru-RU" sz="22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SPiced</a:t>
            </a:r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sz="22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hAM</a:t>
            </a:r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(острая ветчина) и было </a:t>
            </a:r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hlinkClick r:id="rId3" tooltip="Товарный знак"/>
              </a:rPr>
              <a:t>товарным знаком</a:t>
            </a:r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 для мясных </a:t>
            </a:r>
            <a:r>
              <a:rPr lang="ru-RU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консервов</a:t>
            </a:r>
            <a:endParaRPr lang="ru-RU" sz="22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2" y="1916832"/>
            <a:ext cx="388843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Спам (</a:t>
            </a:r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hlinkClick r:id="rId4" tooltip="Английский язык"/>
              </a:rPr>
              <a:t>англ.</a:t>
            </a:r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 </a:t>
            </a:r>
            <a:r>
              <a:rPr lang="ru-RU" sz="22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spam</a:t>
            </a:r>
            <a:r>
              <a:rPr lang="ru-RU" sz="2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) — </a:t>
            </a:r>
            <a:r>
              <a:rPr lang="ru-RU" sz="2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hlinkClick r:id="rId5" tooltip="Рассылка электронной почты"/>
              </a:rPr>
              <a:t>рассылка</a:t>
            </a:r>
            <a:r>
              <a:rPr lang="ru-RU" sz="2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 коммерческой и 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некоммерческой</a:t>
            </a:r>
          </a:p>
          <a:p>
            <a:pPr algn="just"/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hlinkClick r:id="rId6" tooltip="Реклама"/>
              </a:rPr>
              <a:t>рекламы</a:t>
            </a:r>
            <a:r>
              <a:rPr lang="ru-RU" sz="2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 или иных видов сообщений лицам, не выражавшим желания их получать</a:t>
            </a:r>
          </a:p>
        </p:txBody>
      </p:sp>
    </p:spTree>
    <p:extLst>
      <p:ext uri="{BB962C8B-B14F-4D97-AF65-F5344CB8AC3E}">
        <p14:creationId xmlns:p14="http://schemas.microsoft.com/office/powerpoint/2010/main" val="7277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282</Words>
  <Application>Microsoft Office PowerPoint</Application>
  <PresentationFormat>Экран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Интернет  Безопасность в Интернете</vt:lpstr>
      <vt:lpstr>Интернет?!</vt:lpstr>
      <vt:lpstr> Использование Интернета является безопасным, если выполняются три основные правила:</vt:lpstr>
      <vt:lpstr>Использование Интернета является безопасным, если выполняются три основные правила:</vt:lpstr>
      <vt:lpstr>Использование Интернета является безопасным, если выполняются три основные правила:</vt:lpstr>
      <vt:lpstr>Использование Интернета является безопасным, если выполняются три основные правила:</vt:lpstr>
      <vt:lpstr>Вирусы</vt:lpstr>
      <vt:lpstr>Хакеры и взломщики </vt:lpstr>
      <vt:lpstr>Спам в Интернете</vt:lpstr>
      <vt:lpstr>Спам в Интернете</vt:lpstr>
      <vt:lpstr>Спам в Интернете</vt:lpstr>
      <vt:lpstr>Спам в Интернете</vt:lpstr>
      <vt:lpstr>Пять правил при работе с электронной почтой:</vt:lpstr>
      <vt:lpstr>Спасибо за внимание!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  Безопасность в Интернете</dc:title>
  <dc:creator>Елена</dc:creator>
  <cp:lastModifiedBy>Елена</cp:lastModifiedBy>
  <cp:revision>6</cp:revision>
  <dcterms:created xsi:type="dcterms:W3CDTF">2014-11-12T12:08:44Z</dcterms:created>
  <dcterms:modified xsi:type="dcterms:W3CDTF">2014-12-17T19:37:02Z</dcterms:modified>
</cp:coreProperties>
</file>