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59" r:id="rId6"/>
    <p:sldId id="260" r:id="rId7"/>
    <p:sldId id="267" r:id="rId8"/>
    <p:sldId id="268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590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AF0E-AADD-4999-B0A9-E1A6A8A906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B214-01AE-4956-966C-C67F8394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214-01AE-4956-966C-C67F839454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214-01AE-4956-966C-C67F839454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Iz-eralasha-Muzyka-schast_ya--zaraznaya(muzbar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229600" cy="50006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Муниципальное бюджетное образовательное учреждение 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дополнительного образования детей Детский юношеский центр «Ровесник»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143380"/>
            <a:ext cx="3357586" cy="114300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 </a:t>
            </a:r>
          </a:p>
          <a:p>
            <a:pPr algn="r"/>
            <a:r>
              <a:rPr lang="ru-RU" b="1" u="sng" dirty="0" smtClean="0">
                <a:solidFill>
                  <a:srgbClr val="7030A0"/>
                </a:solidFill>
                <a:latin typeface="Comic Sans MS" pitchFamily="66" charset="0"/>
              </a:rPr>
              <a:t>Составитель: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педагог дополнительного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образования Левина М.С.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общеразвивающая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программа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ЛёгКаЯ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тлЕтиКа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ИгрАх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578645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Р.п. Вача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2015 г.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z-eralasha-Muzyka-schast_ya--zarazna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0070C0"/>
                </a:solidFill>
                <a:latin typeface="Comic Sans MS" pitchFamily="66" charset="0"/>
              </a:rPr>
              <a:t>Методы диагностики: </a:t>
            </a:r>
            <a:endParaRPr lang="ru-RU" sz="5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709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- Информационно-констатирующие;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- Оценочные;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- Действенно-поведенческие;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- Игровые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«Экран достижений»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28800"/>
          <a:ext cx="8229600" cy="30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00080">
                <a:tc rowSpan="2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ФИО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ребенка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Проверочные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испытания по темам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0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1. Иванов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2. Петров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3. Сидоров</a:t>
                      </a:r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sm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286124"/>
            <a:ext cx="428627" cy="428627"/>
          </a:xfrm>
          <a:prstGeom prst="rect">
            <a:avLst/>
          </a:prstGeom>
        </p:spPr>
      </p:pic>
      <p:pic>
        <p:nvPicPr>
          <p:cNvPr id="12" name="Рисунок 11" descr="sm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857628"/>
            <a:ext cx="428627" cy="428627"/>
          </a:xfrm>
          <a:prstGeom prst="rect">
            <a:avLst/>
          </a:prstGeom>
        </p:spPr>
      </p:pic>
      <p:pic>
        <p:nvPicPr>
          <p:cNvPr id="16" name="Рисунок 15" descr="istock_000000056638x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4429132"/>
            <a:ext cx="488938" cy="487529"/>
          </a:xfrm>
          <a:prstGeom prst="rect">
            <a:avLst/>
          </a:prstGeom>
        </p:spPr>
      </p:pic>
      <p:pic>
        <p:nvPicPr>
          <p:cNvPr id="19" name="Рисунок 18" descr="istock_000000056638x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214686"/>
            <a:ext cx="488938" cy="487529"/>
          </a:xfrm>
          <a:prstGeom prst="rect">
            <a:avLst/>
          </a:prstGeom>
        </p:spPr>
      </p:pic>
      <p:pic>
        <p:nvPicPr>
          <p:cNvPr id="20" name="Рисунок 19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286124"/>
            <a:ext cx="376978" cy="376224"/>
          </a:xfrm>
          <a:prstGeom prst="rect">
            <a:avLst/>
          </a:prstGeom>
        </p:spPr>
      </p:pic>
      <p:pic>
        <p:nvPicPr>
          <p:cNvPr id="21" name="Рисунок 20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929066"/>
            <a:ext cx="376978" cy="376224"/>
          </a:xfrm>
          <a:prstGeom prst="rect">
            <a:avLst/>
          </a:prstGeom>
        </p:spPr>
      </p:pic>
      <p:pic>
        <p:nvPicPr>
          <p:cNvPr id="22" name="Рисунок 21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500570"/>
            <a:ext cx="376978" cy="376224"/>
          </a:xfrm>
          <a:prstGeom prst="rect">
            <a:avLst/>
          </a:prstGeom>
        </p:spPr>
      </p:pic>
      <p:pic>
        <p:nvPicPr>
          <p:cNvPr id="23" name="Рисунок 22" descr="istock_000000056638x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429132"/>
            <a:ext cx="488938" cy="487529"/>
          </a:xfrm>
          <a:prstGeom prst="rect">
            <a:avLst/>
          </a:prstGeom>
        </p:spPr>
      </p:pic>
      <p:pic>
        <p:nvPicPr>
          <p:cNvPr id="24" name="Рисунок 23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929066"/>
            <a:ext cx="376978" cy="376224"/>
          </a:xfrm>
          <a:prstGeom prst="rect">
            <a:avLst/>
          </a:prstGeom>
        </p:spPr>
      </p:pic>
      <p:pic>
        <p:nvPicPr>
          <p:cNvPr id="25" name="Рисунок 24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500570"/>
            <a:ext cx="376978" cy="376224"/>
          </a:xfrm>
          <a:prstGeom prst="rect">
            <a:avLst/>
          </a:prstGeom>
        </p:spPr>
      </p:pic>
      <p:pic>
        <p:nvPicPr>
          <p:cNvPr id="26" name="Рисунок 25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3286124"/>
            <a:ext cx="376978" cy="376224"/>
          </a:xfrm>
          <a:prstGeom prst="rect">
            <a:avLst/>
          </a:prstGeom>
        </p:spPr>
      </p:pic>
      <p:pic>
        <p:nvPicPr>
          <p:cNvPr id="27" name="Рисунок 26" descr="s-5fba168dc6a6ad5cb1be90ddfa5098d0_SM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929066"/>
            <a:ext cx="376978" cy="37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4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Comic Sans MS" pitchFamily="66" charset="0"/>
              </a:rPr>
              <a:t>СПАСИБО ЗА ВНИМАНИЕ!!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5643602" cy="600079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Игра имеет важное значение в жизни ребёнка, имеет то же значение, какое у взрослого имеет деятельность, работа, служба. Каков ребёнок в игре, таков во многом он будет в работе, когда вырастет. Поэтому воспитание будущего деятеля происходит прежде всего в игре. </a:t>
            </a:r>
          </a:p>
          <a:p>
            <a:pPr algn="r"/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А.С. Макаренко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6858016" cy="52863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Срок реализации  ДООП «Легкая атлетика в играх» - 1 год (3 раза в неделю по 2 часа).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Общий объем курса – 216 часов.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Возраст обучающихся 6-7 лет.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Направленность дополнительной программы по содержанию - физкультурно-спортивная.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5952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АКТУАЛЬНОСТЬ данной программы обусловлена тем, что лёгкая атлетика как вид деятельности в программах дополнительного образования дошкольных учреждений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Вачского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района не до конца разработана, нет методических рекомендаций, разработок по данному направлению. Данная программа послужит одним из инструментов обновления содержания образования в дошкольных учреждениях и будет способствовать развитию физических способностей.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143900" cy="470916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Цель программы: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Удовлетворение высокой потребности старших дошкольников в двигательной активности посредством занятий легкой атлетикой в игровой форме.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58196" cy="55664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900" b="1" u="sng" dirty="0" smtClean="0">
                <a:solidFill>
                  <a:srgbClr val="FF0000"/>
                </a:solidFill>
                <a:latin typeface="Comic Sans MS" pitchFamily="66" charset="0"/>
              </a:rPr>
              <a:t>ЗАДАЧИ ПРОГРАММЫ: </a:t>
            </a:r>
          </a:p>
          <a:p>
            <a:endParaRPr lang="ru-RU" sz="1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b="1" i="1" u="sng" dirty="0" smtClean="0">
                <a:solidFill>
                  <a:srgbClr val="FF0000"/>
                </a:solidFill>
                <a:latin typeface="Comic Sans MS" pitchFamily="66" charset="0"/>
              </a:rPr>
              <a:t>Обучающие (предметные):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- Учить правилам безопасного поведения при занятиях физкультурно-спортивной направленности;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- Учить элементарной технике выполнения физических упражнений;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- Учить общим представлениям об истории развития физических упражнений в целом и о развитии легкой атлетики в частности; простейшим знаниям о строении и функциях организма человека; общим основам ЗОЖ.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58196" cy="5566416"/>
          </a:xfrm>
        </p:spPr>
        <p:txBody>
          <a:bodyPr>
            <a:normAutofit/>
          </a:bodyPr>
          <a:lstStyle/>
          <a:p>
            <a:pPr algn="ctr"/>
            <a:r>
              <a:rPr lang="ru-RU" sz="3900" b="1" u="sng" dirty="0" smtClean="0">
                <a:solidFill>
                  <a:srgbClr val="FF0000"/>
                </a:solidFill>
                <a:latin typeface="Comic Sans MS" pitchFamily="66" charset="0"/>
              </a:rPr>
              <a:t>ЗАДАЧИ ПРОГРАММЫ: </a:t>
            </a:r>
          </a:p>
          <a:p>
            <a:endParaRPr lang="ru-RU" sz="1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b="1" i="1" u="sng" dirty="0" smtClean="0">
                <a:solidFill>
                  <a:srgbClr val="FF0000"/>
                </a:solidFill>
                <a:latin typeface="Comic Sans MS" pitchFamily="66" charset="0"/>
              </a:rPr>
              <a:t>Развивающие (</a:t>
            </a:r>
            <a:r>
              <a:rPr lang="ru-RU" b="1" i="1" u="sng" dirty="0" err="1" smtClean="0">
                <a:solidFill>
                  <a:srgbClr val="FF0000"/>
                </a:solidFill>
                <a:latin typeface="Comic Sans MS" pitchFamily="66" charset="0"/>
              </a:rPr>
              <a:t>метапредметные</a:t>
            </a:r>
            <a:r>
              <a:rPr lang="ru-RU" b="1" i="1" u="sng" dirty="0" smtClean="0">
                <a:solidFill>
                  <a:srgbClr val="FF0000"/>
                </a:solidFill>
                <a:latin typeface="Comic Sans MS" pitchFamily="66" charset="0"/>
              </a:rPr>
              <a:t>):</a:t>
            </a:r>
            <a:endParaRPr lang="ru-RU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1. Развивать у детей ориентировку в пространстве, чувство равновесия и ритмичности;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2. Стимулировать естественный процесс развития движений и двигательных качеств (быстрота движений, ловкость, координация) у детей 6-7 лет.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436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(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58196" cy="5566416"/>
          </a:xfrm>
        </p:spPr>
        <p:txBody>
          <a:bodyPr>
            <a:normAutofit/>
          </a:bodyPr>
          <a:lstStyle/>
          <a:p>
            <a:pPr algn="ctr"/>
            <a:r>
              <a:rPr lang="ru-RU" sz="3900" b="1" u="sng" dirty="0" smtClean="0">
                <a:solidFill>
                  <a:srgbClr val="FF0000"/>
                </a:solidFill>
                <a:latin typeface="Comic Sans MS" pitchFamily="66" charset="0"/>
              </a:rPr>
              <a:t>ЗАДАЧИ ПРОГРАММЫ: </a:t>
            </a:r>
          </a:p>
          <a:p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b="1" i="1" u="sng" dirty="0" smtClean="0">
                <a:solidFill>
                  <a:srgbClr val="FF0000"/>
                </a:solidFill>
                <a:latin typeface="Comic Sans MS" pitchFamily="66" charset="0"/>
              </a:rPr>
              <a:t>Воспитательные (личностные):</a:t>
            </a:r>
            <a:endParaRPr lang="ru-RU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1. Развивать интерес к легкой атлетике через игровые занятия;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2. Воспитывать организованность, активность в процессе двигательной деятельности;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3. Развивать у детей умение играть дружно, согласовывая свои действия с действиями других.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endParaRPr lang="ru-RU" sz="24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ОЖИДАЕМЫЕ РЕЗУЛЬТАТЫ:</a:t>
            </a:r>
          </a:p>
          <a:p>
            <a:pPr lvl="0" algn="ctr">
              <a:buNone/>
            </a:pPr>
            <a:endParaRPr lang="ru-RU" sz="24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 Получить знания об истории развития лёгкой атлетики, простейшие знания о строении и функциях организма человека, о влиянии физических упражнений на организм ребёнка, правилах личной гигиены, о правилах техники безопасности при занятиях физическими упражнениями; получить умения и навыки изучаемых игр. (предметные). </a:t>
            </a:r>
          </a:p>
          <a:p>
            <a:pPr lvl="0"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- Научиться правильно выполнять упражнения общей и специальной подготовки, соблюдать технику основных двигательных качеств (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метапредметные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  <a:p>
            <a:pPr lvl="0"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- Получить уверенность в своих силах, научиться строить дружеские взаимоотношения (личностные).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470</Words>
  <PresentationFormat>Экран (4:3)</PresentationFormat>
  <Paragraphs>73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Муниципальное бюджетное образовательное учреждение  дополнительного образования детей Детский юношеский центр «Ровесник»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Методы диагностики: </vt:lpstr>
      <vt:lpstr>«Экран достижений»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2015-03-10T12:00:25Z</dcterms:created>
  <dcterms:modified xsi:type="dcterms:W3CDTF">2015-03-11T18:53:36Z</dcterms:modified>
</cp:coreProperties>
</file>