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9" r:id="rId5"/>
    <p:sldId id="258" r:id="rId6"/>
    <p:sldId id="260" r:id="rId7"/>
    <p:sldId id="261" r:id="rId8"/>
    <p:sldId id="264" r:id="rId9"/>
    <p:sldId id="265" r:id="rId10"/>
    <p:sldId id="267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574" autoAdjust="0"/>
  </p:normalViewPr>
  <p:slideViewPr>
    <p:cSldViewPr>
      <p:cViewPr>
        <p:scale>
          <a:sx n="50" d="100"/>
          <a:sy n="50" d="100"/>
        </p:scale>
        <p:origin x="-1267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Моногибридное скрещивание:</a:t>
            </a:r>
            <a:br>
              <a:rPr lang="ru-RU" dirty="0" smtClean="0"/>
            </a:br>
            <a:r>
              <a:rPr lang="ru-RU" dirty="0" smtClean="0"/>
              <a:t>Упражнения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u="sng" dirty="0" smtClean="0"/>
              <a:t>Упражнение №1. </a:t>
            </a:r>
          </a:p>
          <a:p>
            <a:pPr>
              <a:buNone/>
            </a:pPr>
            <a:r>
              <a:rPr lang="ru-RU" dirty="0" smtClean="0"/>
              <a:t>    Какие типы гамет образуют растения, имеющие генотипы:</a:t>
            </a:r>
          </a:p>
          <a:p>
            <a:pPr>
              <a:buNone/>
            </a:pPr>
            <a:r>
              <a:rPr lang="ru-RU" dirty="0" smtClean="0"/>
              <a:t>          а) АА;   б) Аа;   в) аа.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u="sng" dirty="0" smtClean="0"/>
              <a:t>Упражнение №2. </a:t>
            </a:r>
          </a:p>
          <a:p>
            <a:pPr>
              <a:buNone/>
            </a:pPr>
            <a:r>
              <a:rPr lang="ru-RU" dirty="0" smtClean="0"/>
              <a:t>      У фасоли черная окраска семенной кожуры А доминирует над белой а.</a:t>
            </a:r>
          </a:p>
          <a:p>
            <a:pPr>
              <a:buNone/>
            </a:pPr>
            <a:r>
              <a:rPr lang="ru-RU" dirty="0" smtClean="0"/>
              <a:t>     Определить окраску семян у растений , полученных в результате следующих скрещиваний: а) Аа х Аа;   б) АА </a:t>
            </a:r>
            <a:r>
              <a:rPr lang="ru-RU" dirty="0" err="1" smtClean="0"/>
              <a:t>хАа</a:t>
            </a:r>
            <a:r>
              <a:rPr lang="ru-RU" dirty="0" smtClean="0"/>
              <a:t>; в) аа и АА; г) Аа и аа.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4)У ячменя раннеспелость Р доминирует над позднеспелостью р.При скрещивании двух сортов получены гибриды ,  у которых раннеспелых форм в 3 раза больше, чем позднеспелых. Определить генотип и фенотип родительских сортов.</a:t>
            </a:r>
          </a:p>
          <a:p>
            <a:r>
              <a:rPr lang="ru-RU" dirty="0" smtClean="0"/>
              <a:t>5)При скрещивании красноглазых самок дрозофилы с красноглазым самцом (ген красного цвета доминантен) получено 3 части красноглазых и 1 часть белоглазых особей. Определить генотипы родителей и потомства.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Контрольные задачи: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484784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6</a:t>
            </a:r>
            <a:r>
              <a:rPr lang="ru-RU" sz="2000" dirty="0" smtClean="0"/>
              <a:t>. У человека ген, вызывающий одну из форм наследственной глухонемоты, </a:t>
            </a:r>
            <a:r>
              <a:rPr lang="ru-RU" sz="2000" dirty="0" err="1" smtClean="0"/>
              <a:t>рецессивен</a:t>
            </a:r>
            <a:r>
              <a:rPr lang="ru-RU" sz="2000" dirty="0" smtClean="0"/>
              <a:t> по отношению к гену нормального слуха. От брака глухонемой женщины с нормальным мужчиной родился глухонемой ребенок. Определить генотипы всех членов семьи.</a:t>
            </a:r>
          </a:p>
          <a:p>
            <a:endParaRPr lang="ru-RU" sz="2000" dirty="0" smtClean="0"/>
          </a:p>
          <a:p>
            <a:r>
              <a:rPr lang="ru-RU" sz="2000" b="1" dirty="0" smtClean="0"/>
              <a:t>7. </a:t>
            </a:r>
            <a:r>
              <a:rPr lang="ru-RU" sz="2000" dirty="0" smtClean="0"/>
              <a:t>Седая прядь волос у человека – доминантный признак. Определить генотипы родителей и детей, если известно, что у матери есть седая прядь волос, у отца – нет, а из двух детей в семье один имеет седую прядь, а другой не имеет.</a:t>
            </a:r>
          </a:p>
          <a:p>
            <a:endParaRPr lang="ru-RU" sz="2000" dirty="0" smtClean="0"/>
          </a:p>
          <a:p>
            <a:r>
              <a:rPr lang="ru-RU" sz="2000" b="1" dirty="0" smtClean="0"/>
              <a:t>8. </a:t>
            </a:r>
            <a:r>
              <a:rPr lang="ru-RU" sz="2000" dirty="0" smtClean="0"/>
              <a:t>Комолость у крупного рогатого скота доминирует над </a:t>
            </a:r>
            <a:r>
              <a:rPr lang="ru-RU" sz="2000" dirty="0" err="1" smtClean="0"/>
              <a:t>рогатостью</a:t>
            </a:r>
            <a:r>
              <a:rPr lang="ru-RU" sz="2000" dirty="0" smtClean="0"/>
              <a:t>. Комолый бык Борька был скрещен с тремя коровами. От скрещивания с рогатой коровой Зорькой родился рогатый теленок, с рогатой коровой Буренкой – комолый. От скрещивания с комолой коровой Звездочкой родился рогатый теленок. Каковы генотипы всех животных, участвовавших в скрещивании?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Решения и 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1.а) желтая гладкая, б) зеленая гладкая, в)желтая морщинистая, г) желтая гладкая, </a:t>
            </a:r>
            <a:r>
              <a:rPr lang="ru-RU" dirty="0" err="1" smtClean="0"/>
              <a:t>д</a:t>
            </a:r>
            <a:r>
              <a:rPr lang="ru-RU" dirty="0" smtClean="0"/>
              <a:t>)зеленая гладкая, е)желтая гладкая.</a:t>
            </a:r>
          </a:p>
          <a:p>
            <a:r>
              <a:rPr lang="ru-RU" dirty="0" smtClean="0"/>
              <a:t>2.  а) один тип гамет: </a:t>
            </a:r>
            <a:r>
              <a:rPr lang="ru-RU" dirty="0" err="1" smtClean="0"/>
              <a:t>ав</a:t>
            </a:r>
            <a:r>
              <a:rPr lang="ru-RU" dirty="0" smtClean="0"/>
              <a:t>, б) два типа гамет: АВ и </a:t>
            </a:r>
            <a:r>
              <a:rPr lang="ru-RU" dirty="0" err="1" smtClean="0"/>
              <a:t>Ав</a:t>
            </a:r>
            <a:r>
              <a:rPr lang="ru-RU" dirty="0" smtClean="0"/>
              <a:t>, в)один тип гамет АВ,  г) четыре типа гамет: АВ, </a:t>
            </a:r>
            <a:r>
              <a:rPr lang="ru-RU" dirty="0" err="1" smtClean="0"/>
              <a:t>Ав</a:t>
            </a:r>
            <a:r>
              <a:rPr lang="ru-RU" dirty="0" smtClean="0"/>
              <a:t>, </a:t>
            </a:r>
            <a:r>
              <a:rPr lang="ru-RU" dirty="0" err="1" smtClean="0"/>
              <a:t>аВ</a:t>
            </a:r>
            <a:r>
              <a:rPr lang="ru-RU" dirty="0" smtClean="0"/>
              <a:t>, </a:t>
            </a:r>
            <a:r>
              <a:rPr lang="ru-RU" dirty="0" err="1" smtClean="0"/>
              <a:t>ав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а) всклокоченная белая, б) </a:t>
            </a:r>
            <a:r>
              <a:rPr lang="ru-RU" dirty="0" err="1" smtClean="0"/>
              <a:t>всклокоченн</a:t>
            </a:r>
            <a:r>
              <a:rPr lang="ru-RU" dirty="0" smtClean="0"/>
              <a:t>. белая, в) </a:t>
            </a:r>
            <a:r>
              <a:rPr lang="ru-RU" dirty="0" err="1" smtClean="0"/>
              <a:t>всклокоченн</a:t>
            </a:r>
            <a:r>
              <a:rPr lang="ru-RU" dirty="0" smtClean="0"/>
              <a:t>. черная, г) </a:t>
            </a:r>
            <a:r>
              <a:rPr lang="ru-RU" dirty="0" err="1" smtClean="0"/>
              <a:t>гладк</a:t>
            </a:r>
            <a:r>
              <a:rPr lang="ru-RU" dirty="0" smtClean="0"/>
              <a:t>. </a:t>
            </a:r>
            <a:r>
              <a:rPr lang="ru-RU" dirty="0" err="1" smtClean="0"/>
              <a:t>черн</a:t>
            </a:r>
            <a:r>
              <a:rPr lang="ru-RU" dirty="0" smtClean="0"/>
              <a:t>., </a:t>
            </a:r>
            <a:r>
              <a:rPr lang="ru-RU" dirty="0" err="1" smtClean="0"/>
              <a:t>д</a:t>
            </a:r>
            <a:r>
              <a:rPr lang="ru-RU" dirty="0" smtClean="0"/>
              <a:t>)всклокоченная черная, е)гладкая белая.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РрхРр</a:t>
            </a:r>
            <a:r>
              <a:rPr lang="ru-RU" dirty="0" smtClean="0"/>
              <a:t>—1РР: 2 </a:t>
            </a:r>
            <a:r>
              <a:rPr lang="ru-RU" dirty="0" err="1" smtClean="0"/>
              <a:t>Рр</a:t>
            </a:r>
            <a:r>
              <a:rPr lang="ru-RU" dirty="0" smtClean="0"/>
              <a:t> :1 </a:t>
            </a:r>
            <a:r>
              <a:rPr lang="ru-RU" dirty="0" err="1" smtClean="0"/>
              <a:t>рр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Родители: </a:t>
            </a:r>
            <a:r>
              <a:rPr lang="ru-RU" dirty="0" err="1" smtClean="0"/>
              <a:t>АахАа</a:t>
            </a:r>
            <a:r>
              <a:rPr lang="en-US" dirty="0" smtClean="0"/>
              <a:t> </a:t>
            </a:r>
            <a:r>
              <a:rPr lang="ru-RU" dirty="0" smtClean="0"/>
              <a:t>.Генотипы потомства: </a:t>
            </a:r>
            <a:r>
              <a:rPr lang="ru-RU" dirty="0" err="1" smtClean="0"/>
              <a:t>АА,Аа,Аа,аа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274838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6.</a:t>
            </a:r>
            <a:r>
              <a:rPr lang="ru-RU" dirty="0" smtClean="0"/>
              <a:t> Генотип женщины – </a:t>
            </a:r>
            <a:r>
              <a:rPr lang="ru-RU" b="1" dirty="0" err="1" smtClean="0"/>
              <a:t>аа</a:t>
            </a:r>
            <a:r>
              <a:rPr lang="ru-RU" dirty="0" smtClean="0"/>
              <a:t>, мужчины – </a:t>
            </a:r>
            <a:r>
              <a:rPr lang="ru-RU" b="1" dirty="0" err="1" smtClean="0"/>
              <a:t>Аа</a:t>
            </a:r>
            <a:r>
              <a:rPr lang="ru-RU" dirty="0" smtClean="0"/>
              <a:t>, ребенка – </a:t>
            </a:r>
            <a:r>
              <a:rPr lang="ru-RU" b="1" dirty="0" err="1" smtClean="0"/>
              <a:t>аа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7.</a:t>
            </a:r>
            <a:r>
              <a:rPr lang="ru-RU" dirty="0" smtClean="0"/>
              <a:t> Генотип матери – </a:t>
            </a:r>
            <a:r>
              <a:rPr lang="ru-RU" b="1" dirty="0" err="1" smtClean="0"/>
              <a:t>Аа</a:t>
            </a:r>
            <a:r>
              <a:rPr lang="ru-RU" dirty="0" smtClean="0"/>
              <a:t>, отца – </a:t>
            </a:r>
            <a:r>
              <a:rPr lang="ru-RU" b="1" dirty="0" err="1" smtClean="0"/>
              <a:t>аа</a:t>
            </a:r>
            <a:r>
              <a:rPr lang="ru-RU" dirty="0" smtClean="0"/>
              <a:t>, ребенка с седой прядью – </a:t>
            </a:r>
            <a:r>
              <a:rPr lang="ru-RU" b="1" dirty="0" err="1" smtClean="0"/>
              <a:t>Аа</a:t>
            </a:r>
            <a:r>
              <a:rPr lang="ru-RU" dirty="0" smtClean="0"/>
              <a:t>, ребенка без седой пряди – </a:t>
            </a:r>
            <a:r>
              <a:rPr lang="ru-RU" b="1" dirty="0" err="1" smtClean="0"/>
              <a:t>аа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8.</a:t>
            </a:r>
            <a:r>
              <a:rPr lang="ru-RU" dirty="0" smtClean="0"/>
              <a:t> Генотип быка – </a:t>
            </a:r>
            <a:r>
              <a:rPr lang="ru-RU" b="1" dirty="0" err="1" smtClean="0"/>
              <a:t>Аа</a:t>
            </a:r>
            <a:r>
              <a:rPr lang="ru-RU" dirty="0" smtClean="0"/>
              <a:t>, рогатых коров – </a:t>
            </a:r>
            <a:r>
              <a:rPr lang="ru-RU" b="1" dirty="0" err="1" smtClean="0"/>
              <a:t>аа</a:t>
            </a:r>
            <a:r>
              <a:rPr lang="ru-RU" dirty="0" smtClean="0"/>
              <a:t>, комолой коровы – </a:t>
            </a:r>
            <a:r>
              <a:rPr lang="ru-RU" b="1" dirty="0" err="1" smtClean="0"/>
              <a:t>Аа</a:t>
            </a:r>
            <a:r>
              <a:rPr lang="ru-RU" dirty="0" smtClean="0"/>
              <a:t>, генотип первого теленка – </a:t>
            </a:r>
            <a:r>
              <a:rPr lang="ru-RU" b="1" dirty="0" err="1" smtClean="0"/>
              <a:t>аа</a:t>
            </a:r>
            <a:r>
              <a:rPr lang="ru-RU" dirty="0" smtClean="0"/>
              <a:t>, второго – </a:t>
            </a:r>
            <a:r>
              <a:rPr lang="ru-RU" b="1" dirty="0" err="1" smtClean="0"/>
              <a:t>Аа</a:t>
            </a:r>
            <a:r>
              <a:rPr lang="ru-RU" dirty="0" smtClean="0"/>
              <a:t>, третьего – </a:t>
            </a:r>
            <a:r>
              <a:rPr lang="ru-RU" b="1" dirty="0" err="1" smtClean="0"/>
              <a:t>аа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Решение и 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smtClean="0"/>
              <a:t>Упражнение №1. </a:t>
            </a:r>
          </a:p>
          <a:p>
            <a:pPr>
              <a:buNone/>
            </a:pPr>
            <a:r>
              <a:rPr lang="ru-RU" dirty="0" smtClean="0"/>
              <a:t>   а) Один тип гамет с геном А;</a:t>
            </a:r>
          </a:p>
          <a:p>
            <a:pPr>
              <a:buNone/>
            </a:pPr>
            <a:r>
              <a:rPr lang="ru-RU" dirty="0" smtClean="0"/>
              <a:t>   б) Два типа гамет: с геном А и с геном а;</a:t>
            </a:r>
          </a:p>
          <a:p>
            <a:pPr>
              <a:buNone/>
            </a:pPr>
            <a:r>
              <a:rPr lang="ru-RU" dirty="0" smtClean="0"/>
              <a:t>   в) Один тип гамет с геном а.</a:t>
            </a:r>
          </a:p>
          <a:p>
            <a:r>
              <a:rPr lang="ru-RU" u="sng" dirty="0" smtClean="0"/>
              <a:t>Упражнение №2. </a:t>
            </a:r>
          </a:p>
          <a:p>
            <a:pPr>
              <a:buNone/>
            </a:pPr>
            <a:r>
              <a:rPr lang="ru-RU" dirty="0" smtClean="0"/>
              <a:t>  а) черносемянные и </a:t>
            </a:r>
            <a:r>
              <a:rPr lang="ru-RU" dirty="0" err="1" smtClean="0"/>
              <a:t>белосемянные</a:t>
            </a:r>
            <a:r>
              <a:rPr lang="ru-RU" dirty="0" smtClean="0"/>
              <a:t> растения в соотношении 3:1,</a:t>
            </a:r>
          </a:p>
          <a:p>
            <a:pPr>
              <a:buNone/>
            </a:pPr>
            <a:r>
              <a:rPr lang="ru-RU" dirty="0" smtClean="0"/>
              <a:t>  б) все растения с черными семенами,</a:t>
            </a:r>
          </a:p>
          <a:p>
            <a:pPr>
              <a:buNone/>
            </a:pPr>
            <a:r>
              <a:rPr lang="ru-RU" dirty="0" smtClean="0"/>
              <a:t>  в) все растения с черными семенами,</a:t>
            </a:r>
          </a:p>
          <a:p>
            <a:pPr>
              <a:buNone/>
            </a:pPr>
            <a:r>
              <a:rPr lang="ru-RU" dirty="0" smtClean="0"/>
              <a:t>   г) черносемянные и </a:t>
            </a:r>
            <a:r>
              <a:rPr lang="ru-RU" dirty="0" err="1" smtClean="0"/>
              <a:t>белосемянные</a:t>
            </a:r>
            <a:r>
              <a:rPr lang="ru-RU" dirty="0" smtClean="0"/>
              <a:t> растения в соотношении 1:1.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Задачи на моногибридное скрещивание: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3</a:t>
            </a:r>
            <a:r>
              <a:rPr lang="ru-RU" dirty="0" smtClean="0"/>
              <a:t>. У фасоли черная окраска семенной кожуры А доминирует над белой а.</a:t>
            </a:r>
          </a:p>
          <a:p>
            <a:pPr>
              <a:buNone/>
            </a:pPr>
            <a:r>
              <a:rPr lang="ru-RU" dirty="0" smtClean="0"/>
              <a:t>     При скрещивании черносемянного растения с белосемянным получены только растения с черными семенами. Какую окраску семян будет иметь потомство от скрещивания двух таких черносемянных особей </a:t>
            </a:r>
            <a:r>
              <a:rPr lang="en-US" dirty="0" smtClean="0"/>
              <a:t>F1</a:t>
            </a:r>
            <a:r>
              <a:rPr lang="ru-RU" dirty="0" smtClean="0"/>
              <a:t> между собой?</a:t>
            </a:r>
          </a:p>
          <a:p>
            <a:r>
              <a:rPr lang="en-US" dirty="0" smtClean="0"/>
              <a:t>4</a:t>
            </a:r>
            <a:r>
              <a:rPr lang="ru-RU" dirty="0" smtClean="0"/>
              <a:t>. При скрещивании двух черносемянных растений получены растения с черными семенами. Можно ли определить генотипы родителей?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и 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3</a:t>
            </a:r>
            <a:r>
              <a:rPr lang="ru-RU" dirty="0" smtClean="0"/>
              <a:t>. такой результат возможен только в скрещивании Аа  х  аа       Аа. </a:t>
            </a:r>
          </a:p>
          <a:p>
            <a:pPr>
              <a:buNone/>
            </a:pPr>
            <a:r>
              <a:rPr lang="ru-RU" dirty="0" smtClean="0"/>
              <a:t>   При скрещивании двух гетерозиготных гибридных растений Аа между собой получатся растения с черными и белыми семенами в соотношении 3:1.</a:t>
            </a:r>
          </a:p>
          <a:p>
            <a:r>
              <a:rPr lang="en-US" dirty="0" smtClean="0"/>
              <a:t>4</a:t>
            </a:r>
            <a:r>
              <a:rPr lang="ru-RU" dirty="0" smtClean="0"/>
              <a:t>. Генотип определить нельзя. Безразлично, будут ли оба растения гомозиготными (АА х АА), или одно из них будет гетерозиготно (Аа х АА), в потомстве таких скрещиваний получатся черносемянные растения.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3" idx="2"/>
            <a:endCxn id="3" idx="2"/>
          </p:cNvCxnSpPr>
          <p:nvPr/>
        </p:nvCxnSpPr>
        <p:spPr>
          <a:xfrm>
            <a:off x="4572000" y="6126163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644008" y="21328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на моногибридное скрещивание: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У дрозофилы (плодовой мушки) серый цвет тела В доминирует над чёрным в.</a:t>
            </a:r>
          </a:p>
          <a:p>
            <a:r>
              <a:rPr lang="ru-RU" dirty="0" smtClean="0"/>
              <a:t> 5. При скрещивании двух серых мух всё потомство имело серую окраску тела. Можно ли определить генотипы родителей?</a:t>
            </a:r>
          </a:p>
          <a:p>
            <a:r>
              <a:rPr lang="ru-RU" dirty="0" smtClean="0"/>
              <a:t>6. При скрещивании серой мухи с черной все потомство имело серую окраску тела. Определить генотип серой мухи.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и ответы: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39552" y="1196752"/>
            <a:ext cx="8280920" cy="4680520"/>
          </a:xfrm>
        </p:spPr>
        <p:txBody>
          <a:bodyPr/>
          <a:lstStyle/>
          <a:p>
            <a:r>
              <a:rPr lang="ru-RU" dirty="0" smtClean="0"/>
              <a:t>5. Генотип определить нельзя. Безразлично, будут ли обе мухи гомозиготными (ВВ х ВВ) или одна из них будет гетерозиготной (</a:t>
            </a:r>
            <a:r>
              <a:rPr lang="ru-RU" dirty="0" err="1" smtClean="0"/>
              <a:t>Вв</a:t>
            </a:r>
            <a:r>
              <a:rPr lang="ru-RU" dirty="0" smtClean="0"/>
              <a:t> х ВВ) – в потомстве все равно  получатся серые мухи.</a:t>
            </a:r>
          </a:p>
          <a:p>
            <a:r>
              <a:rPr lang="ru-RU" dirty="0" smtClean="0"/>
              <a:t>6. Результаты скрещивания показывают, что серая муха имела генотип  ВВ. Если бы у нее был генотип </a:t>
            </a:r>
            <a:r>
              <a:rPr lang="ru-RU" dirty="0" err="1" smtClean="0"/>
              <a:t>Вв</a:t>
            </a:r>
            <a:r>
              <a:rPr lang="ru-RU" dirty="0" smtClean="0"/>
              <a:t>, то половина мух имела бы серую, а половина – черную окраску тела.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на </a:t>
            </a:r>
            <a:r>
              <a:rPr lang="ru-RU" dirty="0" err="1" smtClean="0"/>
              <a:t>дигибридное</a:t>
            </a:r>
            <a:r>
              <a:rPr lang="ru-RU" dirty="0" smtClean="0"/>
              <a:t> скрещивание: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Какие типы гамет образуют растения следующих генотипов: а) ААВВ; б)</a:t>
            </a:r>
            <a:r>
              <a:rPr lang="ru-RU" dirty="0" err="1" smtClean="0"/>
              <a:t>АаВВ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smtClean="0"/>
              <a:t>в) </a:t>
            </a:r>
            <a:r>
              <a:rPr lang="ru-RU" dirty="0" err="1" smtClean="0"/>
              <a:t>ааВВ</a:t>
            </a:r>
            <a:r>
              <a:rPr lang="ru-RU" dirty="0" smtClean="0"/>
              <a:t>; г) </a:t>
            </a:r>
            <a:r>
              <a:rPr lang="ru-RU" dirty="0" err="1" smtClean="0"/>
              <a:t>ААВв</a:t>
            </a:r>
            <a:r>
              <a:rPr lang="ru-RU" dirty="0" smtClean="0"/>
              <a:t>; </a:t>
            </a:r>
            <a:r>
              <a:rPr lang="ru-RU" dirty="0" err="1" smtClean="0"/>
              <a:t>д</a:t>
            </a:r>
            <a:r>
              <a:rPr lang="ru-RU" dirty="0" smtClean="0"/>
              <a:t>) </a:t>
            </a:r>
            <a:r>
              <a:rPr lang="ru-RU" dirty="0" err="1" smtClean="0"/>
              <a:t>ААвв</a:t>
            </a:r>
            <a:r>
              <a:rPr lang="ru-RU" dirty="0" smtClean="0"/>
              <a:t>; е) </a:t>
            </a:r>
            <a:r>
              <a:rPr lang="ru-RU" dirty="0" err="1" smtClean="0"/>
              <a:t>АаВв</a:t>
            </a:r>
            <a:r>
              <a:rPr lang="ru-RU" dirty="0" smtClean="0"/>
              <a:t>, ж) </a:t>
            </a:r>
            <a:r>
              <a:rPr lang="ru-RU" dirty="0" err="1" smtClean="0"/>
              <a:t>Аавв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) </a:t>
            </a:r>
            <a:r>
              <a:rPr lang="ru-RU" dirty="0" err="1" smtClean="0"/>
              <a:t>аавв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2.  У гороха желтая окраска семян А доминирует над зеленой а, а гладкая форма семян В над морщинистой в. </a:t>
            </a:r>
          </a:p>
          <a:p>
            <a:pPr>
              <a:buNone/>
            </a:pPr>
            <a:r>
              <a:rPr lang="ru-RU" dirty="0" smtClean="0"/>
              <a:t>    Определить окраску и форму семян следующих генотипов: а) </a:t>
            </a:r>
            <a:r>
              <a:rPr lang="ru-RU" dirty="0" err="1" smtClean="0"/>
              <a:t>ааВв</a:t>
            </a:r>
            <a:r>
              <a:rPr lang="ru-RU" dirty="0" smtClean="0"/>
              <a:t>, б) </a:t>
            </a:r>
            <a:r>
              <a:rPr lang="ru-RU" dirty="0" err="1" smtClean="0"/>
              <a:t>АаВв</a:t>
            </a:r>
            <a:r>
              <a:rPr lang="ru-RU" dirty="0" smtClean="0"/>
              <a:t>, в) </a:t>
            </a:r>
            <a:r>
              <a:rPr lang="ru-RU" dirty="0" err="1" smtClean="0"/>
              <a:t>АаВВ</a:t>
            </a:r>
            <a:r>
              <a:rPr lang="ru-RU" dirty="0" smtClean="0"/>
              <a:t>, г) </a:t>
            </a:r>
            <a:r>
              <a:rPr lang="ru-RU" dirty="0" err="1" smtClean="0"/>
              <a:t>ааВВ</a:t>
            </a:r>
            <a:r>
              <a:rPr lang="ru-RU" dirty="0" smtClean="0"/>
              <a:t>, </a:t>
            </a:r>
            <a:r>
              <a:rPr lang="ru-RU" dirty="0" err="1" smtClean="0"/>
              <a:t>д</a:t>
            </a:r>
            <a:r>
              <a:rPr lang="ru-RU" dirty="0" smtClean="0"/>
              <a:t>) </a:t>
            </a:r>
            <a:r>
              <a:rPr lang="ru-RU" dirty="0" err="1" smtClean="0"/>
              <a:t>ААВв</a:t>
            </a:r>
            <a:r>
              <a:rPr lang="ru-RU" dirty="0" smtClean="0"/>
              <a:t>, е) </a:t>
            </a:r>
            <a:r>
              <a:rPr lang="ru-RU" dirty="0" err="1" smtClean="0"/>
              <a:t>ААвв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А) Один тип гамет: АВ;</a:t>
            </a:r>
          </a:p>
          <a:p>
            <a:pPr>
              <a:buNone/>
            </a:pPr>
            <a:r>
              <a:rPr lang="ru-RU" dirty="0" smtClean="0"/>
              <a:t>Б) два типа гамет: АВ и </a:t>
            </a:r>
            <a:r>
              <a:rPr lang="ru-RU" dirty="0" err="1" smtClean="0"/>
              <a:t>аВ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В) один тип гамет: </a:t>
            </a:r>
            <a:r>
              <a:rPr lang="ru-RU" dirty="0" err="1" smtClean="0"/>
              <a:t>аВ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Г) два типа гамет: АВ </a:t>
            </a:r>
            <a:r>
              <a:rPr lang="ru-RU" dirty="0" err="1" smtClean="0"/>
              <a:t>иАв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Д) один тип гамет: </a:t>
            </a:r>
            <a:r>
              <a:rPr lang="ru-RU" dirty="0" err="1" smtClean="0"/>
              <a:t>Ав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Е) четыре типа гамет: АВ, </a:t>
            </a:r>
            <a:r>
              <a:rPr lang="ru-RU" dirty="0" err="1" smtClean="0"/>
              <a:t>Ав</a:t>
            </a:r>
            <a:r>
              <a:rPr lang="ru-RU" dirty="0" smtClean="0"/>
              <a:t>, </a:t>
            </a:r>
            <a:r>
              <a:rPr lang="ru-RU" dirty="0" err="1" smtClean="0"/>
              <a:t>аВ</a:t>
            </a:r>
            <a:r>
              <a:rPr lang="ru-RU" dirty="0" smtClean="0"/>
              <a:t>, </a:t>
            </a:r>
            <a:r>
              <a:rPr lang="ru-RU" dirty="0" err="1" smtClean="0"/>
              <a:t>ав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Ж)два типа гамет: </a:t>
            </a:r>
            <a:r>
              <a:rPr lang="ru-RU" dirty="0" err="1" smtClean="0"/>
              <a:t>Ав</a:t>
            </a:r>
            <a:r>
              <a:rPr lang="ru-RU" dirty="0" smtClean="0"/>
              <a:t> и </a:t>
            </a:r>
            <a:r>
              <a:rPr lang="ru-RU" dirty="0" err="1" smtClean="0"/>
              <a:t>ав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З) один тип гамет: </a:t>
            </a:r>
            <a:r>
              <a:rPr lang="ru-RU" dirty="0" err="1" smtClean="0"/>
              <a:t>ав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а) зеленые гладкие, б) желтые гладкие, в) желтые гладкие, г) зеленые гладкие, </a:t>
            </a:r>
            <a:r>
              <a:rPr lang="ru-RU" dirty="0" err="1" smtClean="0"/>
              <a:t>д</a:t>
            </a:r>
            <a:r>
              <a:rPr lang="ru-RU" dirty="0" smtClean="0"/>
              <a:t>) желтые гладкие, е) желтые морщинистые.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Контрольные задачи: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1. У гороха желтая окраска семян А доминирует над зеленой а, а гладкая форма семян В над морщинистой в. Определить окраску и форму семян следующих генотипов: а), </a:t>
            </a:r>
            <a:r>
              <a:rPr lang="ru-RU" sz="2400" b="1" dirty="0" err="1" smtClean="0"/>
              <a:t>АаВв</a:t>
            </a:r>
            <a:r>
              <a:rPr lang="ru-RU" sz="2400" b="1" dirty="0" smtClean="0"/>
              <a:t> б) </a:t>
            </a:r>
            <a:r>
              <a:rPr lang="ru-RU" sz="2400" b="1" dirty="0" err="1" smtClean="0"/>
              <a:t>ааВв</a:t>
            </a:r>
            <a:r>
              <a:rPr lang="ru-RU" sz="2400" b="1" dirty="0" smtClean="0"/>
              <a:t>, в) </a:t>
            </a:r>
            <a:r>
              <a:rPr lang="ru-RU" sz="2400" b="1" dirty="0" err="1" smtClean="0"/>
              <a:t>ААвв</a:t>
            </a:r>
            <a:r>
              <a:rPr lang="ru-RU" sz="2400" b="1" dirty="0" smtClean="0"/>
              <a:t>, г) </a:t>
            </a:r>
            <a:r>
              <a:rPr lang="ru-RU" sz="2400" b="1" dirty="0" err="1" smtClean="0"/>
              <a:t>ААВв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д</a:t>
            </a:r>
            <a:r>
              <a:rPr lang="ru-RU" sz="2400" b="1" dirty="0" smtClean="0"/>
              <a:t>) </a:t>
            </a:r>
            <a:r>
              <a:rPr lang="ru-RU" sz="2400" b="1" dirty="0" err="1" smtClean="0"/>
              <a:t>ааВВ</a:t>
            </a:r>
            <a:r>
              <a:rPr lang="ru-RU" sz="2400" b="1" dirty="0" smtClean="0"/>
              <a:t>, е) </a:t>
            </a:r>
            <a:r>
              <a:rPr lang="ru-RU" sz="2400" b="1" dirty="0" err="1" smtClean="0"/>
              <a:t>АаВВ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2. Какие типы гамет образуют растения следующих генотипов: а) </a:t>
            </a:r>
            <a:r>
              <a:rPr lang="ru-RU" sz="2400" b="1" dirty="0" err="1" smtClean="0"/>
              <a:t>аавв</a:t>
            </a:r>
            <a:r>
              <a:rPr lang="ru-RU" sz="2400" b="1" dirty="0" smtClean="0"/>
              <a:t>, б) </a:t>
            </a:r>
            <a:r>
              <a:rPr lang="ru-RU" sz="2400" b="1" dirty="0" err="1" smtClean="0"/>
              <a:t>ААВв</a:t>
            </a:r>
            <a:r>
              <a:rPr lang="ru-RU" sz="2400" b="1" dirty="0" smtClean="0"/>
              <a:t>, </a:t>
            </a:r>
          </a:p>
          <a:p>
            <a:pPr>
              <a:buNone/>
            </a:pPr>
            <a:r>
              <a:rPr lang="ru-RU" sz="2400" b="1" dirty="0" smtClean="0"/>
              <a:t>      в) ААВВ, г) </a:t>
            </a:r>
            <a:r>
              <a:rPr lang="ru-RU" sz="2400" b="1" dirty="0" err="1" smtClean="0"/>
              <a:t>АаВв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3. У морских свинок всклокоченная шерсть В доминирует над гладкой в, а черная окраска С над белой с.</a:t>
            </a:r>
            <a:r>
              <a:rPr lang="en-US" sz="2400" b="1" dirty="0" smtClean="0"/>
              <a:t> </a:t>
            </a:r>
            <a:r>
              <a:rPr lang="ru-RU" sz="2400" b="1" dirty="0" smtClean="0"/>
              <a:t>Определить фенотипы животных, имеющих следующие генотипы:</a:t>
            </a:r>
          </a:p>
          <a:p>
            <a:pPr>
              <a:buNone/>
            </a:pPr>
            <a:r>
              <a:rPr lang="ru-RU" sz="2400" b="1" dirty="0" smtClean="0"/>
              <a:t>       а) </a:t>
            </a:r>
            <a:r>
              <a:rPr lang="ru-RU" sz="2400" b="1" dirty="0" err="1" smtClean="0"/>
              <a:t>Ввсс</a:t>
            </a:r>
            <a:r>
              <a:rPr lang="ru-RU" sz="2400" b="1" dirty="0" smtClean="0"/>
              <a:t>, б) </a:t>
            </a:r>
            <a:r>
              <a:rPr lang="ru-RU" sz="2400" b="1" dirty="0" err="1" smtClean="0"/>
              <a:t>ВВсс</a:t>
            </a:r>
            <a:r>
              <a:rPr lang="ru-RU" sz="2400" b="1" dirty="0" smtClean="0"/>
              <a:t>, в) </a:t>
            </a:r>
            <a:r>
              <a:rPr lang="ru-RU" sz="2400" b="1" dirty="0" err="1" smtClean="0"/>
              <a:t>ВвСС</a:t>
            </a:r>
            <a:r>
              <a:rPr lang="ru-RU" sz="2400" b="1" dirty="0" smtClean="0"/>
              <a:t>, г) </a:t>
            </a:r>
            <a:r>
              <a:rPr lang="ru-RU" sz="2400" b="1" dirty="0" err="1" smtClean="0"/>
              <a:t>ввСс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д</a:t>
            </a:r>
            <a:r>
              <a:rPr lang="ru-RU" sz="2400" b="1" dirty="0" smtClean="0"/>
              <a:t>) </a:t>
            </a:r>
            <a:r>
              <a:rPr lang="ru-RU" sz="2400" b="1" dirty="0" err="1" smtClean="0"/>
              <a:t>ВвСс</a:t>
            </a:r>
            <a:r>
              <a:rPr lang="ru-RU" sz="2400" b="1" dirty="0" smtClean="0"/>
              <a:t>, е) </a:t>
            </a:r>
            <a:r>
              <a:rPr lang="ru-RU" sz="2400" b="1" dirty="0" err="1" smtClean="0"/>
              <a:t>ввсс</a:t>
            </a:r>
            <a:r>
              <a:rPr lang="ru-RU" sz="2400" b="1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1137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Моногибридное скрещивание: Упражнения и задачи</vt:lpstr>
      <vt:lpstr>Решение и ответы:</vt:lpstr>
      <vt:lpstr>Задачи на моногибридное скрещивание:</vt:lpstr>
      <vt:lpstr>Решение и ответы:</vt:lpstr>
      <vt:lpstr>Задачи на моногибридное скрещивание:</vt:lpstr>
      <vt:lpstr>Решение и ответы:</vt:lpstr>
      <vt:lpstr>Задачи на дигибридное скрещивание:</vt:lpstr>
      <vt:lpstr>Ответы:</vt:lpstr>
      <vt:lpstr>Контрольные задачи:</vt:lpstr>
      <vt:lpstr>Контрольные задачи:</vt:lpstr>
      <vt:lpstr>Контрольные задачи:</vt:lpstr>
      <vt:lpstr>Решения и ответы:</vt:lpstr>
      <vt:lpstr>Ответы: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моногибридное скрещивание:</dc:title>
  <dc:creator>Марина</dc:creator>
  <cp:lastModifiedBy>Марина</cp:lastModifiedBy>
  <cp:revision>57</cp:revision>
  <dcterms:created xsi:type="dcterms:W3CDTF">2014-02-19T07:02:41Z</dcterms:created>
  <dcterms:modified xsi:type="dcterms:W3CDTF">2016-03-14T04:44:21Z</dcterms:modified>
</cp:coreProperties>
</file>