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8" r:id="rId6"/>
    <p:sldId id="269" r:id="rId7"/>
    <p:sldId id="264" r:id="rId8"/>
    <p:sldId id="285" r:id="rId9"/>
    <p:sldId id="282" r:id="rId10"/>
    <p:sldId id="263" r:id="rId11"/>
    <p:sldId id="286" r:id="rId12"/>
    <p:sldId id="281" r:id="rId13"/>
    <p:sldId id="283" r:id="rId14"/>
    <p:sldId id="284" r:id="rId15"/>
    <p:sldId id="270" r:id="rId16"/>
    <p:sldId id="265" r:id="rId17"/>
    <p:sldId id="272" r:id="rId18"/>
    <p:sldId id="266" r:id="rId19"/>
    <p:sldId id="267" r:id="rId20"/>
    <p:sldId id="278" r:id="rId21"/>
    <p:sldId id="274" r:id="rId22"/>
    <p:sldId id="275" r:id="rId23"/>
    <p:sldId id="277" r:id="rId24"/>
    <p:sldId id="261" r:id="rId25"/>
    <p:sldId id="260" r:id="rId26"/>
    <p:sldId id="262" r:id="rId27"/>
    <p:sldId id="279" r:id="rId28"/>
    <p:sldId id="280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AC43C-B305-40B2-9C16-CCF66CAAAA9E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EE64A-C83A-4E2E-A457-D5B45A00B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662296-5789-4740-971A-812187214CAA}" type="slidenum">
              <a:rPr lang="ru-RU" smtClean="0">
                <a:ea typeface="Lucida Sans Unicode" pitchFamily="34" charset="0"/>
                <a:cs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E87B-5B73-454E-84B8-F8AB0C80B76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A535-884A-45C3-AB88-570ADE810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Незнающие пусть     </a:t>
            </a:r>
          </a:p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научатся, знающие -    </a:t>
            </a:r>
          </a:p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вспомнят еще раз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530120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Античный афоризм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428750" y="357188"/>
            <a:ext cx="7466013" cy="7858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i="1" dirty="0" smtClean="0"/>
              <a:t>Установите соответствие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8AA7BA6-89FE-4F9A-9F65-81624983165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1700808"/>
            <a:ext cx="10801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45%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581128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0,007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07704" y="4581128"/>
            <a:ext cx="10081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1,57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4581128"/>
            <a:ext cx="10081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0,45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6016" y="4581128"/>
            <a:ext cx="10081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0,3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56176" y="4581128"/>
            <a:ext cx="10081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0,03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668344" y="4581128"/>
            <a:ext cx="10081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0,24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96336" y="1700808"/>
            <a:ext cx="10081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30%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56176" y="1700808"/>
            <a:ext cx="10081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24%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44008" y="1700808"/>
            <a:ext cx="10801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157%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1700808"/>
            <a:ext cx="10801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0,7%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07704" y="1700808"/>
            <a:ext cx="10081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3%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>
            <a:endCxn id="17" idx="0"/>
          </p:cNvCxnSpPr>
          <p:nvPr/>
        </p:nvCxnSpPr>
        <p:spPr>
          <a:xfrm>
            <a:off x="827584" y="2636912"/>
            <a:ext cx="3024336" cy="1944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5" idx="2"/>
            <a:endCxn id="19" idx="0"/>
          </p:cNvCxnSpPr>
          <p:nvPr/>
        </p:nvCxnSpPr>
        <p:spPr>
          <a:xfrm>
            <a:off x="2411760" y="2636912"/>
            <a:ext cx="4248472" cy="1944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1" idx="2"/>
          </p:cNvCxnSpPr>
          <p:nvPr/>
        </p:nvCxnSpPr>
        <p:spPr>
          <a:xfrm flipH="1">
            <a:off x="5076056" y="2636912"/>
            <a:ext cx="3024336" cy="1944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827584" y="2636912"/>
            <a:ext cx="2808312" cy="1944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6" idx="0"/>
          </p:cNvCxnSpPr>
          <p:nvPr/>
        </p:nvCxnSpPr>
        <p:spPr>
          <a:xfrm flipH="1">
            <a:off x="2411760" y="2636912"/>
            <a:ext cx="2736304" cy="1944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20" idx="0"/>
          </p:cNvCxnSpPr>
          <p:nvPr/>
        </p:nvCxnSpPr>
        <p:spPr>
          <a:xfrm>
            <a:off x="6516216" y="2636912"/>
            <a:ext cx="1656184" cy="1944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24743"/>
          <a:ext cx="8640960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787"/>
                <a:gridCol w="454787"/>
                <a:gridCol w="454787"/>
                <a:gridCol w="454787"/>
                <a:gridCol w="454787"/>
                <a:gridCol w="454787"/>
                <a:gridCol w="1364361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94"/>
              </a:tblGrid>
              <a:tr h="1080120">
                <a:tc gridSpan="4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1.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3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2.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2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5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5.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5" name="WordArt 1"/>
          <p:cNvSpPr>
            <a:spLocks noChangeArrowheads="1" noChangeShapeType="1" noTextEdit="1"/>
          </p:cNvSpPr>
          <p:nvPr/>
        </p:nvSpPr>
        <p:spPr bwMode="auto">
          <a:xfrm>
            <a:off x="3059832" y="1412776"/>
            <a:ext cx="1224136" cy="4602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24743"/>
          <a:ext cx="8640960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787"/>
                <a:gridCol w="454787"/>
                <a:gridCol w="454787"/>
                <a:gridCol w="454787"/>
                <a:gridCol w="454787"/>
                <a:gridCol w="454787"/>
                <a:gridCol w="1364361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94"/>
              </a:tblGrid>
              <a:tr h="1080120">
                <a:tc gridSpan="4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1.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3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2.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о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ш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2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5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5.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5" name="WordArt 1"/>
          <p:cNvSpPr>
            <a:spLocks noChangeArrowheads="1" noChangeShapeType="1" noTextEdit="1"/>
          </p:cNvSpPr>
          <p:nvPr/>
        </p:nvSpPr>
        <p:spPr bwMode="auto">
          <a:xfrm>
            <a:off x="3059832" y="1412776"/>
            <a:ext cx="1224136" cy="4602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24743"/>
          <a:ext cx="8640960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787"/>
                <a:gridCol w="454787"/>
                <a:gridCol w="454787"/>
                <a:gridCol w="454787"/>
                <a:gridCol w="454787"/>
                <a:gridCol w="454787"/>
                <a:gridCol w="1364361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94"/>
              </a:tblGrid>
              <a:tr h="1080120">
                <a:tc gridSpan="4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1.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3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2.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о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ш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2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о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я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5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5.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5" name="WordArt 1"/>
          <p:cNvSpPr>
            <a:spLocks noChangeArrowheads="1" noChangeShapeType="1" noTextEdit="1"/>
          </p:cNvSpPr>
          <p:nvPr/>
        </p:nvSpPr>
        <p:spPr bwMode="auto">
          <a:xfrm>
            <a:off x="3059832" y="1412776"/>
            <a:ext cx="1224136" cy="4602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24743"/>
          <a:ext cx="8640960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787"/>
                <a:gridCol w="454787"/>
                <a:gridCol w="454787"/>
                <a:gridCol w="454787"/>
                <a:gridCol w="454787"/>
                <a:gridCol w="454787"/>
                <a:gridCol w="1364361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94"/>
              </a:tblGrid>
              <a:tr h="1080120">
                <a:tc gridSpan="4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1.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3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2.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о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ш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2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о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я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а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с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в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5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5.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5" name="WordArt 1"/>
          <p:cNvSpPr>
            <a:spLocks noChangeArrowheads="1" noChangeShapeType="1" noTextEdit="1"/>
          </p:cNvSpPr>
          <p:nvPr/>
        </p:nvSpPr>
        <p:spPr bwMode="auto">
          <a:xfrm>
            <a:off x="3059832" y="1412776"/>
            <a:ext cx="1224136" cy="4602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24743"/>
          <a:ext cx="8640960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787"/>
                <a:gridCol w="454787"/>
                <a:gridCol w="454787"/>
                <a:gridCol w="454787"/>
                <a:gridCol w="454787"/>
                <a:gridCol w="454787"/>
                <a:gridCol w="1364361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94"/>
              </a:tblGrid>
              <a:tr h="1080120">
                <a:tc gridSpan="4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1.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3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2.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о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ш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2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о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я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а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с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в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5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5.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к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а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я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5" name="WordArt 1"/>
          <p:cNvSpPr>
            <a:spLocks noChangeArrowheads="1" noChangeShapeType="1" noTextEdit="1"/>
          </p:cNvSpPr>
          <p:nvPr/>
        </p:nvSpPr>
        <p:spPr bwMode="auto">
          <a:xfrm>
            <a:off x="3059832" y="1412776"/>
            <a:ext cx="1224136" cy="4602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Компоненты задач на смеси и сплавы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64D4F35-0D79-4AC6-BF8D-9EB9C6A7A97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1031" name="TextBox 3"/>
          <p:cNvSpPr txBox="1">
            <a:spLocks noChangeArrowheads="1"/>
          </p:cNvSpPr>
          <p:nvPr/>
        </p:nvSpPr>
        <p:spPr bwMode="auto">
          <a:xfrm>
            <a:off x="2714625" y="1785938"/>
            <a:ext cx="3714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Раствор (сплав, смесь)</a:t>
            </a:r>
          </a:p>
        </p:txBody>
      </p:sp>
      <p:cxnSp>
        <p:nvCxnSpPr>
          <p:cNvPr id="1032" name="Прямая со стрелкой 5"/>
          <p:cNvCxnSpPr>
            <a:cxnSpLocks noChangeShapeType="1"/>
          </p:cNvCxnSpPr>
          <p:nvPr/>
        </p:nvCxnSpPr>
        <p:spPr bwMode="auto">
          <a:xfrm>
            <a:off x="5000625" y="2286000"/>
            <a:ext cx="1143000" cy="357188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3" name="Прямая со стрелкой 6"/>
          <p:cNvCxnSpPr>
            <a:cxnSpLocks noChangeShapeType="1"/>
          </p:cNvCxnSpPr>
          <p:nvPr/>
        </p:nvCxnSpPr>
        <p:spPr bwMode="auto">
          <a:xfrm rot="10800000" flipV="1">
            <a:off x="2714625" y="2286000"/>
            <a:ext cx="1009650" cy="4191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34" name="TextBox 8"/>
          <p:cNvSpPr txBox="1">
            <a:spLocks noChangeArrowheads="1"/>
          </p:cNvSpPr>
          <p:nvPr/>
        </p:nvSpPr>
        <p:spPr bwMode="auto">
          <a:xfrm>
            <a:off x="1071563" y="2786063"/>
            <a:ext cx="328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Основное вещество</a:t>
            </a:r>
          </a:p>
        </p:txBody>
      </p:sp>
      <p:sp>
        <p:nvSpPr>
          <p:cNvPr id="1035" name="TextBox 9"/>
          <p:cNvSpPr txBox="1">
            <a:spLocks noChangeArrowheads="1"/>
          </p:cNvSpPr>
          <p:nvPr/>
        </p:nvSpPr>
        <p:spPr bwMode="auto">
          <a:xfrm>
            <a:off x="5572125" y="2714625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примеси</a:t>
            </a:r>
          </a:p>
        </p:txBody>
      </p:sp>
      <p:sp>
        <p:nvSpPr>
          <p:cNvPr id="1036" name="TextBox 10"/>
          <p:cNvSpPr txBox="1">
            <a:spLocks noChangeArrowheads="1"/>
          </p:cNvSpPr>
          <p:nvPr/>
        </p:nvSpPr>
        <p:spPr bwMode="auto">
          <a:xfrm>
            <a:off x="2071688" y="3357563"/>
            <a:ext cx="5143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масса основного вещества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масса раствора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75656" y="4149080"/>
          <a:ext cx="1456134" cy="1100190"/>
        </p:xfrm>
        <a:graphic>
          <a:graphicData uri="http://schemas.openxmlformats.org/presentationml/2006/ole">
            <p:oleObj spid="_x0000_s1026" name="Формула" r:id="rId3" imgW="482400" imgH="393480" progId="Equation.3">
              <p:embed/>
            </p:oleObj>
          </a:graphicData>
        </a:graphic>
      </p:graphicFrame>
      <p:sp>
        <p:nvSpPr>
          <p:cNvPr id="1037" name="TextBox 12"/>
          <p:cNvSpPr txBox="1">
            <a:spLocks noChangeArrowheads="1"/>
          </p:cNvSpPr>
          <p:nvPr/>
        </p:nvSpPr>
        <p:spPr bwMode="auto">
          <a:xfrm>
            <a:off x="2928938" y="4214813"/>
            <a:ext cx="4714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Массовая доля основного вещества (концентрация)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14813" y="5072063"/>
          <a:ext cx="541337" cy="496887"/>
        </p:xfrm>
        <a:graphic>
          <a:graphicData uri="http://schemas.openxmlformats.org/presentationml/2006/ole">
            <p:oleObj spid="_x0000_s1027" name="Формула" r:id="rId4" imgW="152280" imgH="139680" progId="Equation.3">
              <p:embed/>
            </p:oleObj>
          </a:graphicData>
        </a:graphic>
      </p:graphicFrame>
      <p:cxnSp>
        <p:nvCxnSpPr>
          <p:cNvPr id="1038" name="Прямая со стрелкой 14"/>
          <p:cNvCxnSpPr>
            <a:cxnSpLocks noChangeShapeType="1"/>
          </p:cNvCxnSpPr>
          <p:nvPr/>
        </p:nvCxnSpPr>
        <p:spPr bwMode="auto">
          <a:xfrm rot="10800000" flipV="1">
            <a:off x="3143250" y="5429250"/>
            <a:ext cx="1009650" cy="4191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9" name="Прямая со стрелкой 15"/>
          <p:cNvCxnSpPr>
            <a:cxnSpLocks noChangeShapeType="1"/>
          </p:cNvCxnSpPr>
          <p:nvPr/>
        </p:nvCxnSpPr>
        <p:spPr bwMode="auto">
          <a:xfrm>
            <a:off x="4857750" y="5429250"/>
            <a:ext cx="1143000" cy="357188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40" name="TextBox 16"/>
          <p:cNvSpPr txBox="1">
            <a:spLocks noChangeArrowheads="1"/>
          </p:cNvSpPr>
          <p:nvPr/>
        </p:nvSpPr>
        <p:spPr bwMode="auto">
          <a:xfrm>
            <a:off x="1071563" y="5857875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долях единицы</a:t>
            </a:r>
          </a:p>
        </p:txBody>
      </p:sp>
      <p:sp>
        <p:nvSpPr>
          <p:cNvPr id="1041" name="TextBox 17"/>
          <p:cNvSpPr txBox="1">
            <a:spLocks noChangeArrowheads="1"/>
          </p:cNvSpPr>
          <p:nvPr/>
        </p:nvSpPr>
        <p:spPr bwMode="auto">
          <a:xfrm>
            <a:off x="4714875" y="5857875"/>
            <a:ext cx="4214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процентах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(процентное содержание</a:t>
            </a:r>
            <a:r>
              <a:rPr lang="ru-RU" sz="2400" b="1" dirty="0">
                <a:latin typeface="Comic Sans MS" pitchFamily="66" charset="0"/>
              </a:rPr>
              <a:t>)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67544" y="5517232"/>
          <a:ext cx="648072" cy="1114684"/>
        </p:xfrm>
        <a:graphic>
          <a:graphicData uri="http://schemas.openxmlformats.org/presentationml/2006/ole">
            <p:oleObj spid="_x0000_s1028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948264" y="5157192"/>
          <a:ext cx="1853343" cy="1151408"/>
        </p:xfrm>
        <a:graphic>
          <a:graphicData uri="http://schemas.openxmlformats.org/presentationml/2006/ole">
            <p:oleObj spid="_x0000_s1029" name="Формула" r:id="rId6" imgW="876240" imgH="5457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СПОСОБЫ РЕШЕНИЯ ЗАДАЧ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53957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С помощью таблиц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276872"/>
            <a:ext cx="71636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С помощью модели-схемы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84469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С помощью системы уравнений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924944"/>
            <a:ext cx="779399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С помощью приравнивания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площадей равновеликих фигур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365104"/>
            <a:ext cx="92116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 Старинный способ решения задач.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(Метод рыбки)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Решение задач с помощью таблицы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29A5680-8646-4342-B99B-4D339F36B3D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2420888"/>
          <a:ext cx="8640960" cy="424847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73458"/>
                <a:gridCol w="2524957"/>
                <a:gridCol w="1767469"/>
                <a:gridCol w="1975076"/>
              </a:tblGrid>
              <a:tr h="3186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растворов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, смесей, сплавов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 содержание вещества (доля содержания вещества)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Масса раствора (смеси, сплава)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Масса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основного вещества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Способ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№1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0" y="-290513"/>
            <a:ext cx="9001125" cy="2103438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hangingPunct="1"/>
            <a:r>
              <a:rPr lang="ru-RU" sz="2000" b="1" cap="none" dirty="0" smtClean="0">
                <a:ln w="50800"/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 №1</a:t>
            </a:r>
            <a:r>
              <a:rPr lang="ru-RU" sz="2000" b="1" cap="none" dirty="0" smtClean="0">
                <a:ln w="50800"/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 Имеется два сплава. Первый содержит 10% никеля, второй-30% никеля. Из этих двух сплавов получили третий сплав массой 200г, содержащий 25% никеля. На сколько граммов масса первого сплава меньше массы второго?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0002538-005B-4AFA-90D6-4B70CF0BD1BB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500174"/>
          <a:ext cx="8858312" cy="37615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14578"/>
                <a:gridCol w="1857388"/>
                <a:gridCol w="1428760"/>
                <a:gridCol w="3357586"/>
              </a:tblGrid>
              <a:tr h="167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растворов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, смесей, сплавов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 содержание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никеля 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(доля содержания вещества)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Масса раствора (смеси, сплава)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Масса вещества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934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Первый сплав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821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Второй </a:t>
                      </a:r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сплав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821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Получившийся </a:t>
                      </a:r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сплав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28875" y="3071813"/>
            <a:ext cx="19288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10%=0,1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28875" y="3786188"/>
            <a:ext cx="1857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30%=0,3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0313" y="4500563"/>
            <a:ext cx="1714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25%=0,25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57688" y="4500563"/>
            <a:ext cx="12144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200 г</a:t>
            </a:r>
          </a:p>
          <a:p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57688" y="3071813"/>
            <a:ext cx="714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хг</a:t>
            </a:r>
          </a:p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14813" y="3714750"/>
            <a:ext cx="1428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(200 – х)г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57875" y="3143250"/>
            <a:ext cx="13573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</a:p>
          <a:p>
            <a:endParaRPr lang="ru-RU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43563" y="3786188"/>
            <a:ext cx="35004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0,3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(200–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)=60–0,3х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57875" y="4572000"/>
            <a:ext cx="30718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0,25=50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0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9809" name="Object 1"/>
          <p:cNvGraphicFramePr>
            <a:graphicFrameLocks noChangeAspect="1"/>
          </p:cNvGraphicFramePr>
          <p:nvPr/>
        </p:nvGraphicFramePr>
        <p:xfrm>
          <a:off x="571500" y="5343525"/>
          <a:ext cx="2914650" cy="455613"/>
        </p:xfrm>
        <a:graphic>
          <a:graphicData uri="http://schemas.openxmlformats.org/presentationml/2006/ole">
            <p:oleObj spid="_x0000_s2050" name="Формула" r:id="rId3" imgW="129528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19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64807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Решение задач с помощью системы уравнений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611560" y="2132856"/>
          <a:ext cx="2088231" cy="546567"/>
        </p:xfrm>
        <a:graphic>
          <a:graphicData uri="http://schemas.openxmlformats.org/presentationml/2006/ole">
            <p:oleObj spid="_x0000_s34819" name="Формула" r:id="rId3" imgW="787058" imgH="203112" progId="Equation.3">
              <p:embed/>
            </p:oleObj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611560" y="3645024"/>
          <a:ext cx="3044910" cy="576064"/>
        </p:xfrm>
        <a:graphic>
          <a:graphicData uri="http://schemas.openxmlformats.org/presentationml/2006/ole">
            <p:oleObj spid="_x0000_s34818" name="Формула" r:id="rId4" imgW="1054100" imgH="203200" progId="Equation.3">
              <p:embed/>
            </p:oleObj>
          </a:graphicData>
        </a:graphic>
      </p:graphicFrame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3668713" y="4581525"/>
          <a:ext cx="2127250" cy="898525"/>
        </p:xfrm>
        <a:graphic>
          <a:graphicData uri="http://schemas.openxmlformats.org/presentationml/2006/ole">
            <p:oleObj spid="_x0000_s34817" name="Формула" r:id="rId5" imgW="1104840" imgH="457200" progId="Equation.3">
              <p:embed/>
            </p:oleObj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79512" y="1052736"/>
            <a:ext cx="86044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Условно разделим сплав на никель и еще какой-то металл.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кг масса первого сплава,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кг – второго.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как масса третьего сплава 200 кг, то получим уравнение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51520" y="2564904"/>
            <a:ext cx="76641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Масса никеля в первом сплаве (0,1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кг, 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втором – (0,3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кг,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 новом - 200·0,25=50 кг. Получим второе уравнение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79512" y="3933056"/>
            <a:ext cx="5040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Получим систему уравнений: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79512" y="5629889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кг – масса первого сплава.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150 кг – масса второго сплава.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150 – 50 = 100 (кг)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95536" y="0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Способ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№2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6237312"/>
            <a:ext cx="2715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на 100 кг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23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1700808"/>
            <a:ext cx="9286875" cy="2103438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задач с помощью модели - схемы</a:t>
            </a: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251520" y="5085184"/>
            <a:ext cx="8501062" cy="1143000"/>
            <a:chOff x="214282" y="2643182"/>
            <a:chExt cx="8501122" cy="1143008"/>
          </a:xfrm>
        </p:grpSpPr>
        <p:sp>
          <p:nvSpPr>
            <p:cNvPr id="23557" name="Прямоугольник 13"/>
            <p:cNvSpPr>
              <a:spLocks noChangeArrowheads="1"/>
            </p:cNvSpPr>
            <p:nvPr/>
          </p:nvSpPr>
          <p:spPr bwMode="auto">
            <a:xfrm>
              <a:off x="214282" y="2643182"/>
              <a:ext cx="2428892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3558" name="TextBox 14"/>
            <p:cNvSpPr txBox="1">
              <a:spLocks noChangeArrowheads="1"/>
            </p:cNvSpPr>
            <p:nvPr/>
          </p:nvSpPr>
          <p:spPr bwMode="auto">
            <a:xfrm>
              <a:off x="2714612" y="2857496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/>
                <a:t>+</a:t>
              </a:r>
            </a:p>
          </p:txBody>
        </p:sp>
        <p:sp>
          <p:nvSpPr>
            <p:cNvPr id="23559" name="Прямоугольник 15"/>
            <p:cNvSpPr>
              <a:spLocks noChangeArrowheads="1"/>
            </p:cNvSpPr>
            <p:nvPr/>
          </p:nvSpPr>
          <p:spPr bwMode="auto">
            <a:xfrm>
              <a:off x="3214678" y="2643182"/>
              <a:ext cx="2500330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3560" name="TextBox 16"/>
            <p:cNvSpPr txBox="1">
              <a:spLocks noChangeArrowheads="1"/>
            </p:cNvSpPr>
            <p:nvPr/>
          </p:nvSpPr>
          <p:spPr bwMode="auto">
            <a:xfrm>
              <a:off x="5786446" y="2857496"/>
              <a:ext cx="6429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/>
                <a:t>=</a:t>
              </a:r>
            </a:p>
          </p:txBody>
        </p:sp>
        <p:sp>
          <p:nvSpPr>
            <p:cNvPr id="23561" name="Прямоугольник 17"/>
            <p:cNvSpPr>
              <a:spLocks noChangeArrowheads="1"/>
            </p:cNvSpPr>
            <p:nvPr/>
          </p:nvSpPr>
          <p:spPr bwMode="auto">
            <a:xfrm>
              <a:off x="6215074" y="2643182"/>
              <a:ext cx="2500330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23562" name="Прямая соединительная линия 19"/>
            <p:cNvCxnSpPr>
              <a:cxnSpLocks noChangeShapeType="1"/>
              <a:stCxn id="23557" idx="0"/>
              <a:endCxn id="23557" idx="2"/>
            </p:cNvCxnSpPr>
            <p:nvPr/>
          </p:nvCxnSpPr>
          <p:spPr bwMode="auto">
            <a:xfrm rot="16200000" flipH="1">
              <a:off x="857224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63" name="Прямая соединительная линия 20"/>
            <p:cNvCxnSpPr>
              <a:cxnSpLocks noChangeShapeType="1"/>
            </p:cNvCxnSpPr>
            <p:nvPr/>
          </p:nvCxnSpPr>
          <p:spPr bwMode="auto">
            <a:xfrm rot="16200000" flipH="1">
              <a:off x="3857620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64" name="Прямая соединительная линия 21"/>
            <p:cNvCxnSpPr>
              <a:cxnSpLocks noChangeShapeType="1"/>
            </p:cNvCxnSpPr>
            <p:nvPr/>
          </p:nvCxnSpPr>
          <p:spPr bwMode="auto">
            <a:xfrm rot="16200000" flipH="1">
              <a:off x="6858016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8974D-BB3E-4DE2-A7D8-AF68AB30034B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Способ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№3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>
          <a:xfrm>
            <a:off x="0" y="-290513"/>
            <a:ext cx="9286875" cy="1933576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№2.  Имеется два сплава меди и свинца. Один сплав содержит 15% меди, а другой 65% меди. Сколько нужно взять каждого сплава, чтобы получилось 200г сплава, содержащего 30% меди?</a:t>
            </a: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214313" y="2714625"/>
            <a:ext cx="8501062" cy="1143000"/>
            <a:chOff x="214282" y="2643182"/>
            <a:chExt cx="8501122" cy="1143008"/>
          </a:xfrm>
        </p:grpSpPr>
        <p:sp>
          <p:nvSpPr>
            <p:cNvPr id="3096" name="Прямоугольник 13"/>
            <p:cNvSpPr>
              <a:spLocks noChangeArrowheads="1"/>
            </p:cNvSpPr>
            <p:nvPr/>
          </p:nvSpPr>
          <p:spPr bwMode="auto">
            <a:xfrm>
              <a:off x="214282" y="2643182"/>
              <a:ext cx="2428892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097" name="TextBox 14"/>
            <p:cNvSpPr txBox="1">
              <a:spLocks noChangeArrowheads="1"/>
            </p:cNvSpPr>
            <p:nvPr/>
          </p:nvSpPr>
          <p:spPr bwMode="auto">
            <a:xfrm>
              <a:off x="2714612" y="2857496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/>
                <a:t>+</a:t>
              </a:r>
            </a:p>
          </p:txBody>
        </p:sp>
        <p:sp>
          <p:nvSpPr>
            <p:cNvPr id="3098" name="Прямоугольник 15"/>
            <p:cNvSpPr>
              <a:spLocks noChangeArrowheads="1"/>
            </p:cNvSpPr>
            <p:nvPr/>
          </p:nvSpPr>
          <p:spPr bwMode="auto">
            <a:xfrm>
              <a:off x="3214678" y="2643182"/>
              <a:ext cx="2500330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099" name="TextBox 16"/>
            <p:cNvSpPr txBox="1">
              <a:spLocks noChangeArrowheads="1"/>
            </p:cNvSpPr>
            <p:nvPr/>
          </p:nvSpPr>
          <p:spPr bwMode="auto">
            <a:xfrm>
              <a:off x="5786446" y="2857496"/>
              <a:ext cx="6429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/>
                <a:t>=</a:t>
              </a:r>
            </a:p>
          </p:txBody>
        </p:sp>
        <p:sp>
          <p:nvSpPr>
            <p:cNvPr id="3100" name="Прямоугольник 17"/>
            <p:cNvSpPr>
              <a:spLocks noChangeArrowheads="1"/>
            </p:cNvSpPr>
            <p:nvPr/>
          </p:nvSpPr>
          <p:spPr bwMode="auto">
            <a:xfrm>
              <a:off x="6215074" y="2643182"/>
              <a:ext cx="2500330" cy="1143008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3101" name="Прямая соединительная линия 19"/>
            <p:cNvCxnSpPr>
              <a:cxnSpLocks noChangeShapeType="1"/>
              <a:stCxn id="3096" idx="0"/>
              <a:endCxn id="3096" idx="2"/>
            </p:cNvCxnSpPr>
            <p:nvPr/>
          </p:nvCxnSpPr>
          <p:spPr bwMode="auto">
            <a:xfrm rot="16200000" flipH="1">
              <a:off x="857224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02" name="Прямая соединительная линия 20"/>
            <p:cNvCxnSpPr>
              <a:cxnSpLocks noChangeShapeType="1"/>
            </p:cNvCxnSpPr>
            <p:nvPr/>
          </p:nvCxnSpPr>
          <p:spPr bwMode="auto">
            <a:xfrm rot="16200000" flipH="1">
              <a:off x="3857620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03" name="Прямая соединительная линия 21"/>
            <p:cNvCxnSpPr>
              <a:cxnSpLocks noChangeShapeType="1"/>
            </p:cNvCxnSpPr>
            <p:nvPr/>
          </p:nvCxnSpPr>
          <p:spPr bwMode="auto">
            <a:xfrm rot="16200000" flipH="1">
              <a:off x="6858016" y="3214686"/>
              <a:ext cx="1143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00188" y="221456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МЕДЬ</a:t>
            </a:r>
            <a:endParaRPr lang="ru-RU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00563" y="221456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МЕДЬ</a:t>
            </a:r>
            <a:endParaRPr lang="ru-RU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00938" y="220186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МЕДЬ</a:t>
            </a:r>
            <a:endParaRPr lang="ru-RU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00188" y="2928938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15%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72000" y="2928938"/>
            <a:ext cx="107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65%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500938" y="2928938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30%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786563" y="3857625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200 г.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429000" y="3857625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(200 – х) г.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0063" y="3857625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х г.</a:t>
            </a:r>
          </a:p>
        </p:txBody>
      </p:sp>
      <p:sp>
        <p:nvSpPr>
          <p:cNvPr id="30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1857" name="Object 1"/>
          <p:cNvGraphicFramePr>
            <a:graphicFrameLocks noChangeAspect="1"/>
          </p:cNvGraphicFramePr>
          <p:nvPr/>
        </p:nvGraphicFramePr>
        <p:xfrm>
          <a:off x="1571625" y="4572000"/>
          <a:ext cx="4846638" cy="601663"/>
        </p:xfrm>
        <a:graphic>
          <a:graphicData uri="http://schemas.openxmlformats.org/presentationml/2006/ole">
            <p:oleObj spid="_x0000_s33794" name="Формула" r:id="rId3" imgW="2094591" imgH="215806" progId="Equation.3">
              <p:embed/>
            </p:oleObj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42875" y="5143500"/>
            <a:ext cx="8786813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Решив это уравнение, получаем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х=140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При этом значении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выражение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200-х=60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Это означает, что первого сплава надо взять140г, а второго-60г.</a:t>
            </a:r>
          </a:p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Ответ:140г. 60г.</a:t>
            </a:r>
          </a:p>
          <a:p>
            <a:endParaRPr lang="ru-RU"/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2BDC9-6212-4E20-B11D-4269424D92C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9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00808"/>
            <a:ext cx="9144000" cy="1219200"/>
          </a:xfrm>
        </p:spPr>
        <p:txBody>
          <a:bodyPr/>
          <a:lstStyle/>
          <a:p>
            <a:pPr algn="l"/>
            <a:r>
              <a:rPr lang="ru-RU" sz="2400" b="0" dirty="0" smtClean="0">
                <a:solidFill>
                  <a:srgbClr val="FF0000"/>
                </a:solidFill>
                <a:latin typeface="Times New Roman" pitchFamily="18" charset="0"/>
              </a:rPr>
              <a:t>Задача №3. </a:t>
            </a:r>
            <a:r>
              <a:rPr lang="ru-RU" sz="2400" b="0" dirty="0" smtClean="0">
                <a:latin typeface="Times New Roman" pitchFamily="18" charset="0"/>
              </a:rPr>
              <a:t>Смешали 30%-й раствор соляной кислоты с 10%-ым раствором и получили 600 г 15%-го раствора. Сколько граммов каждого раствора надо было взять?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5976" y="3861048"/>
            <a:ext cx="4788024" cy="280878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ru-RU" sz="2400" b="1" dirty="0" smtClean="0">
                <a:latin typeface="Times New Roman" pitchFamily="18" charset="0"/>
              </a:rPr>
              <a:t>15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ru-RU" sz="2400" b="1" dirty="0" smtClean="0">
                <a:latin typeface="Times New Roman" pitchFamily="18" charset="0"/>
              </a:rPr>
              <a:t> = 5 (600- 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ru-RU" sz="2400" b="1" dirty="0" smtClean="0">
                <a:latin typeface="Times New Roman" pitchFamily="18" charset="0"/>
              </a:rPr>
              <a:t>)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</a:rPr>
              <a:t>                                                                      </a:t>
            </a:r>
            <a:r>
              <a:rPr lang="en-US" sz="2400" b="1" dirty="0" smtClean="0">
                <a:latin typeface="Times New Roman" pitchFamily="18" charset="0"/>
              </a:rPr>
              <a:t>x </a:t>
            </a:r>
            <a:r>
              <a:rPr lang="ru-RU" sz="2400" b="1" dirty="0" smtClean="0">
                <a:latin typeface="Times New Roman" pitchFamily="18" charset="0"/>
              </a:rPr>
              <a:t>=150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                                                                        Ответ: 150г 30% и 450г 10% раствора</a:t>
            </a:r>
          </a:p>
        </p:txBody>
      </p:sp>
      <p:grpSp>
        <p:nvGrpSpPr>
          <p:cNvPr id="2" name="Group 26"/>
          <p:cNvGrpSpPr>
            <a:grpSpLocks noChangeAspect="1"/>
          </p:cNvGrpSpPr>
          <p:nvPr/>
        </p:nvGrpSpPr>
        <p:grpSpPr bwMode="auto">
          <a:xfrm>
            <a:off x="323528" y="2866280"/>
            <a:ext cx="3992885" cy="3563095"/>
            <a:chOff x="2581" y="5436"/>
            <a:chExt cx="3953" cy="3484"/>
          </a:xfrm>
        </p:grpSpPr>
        <p:sp>
          <p:nvSpPr>
            <p:cNvPr id="19461" name="AutoShape 27"/>
            <p:cNvSpPr>
              <a:spLocks noChangeAspect="1" noChangeArrowheads="1"/>
            </p:cNvSpPr>
            <p:nvPr/>
          </p:nvSpPr>
          <p:spPr bwMode="auto">
            <a:xfrm>
              <a:off x="2581" y="5436"/>
              <a:ext cx="3953" cy="34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Line 28"/>
            <p:cNvSpPr>
              <a:spLocks noChangeShapeType="1"/>
            </p:cNvSpPr>
            <p:nvPr/>
          </p:nvSpPr>
          <p:spPr bwMode="auto">
            <a:xfrm>
              <a:off x="3428" y="5715"/>
              <a:ext cx="1" cy="2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Line 29"/>
            <p:cNvSpPr>
              <a:spLocks noChangeShapeType="1"/>
            </p:cNvSpPr>
            <p:nvPr/>
          </p:nvSpPr>
          <p:spPr bwMode="auto">
            <a:xfrm>
              <a:off x="2581" y="8503"/>
              <a:ext cx="36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Rectangle 30"/>
            <p:cNvSpPr>
              <a:spLocks noChangeArrowheads="1"/>
            </p:cNvSpPr>
            <p:nvPr/>
          </p:nvSpPr>
          <p:spPr bwMode="auto">
            <a:xfrm>
              <a:off x="4275" y="7388"/>
              <a:ext cx="1553" cy="55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Text Box 31"/>
            <p:cNvSpPr txBox="1">
              <a:spLocks noChangeArrowheads="1"/>
            </p:cNvSpPr>
            <p:nvPr/>
          </p:nvSpPr>
          <p:spPr bwMode="auto">
            <a:xfrm>
              <a:off x="2581" y="5715"/>
              <a:ext cx="706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/>
                <a:t>П (%)</a:t>
              </a:r>
              <a:endParaRPr lang="ru-RU"/>
            </a:p>
          </p:txBody>
        </p:sp>
        <p:sp>
          <p:nvSpPr>
            <p:cNvPr id="19466" name="Rectangle 32"/>
            <p:cNvSpPr>
              <a:spLocks noChangeArrowheads="1"/>
            </p:cNvSpPr>
            <p:nvPr/>
          </p:nvSpPr>
          <p:spPr bwMode="auto">
            <a:xfrm>
              <a:off x="3428" y="6273"/>
              <a:ext cx="847" cy="111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7" name="Text Box 33"/>
            <p:cNvSpPr txBox="1">
              <a:spLocks noChangeArrowheads="1"/>
            </p:cNvSpPr>
            <p:nvPr/>
          </p:nvSpPr>
          <p:spPr bwMode="auto">
            <a:xfrm>
              <a:off x="3004" y="6133"/>
              <a:ext cx="425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200"/>
                <a:t>30</a:t>
              </a:r>
              <a:endParaRPr lang="ru-RU"/>
            </a:p>
          </p:txBody>
        </p:sp>
        <p:sp>
          <p:nvSpPr>
            <p:cNvPr id="19468" name="Text Box 34"/>
            <p:cNvSpPr txBox="1">
              <a:spLocks noChangeArrowheads="1"/>
            </p:cNvSpPr>
            <p:nvPr/>
          </p:nvSpPr>
          <p:spPr bwMode="auto">
            <a:xfrm>
              <a:off x="3004" y="7248"/>
              <a:ext cx="424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200"/>
                <a:t>15</a:t>
              </a:r>
            </a:p>
          </p:txBody>
        </p:sp>
        <p:sp>
          <p:nvSpPr>
            <p:cNvPr id="19469" name="Text Box 35"/>
            <p:cNvSpPr txBox="1">
              <a:spLocks noChangeArrowheads="1"/>
            </p:cNvSpPr>
            <p:nvPr/>
          </p:nvSpPr>
          <p:spPr bwMode="auto">
            <a:xfrm>
              <a:off x="2863" y="7806"/>
              <a:ext cx="565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200"/>
                <a:t>   10</a:t>
              </a:r>
              <a:endParaRPr lang="ru-RU"/>
            </a:p>
          </p:txBody>
        </p:sp>
        <p:sp>
          <p:nvSpPr>
            <p:cNvPr id="19470" name="Text Box 36"/>
            <p:cNvSpPr txBox="1">
              <a:spLocks noChangeArrowheads="1"/>
            </p:cNvSpPr>
            <p:nvPr/>
          </p:nvSpPr>
          <p:spPr bwMode="auto">
            <a:xfrm>
              <a:off x="3005" y="8363"/>
              <a:ext cx="282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200"/>
                <a:t>0</a:t>
              </a:r>
              <a:endParaRPr lang="ru-RU"/>
            </a:p>
          </p:txBody>
        </p:sp>
        <p:sp>
          <p:nvSpPr>
            <p:cNvPr id="19471" name="Line 37"/>
            <p:cNvSpPr>
              <a:spLocks noChangeShapeType="1"/>
            </p:cNvSpPr>
            <p:nvPr/>
          </p:nvSpPr>
          <p:spPr bwMode="auto">
            <a:xfrm>
              <a:off x="4275" y="7387"/>
              <a:ext cx="1" cy="1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2" name="Text Box 38"/>
            <p:cNvSpPr txBox="1">
              <a:spLocks noChangeArrowheads="1"/>
            </p:cNvSpPr>
            <p:nvPr/>
          </p:nvSpPr>
          <p:spPr bwMode="auto">
            <a:xfrm>
              <a:off x="3993" y="8584"/>
              <a:ext cx="424" cy="3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200"/>
                <a:t>x</a:t>
              </a:r>
              <a:endParaRPr lang="ru-RU"/>
            </a:p>
          </p:txBody>
        </p:sp>
        <p:sp>
          <p:nvSpPr>
            <p:cNvPr id="19473" name="Text Box 39"/>
            <p:cNvSpPr txBox="1">
              <a:spLocks noChangeArrowheads="1"/>
            </p:cNvSpPr>
            <p:nvPr/>
          </p:nvSpPr>
          <p:spPr bwMode="auto">
            <a:xfrm>
              <a:off x="5828" y="8642"/>
              <a:ext cx="706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200"/>
                <a:t> m(г)</a:t>
              </a:r>
            </a:p>
            <a:p>
              <a:endParaRPr lang="ru-RU"/>
            </a:p>
          </p:txBody>
        </p:sp>
        <p:sp>
          <p:nvSpPr>
            <p:cNvPr id="19474" name="Line 40"/>
            <p:cNvSpPr>
              <a:spLocks noChangeShapeType="1"/>
            </p:cNvSpPr>
            <p:nvPr/>
          </p:nvSpPr>
          <p:spPr bwMode="auto">
            <a:xfrm flipH="1">
              <a:off x="3428" y="7945"/>
              <a:ext cx="846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5" name="Line 41"/>
            <p:cNvSpPr>
              <a:spLocks noChangeShapeType="1"/>
            </p:cNvSpPr>
            <p:nvPr/>
          </p:nvSpPr>
          <p:spPr bwMode="auto">
            <a:xfrm>
              <a:off x="5828" y="7527"/>
              <a:ext cx="3" cy="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6" name="Text Box 42"/>
            <p:cNvSpPr txBox="1">
              <a:spLocks noChangeArrowheads="1"/>
            </p:cNvSpPr>
            <p:nvPr/>
          </p:nvSpPr>
          <p:spPr bwMode="auto">
            <a:xfrm>
              <a:off x="4416" y="6412"/>
              <a:ext cx="848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200"/>
                <a:t>S</a:t>
              </a:r>
              <a:r>
                <a:rPr lang="ru-RU" sz="1200" baseline="-25000"/>
                <a:t>1</a:t>
              </a:r>
              <a:r>
                <a:rPr lang="ru-RU" sz="1200"/>
                <a:t>= S</a:t>
              </a:r>
              <a:r>
                <a:rPr lang="ru-RU" sz="1200" baseline="-25000"/>
                <a:t>2</a:t>
              </a:r>
              <a:endParaRPr lang="ru-RU"/>
            </a:p>
          </p:txBody>
        </p:sp>
        <p:sp>
          <p:nvSpPr>
            <p:cNvPr id="19477" name="Text Box 43"/>
            <p:cNvSpPr txBox="1">
              <a:spLocks noChangeArrowheads="1"/>
            </p:cNvSpPr>
            <p:nvPr/>
          </p:nvSpPr>
          <p:spPr bwMode="auto">
            <a:xfrm>
              <a:off x="4275" y="5854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200"/>
                <a:t>S</a:t>
              </a:r>
              <a:r>
                <a:rPr lang="ru-RU" sz="1200" baseline="-25000"/>
                <a:t>1</a:t>
              </a:r>
              <a:endParaRPr lang="ru-RU"/>
            </a:p>
          </p:txBody>
        </p:sp>
        <p:sp>
          <p:nvSpPr>
            <p:cNvPr id="19478" name="Text Box 44"/>
            <p:cNvSpPr txBox="1">
              <a:spLocks noChangeArrowheads="1"/>
            </p:cNvSpPr>
            <p:nvPr/>
          </p:nvSpPr>
          <p:spPr bwMode="auto">
            <a:xfrm>
              <a:off x="5828" y="6969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200"/>
                <a:t>S</a:t>
              </a:r>
              <a:r>
                <a:rPr lang="ru-RU" sz="1200" baseline="-25000"/>
                <a:t>2</a:t>
              </a:r>
              <a:endParaRPr lang="ru-RU"/>
            </a:p>
          </p:txBody>
        </p:sp>
        <p:sp>
          <p:nvSpPr>
            <p:cNvPr id="19479" name="Line 45"/>
            <p:cNvSpPr>
              <a:spLocks noChangeShapeType="1"/>
            </p:cNvSpPr>
            <p:nvPr/>
          </p:nvSpPr>
          <p:spPr bwMode="auto">
            <a:xfrm>
              <a:off x="7805" y="850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0" name="Text Box 46"/>
            <p:cNvSpPr txBox="1">
              <a:spLocks noChangeArrowheads="1"/>
            </p:cNvSpPr>
            <p:nvPr/>
          </p:nvSpPr>
          <p:spPr bwMode="auto">
            <a:xfrm>
              <a:off x="5404" y="8642"/>
              <a:ext cx="566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200"/>
                <a:t>600</a:t>
              </a:r>
              <a:endParaRPr lang="ru-RU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0" y="0"/>
            <a:ext cx="2185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/>
              <a:t>Способ </a:t>
            </a:r>
            <a:r>
              <a:rPr lang="ru-RU" sz="3200" b="1" dirty="0" smtClean="0"/>
              <a:t>№4</a:t>
            </a:r>
            <a:endParaRPr lang="ru-RU" sz="32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548680"/>
            <a:ext cx="914400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</a:rPr>
              <a:t>Решение  с использованием графика.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</a:rPr>
              <a:t>Приравнивание площадей  равновеликих прямоугольников: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372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87338" y="2133600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конечного раствора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2411413" y="2133600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исходных растворов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5759450" y="2133600"/>
            <a:ext cx="3384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Доли  исходных растворов в конечном растворе</a:t>
            </a:r>
          </a:p>
        </p:txBody>
      </p:sp>
      <p:cxnSp>
        <p:nvCxnSpPr>
          <p:cNvPr id="25605" name="AutoShape 7"/>
          <p:cNvCxnSpPr>
            <a:cxnSpLocks noChangeShapeType="1"/>
          </p:cNvCxnSpPr>
          <p:nvPr/>
        </p:nvCxnSpPr>
        <p:spPr bwMode="auto">
          <a:xfrm flipV="1">
            <a:off x="1295400" y="3681413"/>
            <a:ext cx="1871663" cy="612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25606" name="Line 8"/>
          <p:cNvSpPr>
            <a:spLocks noChangeShapeType="1"/>
          </p:cNvSpPr>
          <p:nvPr/>
        </p:nvSpPr>
        <p:spPr bwMode="auto">
          <a:xfrm>
            <a:off x="1295400" y="4294188"/>
            <a:ext cx="18716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3167063" y="3681413"/>
            <a:ext cx="38528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3167063" y="3681413"/>
            <a:ext cx="388937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Text Box 13"/>
          <p:cNvSpPr txBox="1">
            <a:spLocks noChangeArrowheads="1"/>
          </p:cNvSpPr>
          <p:nvPr/>
        </p:nvSpPr>
        <p:spPr bwMode="auto">
          <a:xfrm>
            <a:off x="714375" y="4071938"/>
            <a:ext cx="569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25610" name="Text Box 14"/>
          <p:cNvSpPr txBox="1">
            <a:spLocks noChangeArrowheads="1"/>
          </p:cNvSpPr>
          <p:nvPr/>
        </p:nvSpPr>
        <p:spPr bwMode="auto">
          <a:xfrm>
            <a:off x="2643188" y="31432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 </a:t>
            </a:r>
            <a:r>
              <a:rPr lang="ru-RU" sz="2000" b="1">
                <a:latin typeface="Comic Sans MS" pitchFamily="66" charset="0"/>
              </a:rPr>
              <a:t>(М</a:t>
            </a:r>
            <a:r>
              <a:rPr lang="ru-RU" sz="2000" b="1" baseline="-25000">
                <a:latin typeface="Comic Sans MS" pitchFamily="66" charset="0"/>
              </a:rPr>
              <a:t>1</a:t>
            </a:r>
            <a:r>
              <a:rPr lang="ru-RU" sz="2000" b="1">
                <a:latin typeface="Comic Sans MS" pitchFamily="66" charset="0"/>
              </a:rPr>
              <a:t>)</a:t>
            </a:r>
          </a:p>
        </p:txBody>
      </p:sp>
      <p:sp>
        <p:nvSpPr>
          <p:cNvPr id="25611" name="Text Box 15"/>
          <p:cNvSpPr txBox="1">
            <a:spLocks noChangeArrowheads="1"/>
          </p:cNvSpPr>
          <p:nvPr/>
        </p:nvSpPr>
        <p:spPr bwMode="auto">
          <a:xfrm>
            <a:off x="2663825" y="5049838"/>
            <a:ext cx="1050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(М</a:t>
            </a:r>
            <a:r>
              <a:rPr lang="ru-RU" sz="2000" b="1" baseline="-25000">
                <a:latin typeface="Comic Sans MS" pitchFamily="66" charset="0"/>
              </a:rPr>
              <a:t>2</a:t>
            </a:r>
            <a:r>
              <a:rPr lang="ru-RU" sz="2000" b="1">
                <a:latin typeface="Comic Sans MS" pitchFamily="66" charset="0"/>
              </a:rPr>
              <a:t>)</a:t>
            </a:r>
          </a:p>
        </p:txBody>
      </p:sp>
      <p:sp>
        <p:nvSpPr>
          <p:cNvPr id="25612" name="Text Box 16"/>
          <p:cNvSpPr txBox="1">
            <a:spLocks noChangeArrowheads="1"/>
          </p:cNvSpPr>
          <p:nvPr/>
        </p:nvSpPr>
        <p:spPr bwMode="auto">
          <a:xfrm rot="-1141404">
            <a:off x="4965700" y="3765550"/>
            <a:ext cx="1042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 rot="1042278">
            <a:off x="5688013" y="4349750"/>
            <a:ext cx="1054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5614" name="Text Box 20"/>
          <p:cNvSpPr txBox="1">
            <a:spLocks noChangeArrowheads="1"/>
          </p:cNvSpPr>
          <p:nvPr/>
        </p:nvSpPr>
        <p:spPr bwMode="auto">
          <a:xfrm>
            <a:off x="7072313" y="3286125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 </a:t>
            </a:r>
            <a:r>
              <a:rPr lang="ru-RU" sz="2000" b="1">
                <a:latin typeface="Comic Sans MS" pitchFamily="66" charset="0"/>
              </a:rPr>
              <a:t>частей</a:t>
            </a:r>
          </a:p>
        </p:txBody>
      </p:sp>
      <p:sp>
        <p:nvSpPr>
          <p:cNvPr id="25615" name="Text Box 21"/>
          <p:cNvSpPr txBox="1">
            <a:spLocks noChangeArrowheads="1"/>
          </p:cNvSpPr>
          <p:nvPr/>
        </p:nvSpPr>
        <p:spPr bwMode="auto">
          <a:xfrm>
            <a:off x="7092950" y="4941888"/>
            <a:ext cx="176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 </a:t>
            </a:r>
            <a:r>
              <a:rPr lang="ru-RU" sz="2000" b="1">
                <a:latin typeface="Comic Sans MS" pitchFamily="66" charset="0"/>
              </a:rPr>
              <a:t>частей</a:t>
            </a: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5286375"/>
            <a:ext cx="2571750" cy="1014413"/>
          </a:xfrm>
          <a:prstGeom prst="rect">
            <a:avLst/>
          </a:prstGeom>
          <a:solidFill>
            <a:srgbClr val="FF99FF">
              <a:alpha val="59999"/>
            </a:srgbClr>
          </a:solidFill>
          <a:ln w="254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DC58-4EC8-4A62-8310-64BB3DF138D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260648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/>
              <a:t>Способ </a:t>
            </a:r>
            <a:r>
              <a:rPr lang="ru-RU" sz="4000" b="1" dirty="0" smtClean="0"/>
              <a:t>№5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 bwMode="auto">
          <a:xfrm>
            <a:off x="0" y="1500174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38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400">
              <a:solidFill>
                <a:schemeClr val="bg1"/>
              </a:solidFill>
              <a:latin typeface="Times New Roman" pitchFamily="16" charset="0"/>
            </a:endParaRPr>
          </a:p>
        </p:txBody>
      </p:sp>
      <p:pic>
        <p:nvPicPr>
          <p:cNvPr id="26" name="Рисунок 25" descr="0_9ca8_70939b9a_XS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2928938"/>
            <a:ext cx="47148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630" name="AutoShape 7"/>
          <p:cNvCxnSpPr>
            <a:cxnSpLocks noChangeShapeType="1"/>
          </p:cNvCxnSpPr>
          <p:nvPr/>
        </p:nvCxnSpPr>
        <p:spPr bwMode="auto">
          <a:xfrm flipV="1">
            <a:off x="1295400" y="3681413"/>
            <a:ext cx="1871663" cy="612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1295400" y="4294188"/>
            <a:ext cx="18716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 flipV="1">
            <a:off x="3167063" y="3681413"/>
            <a:ext cx="38528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3167063" y="3681413"/>
            <a:ext cx="388937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714375" y="4071938"/>
            <a:ext cx="569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26635" name="Text Box 14"/>
          <p:cNvSpPr txBox="1">
            <a:spLocks noChangeArrowheads="1"/>
          </p:cNvSpPr>
          <p:nvPr/>
        </p:nvSpPr>
        <p:spPr bwMode="auto">
          <a:xfrm>
            <a:off x="2643188" y="31432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 </a:t>
            </a:r>
            <a:r>
              <a:rPr lang="ru-RU" sz="2000" b="1">
                <a:latin typeface="Comic Sans MS" pitchFamily="66" charset="0"/>
              </a:rPr>
              <a:t>(М</a:t>
            </a:r>
            <a:r>
              <a:rPr lang="ru-RU" sz="2000" b="1" baseline="-25000">
                <a:latin typeface="Comic Sans MS" pitchFamily="66" charset="0"/>
              </a:rPr>
              <a:t>1</a:t>
            </a:r>
            <a:r>
              <a:rPr lang="ru-RU" sz="2000" b="1">
                <a:latin typeface="Comic Sans MS" pitchFamily="66" charset="0"/>
              </a:rPr>
              <a:t>)</a:t>
            </a:r>
          </a:p>
        </p:txBody>
      </p:sp>
      <p:sp>
        <p:nvSpPr>
          <p:cNvPr id="26636" name="Text Box 15"/>
          <p:cNvSpPr txBox="1">
            <a:spLocks noChangeArrowheads="1"/>
          </p:cNvSpPr>
          <p:nvPr/>
        </p:nvSpPr>
        <p:spPr bwMode="auto">
          <a:xfrm>
            <a:off x="2663825" y="5049838"/>
            <a:ext cx="1050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(М</a:t>
            </a:r>
            <a:r>
              <a:rPr lang="ru-RU" sz="2000" b="1" baseline="-25000">
                <a:latin typeface="Comic Sans MS" pitchFamily="66" charset="0"/>
              </a:rPr>
              <a:t>2</a:t>
            </a:r>
            <a:r>
              <a:rPr lang="ru-RU" sz="2000" b="1">
                <a:latin typeface="Comic Sans MS" pitchFamily="66" charset="0"/>
              </a:rPr>
              <a:t>)</a:t>
            </a:r>
          </a:p>
        </p:txBody>
      </p:sp>
      <p:sp>
        <p:nvSpPr>
          <p:cNvPr id="26637" name="Text Box 16"/>
          <p:cNvSpPr txBox="1">
            <a:spLocks noChangeArrowheads="1"/>
          </p:cNvSpPr>
          <p:nvPr/>
        </p:nvSpPr>
        <p:spPr bwMode="auto">
          <a:xfrm rot="-1141404">
            <a:off x="4965700" y="3765550"/>
            <a:ext cx="1042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6638" name="Text Box 17"/>
          <p:cNvSpPr txBox="1">
            <a:spLocks noChangeArrowheads="1"/>
          </p:cNvSpPr>
          <p:nvPr/>
        </p:nvSpPr>
        <p:spPr bwMode="auto">
          <a:xfrm rot="1042278">
            <a:off x="5688013" y="4349750"/>
            <a:ext cx="1054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6639" name="Text Box 20"/>
          <p:cNvSpPr txBox="1">
            <a:spLocks noChangeArrowheads="1"/>
          </p:cNvSpPr>
          <p:nvPr/>
        </p:nvSpPr>
        <p:spPr bwMode="auto">
          <a:xfrm>
            <a:off x="7072313" y="3286125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2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6640" name="Text Box 21"/>
          <p:cNvSpPr txBox="1">
            <a:spLocks noChangeArrowheads="1"/>
          </p:cNvSpPr>
          <p:nvPr/>
        </p:nvSpPr>
        <p:spPr bwMode="auto">
          <a:xfrm>
            <a:off x="7092950" y="4941888"/>
            <a:ext cx="176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3 </a:t>
            </a:r>
            <a:r>
              <a:rPr lang="ru-RU" sz="2000" b="1">
                <a:latin typeface="Comic Sans MS" pitchFamily="66" charset="0"/>
              </a:rPr>
              <a:t>–</a:t>
            </a:r>
            <a:r>
              <a:rPr lang="el-GR" sz="2000" b="1">
                <a:latin typeface="Comic Sans MS" pitchFamily="66" charset="0"/>
              </a:rPr>
              <a:t>α</a:t>
            </a:r>
            <a:r>
              <a:rPr lang="ru-RU" sz="2000" b="1" baseline="-25000">
                <a:latin typeface="Comic Sans MS" pitchFamily="66" charset="0"/>
              </a:rPr>
              <a:t>1</a:t>
            </a:r>
            <a:endParaRPr lang="ru-RU" sz="2000" b="1">
              <a:latin typeface="Comic Sans MS" pitchFamily="66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3354388" y="214313"/>
            <a:ext cx="37798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Comic Sans MS" pitchFamily="66" charset="0"/>
              </a:rPr>
              <a:t>Метод «рыбки»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B88C9-5D69-43F3-BEC2-F232BFC02131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23528" y="332656"/>
            <a:ext cx="86067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(смешивание двух веществ).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Сплавили два слитка серебра: 75г. 600-й пробы и 150г. 864-й пробы. Определите пробу получившегося сплава серебра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7338" y="2133600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конечного раствора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411413" y="2133600"/>
            <a:ext cx="161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Параметры исходных растворов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59450" y="2133600"/>
            <a:ext cx="3384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Доли  исходных растворов в конечном растворе</a:t>
            </a:r>
          </a:p>
        </p:txBody>
      </p:sp>
      <p:cxnSp>
        <p:nvCxnSpPr>
          <p:cNvPr id="9223" name="AutoShape 7"/>
          <p:cNvCxnSpPr>
            <a:cxnSpLocks noChangeShapeType="1"/>
          </p:cNvCxnSpPr>
          <p:nvPr/>
        </p:nvCxnSpPr>
        <p:spPr bwMode="auto">
          <a:xfrm flipV="1">
            <a:off x="1295400" y="3681413"/>
            <a:ext cx="1871663" cy="612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295400" y="4294188"/>
            <a:ext cx="18716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3167063" y="3681413"/>
            <a:ext cx="38528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167063" y="3681413"/>
            <a:ext cx="388937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55576" y="4005064"/>
            <a:ext cx="4688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 dirty="0" err="1">
                <a:latin typeface="Comic Sans MS" pitchFamily="66" charset="0"/>
              </a:rPr>
              <a:t>х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643188" y="3143250"/>
            <a:ext cx="1496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 dirty="0" smtClean="0">
                <a:latin typeface="Comic Sans MS" pitchFamily="66" charset="0"/>
              </a:rPr>
              <a:t>600 (75г)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3825" y="5049838"/>
            <a:ext cx="1764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 dirty="0" smtClean="0">
                <a:latin typeface="Comic Sans MS" pitchFamily="66" charset="0"/>
              </a:rPr>
              <a:t>864 (150г)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 rot="-1141404">
            <a:off x="4957763" y="3713163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 dirty="0" smtClean="0">
                <a:latin typeface="Comic Sans MS" pitchFamily="66" charset="0"/>
              </a:rPr>
              <a:t>864-х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 rot="1042278">
            <a:off x="5686425" y="43624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 dirty="0" smtClean="0">
                <a:latin typeface="Comic Sans MS" pitchFamily="66" charset="0"/>
              </a:rPr>
              <a:t>Х-600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6787D-7001-4361-B97C-2FA0EA4FAE7F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164288" y="3284984"/>
            <a:ext cx="1316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 dirty="0" smtClean="0">
                <a:latin typeface="Comic Sans MS" pitchFamily="66" charset="0"/>
              </a:rPr>
              <a:t>864-х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7125934" y="4670625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 dirty="0" smtClean="0">
                <a:latin typeface="Comic Sans MS" pitchFamily="66" charset="0"/>
              </a:rPr>
              <a:t>Х-600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683568" y="5589240"/>
            <a:ext cx="1316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 dirty="0" smtClean="0">
                <a:latin typeface="Comic Sans MS" pitchFamily="66" charset="0"/>
              </a:rPr>
              <a:t>864-Х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83568" y="6093296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 dirty="0" smtClean="0">
                <a:latin typeface="Comic Sans MS" pitchFamily="66" charset="0"/>
              </a:rPr>
              <a:t>Х-600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1680" y="5661248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23728" y="5589240"/>
            <a:ext cx="6904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75</a:t>
            </a:r>
            <a:endParaRPr lang="ru-RU" sz="2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123728" y="6093296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150</a:t>
            </a:r>
            <a:endParaRPr lang="ru-RU" sz="20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11560" y="6021288"/>
            <a:ext cx="1152128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123728" y="6021288"/>
            <a:ext cx="711696" cy="838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  <p:bldP spid="9231" grpId="0"/>
      <p:bldP spid="9232" grpId="0"/>
      <p:bldP spid="9233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060848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САМОСТОЯТЕЛЬНАЯ 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95536" y="3645024"/>
            <a:ext cx="82809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вы можете сказать о том, как часто встречаются такие задачи в реальной жизни?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нового вы узнали на уроке?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6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Можете ли вы решать задачи на растворы?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60648"/>
            <a:ext cx="420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Итог   урока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" grpId="0"/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9cab_a76d3a36_X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2933253" cy="293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07904" y="1772816"/>
            <a:ext cx="50405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22228B"/>
                </a:solidFill>
                <a:latin typeface="Comic Sans MS" pitchFamily="66" charset="0"/>
              </a:rPr>
              <a:t>Желаю успехов на экзаменах!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ameshiva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 advClick="0" advTm="3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5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8702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990033"/>
                </a:solidFill>
                <a:latin typeface="Cambria" pitchFamily="18" charset="0"/>
              </a:rPr>
              <a:t>Решение задач на смеси и сплавы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0FEEA-AB7C-4A7E-8270-8C0168E02FE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pSp>
        <p:nvGrpSpPr>
          <p:cNvPr id="18" name="Group 98"/>
          <p:cNvGrpSpPr>
            <a:grpSpLocks/>
          </p:cNvGrpSpPr>
          <p:nvPr/>
        </p:nvGrpSpPr>
        <p:grpSpPr bwMode="auto">
          <a:xfrm flipH="1">
            <a:off x="6228184" y="5013176"/>
            <a:ext cx="2304256" cy="1224135"/>
            <a:chOff x="3792" y="2023"/>
            <a:chExt cx="1633" cy="605"/>
          </a:xfrm>
        </p:grpSpPr>
        <p:sp>
          <p:nvSpPr>
            <p:cNvPr id="21" name="Freeform 99"/>
            <p:cNvSpPr>
              <a:spLocks/>
            </p:cNvSpPr>
            <p:nvPr/>
          </p:nvSpPr>
          <p:spPr bwMode="auto">
            <a:xfrm>
              <a:off x="3792" y="2023"/>
              <a:ext cx="1617" cy="369"/>
            </a:xfrm>
            <a:custGeom>
              <a:avLst/>
              <a:gdLst/>
              <a:ahLst/>
              <a:cxnLst>
                <a:cxn ang="0">
                  <a:pos x="1207" y="4"/>
                </a:cxn>
                <a:cxn ang="0">
                  <a:pos x="1376" y="47"/>
                </a:cxn>
                <a:cxn ang="0">
                  <a:pos x="1504" y="86"/>
                </a:cxn>
                <a:cxn ang="0">
                  <a:pos x="1606" y="140"/>
                </a:cxn>
                <a:cxn ang="0">
                  <a:pos x="1434" y="172"/>
                </a:cxn>
                <a:cxn ang="0">
                  <a:pos x="1238" y="210"/>
                </a:cxn>
                <a:cxn ang="0">
                  <a:pos x="1054" y="246"/>
                </a:cxn>
                <a:cxn ang="0">
                  <a:pos x="803" y="295"/>
                </a:cxn>
                <a:cxn ang="0">
                  <a:pos x="603" y="333"/>
                </a:cxn>
                <a:cxn ang="0">
                  <a:pos x="440" y="359"/>
                </a:cxn>
                <a:cxn ang="0">
                  <a:pos x="398" y="369"/>
                </a:cxn>
                <a:cxn ang="0">
                  <a:pos x="381" y="361"/>
                </a:cxn>
                <a:cxn ang="0">
                  <a:pos x="260" y="321"/>
                </a:cxn>
                <a:cxn ang="0">
                  <a:pos x="89" y="263"/>
                </a:cxn>
                <a:cxn ang="0">
                  <a:pos x="21" y="218"/>
                </a:cxn>
                <a:cxn ang="0">
                  <a:pos x="218" y="166"/>
                </a:cxn>
                <a:cxn ang="0">
                  <a:pos x="419" y="129"/>
                </a:cxn>
                <a:cxn ang="0">
                  <a:pos x="732" y="74"/>
                </a:cxn>
                <a:cxn ang="0">
                  <a:pos x="1019" y="27"/>
                </a:cxn>
                <a:cxn ang="0">
                  <a:pos x="1207" y="4"/>
                </a:cxn>
              </a:cxnLst>
              <a:rect l="0" t="0" r="r" b="b"/>
              <a:pathLst>
                <a:path w="1617" h="369">
                  <a:moveTo>
                    <a:pt x="1207" y="4"/>
                  </a:moveTo>
                  <a:cubicBezTo>
                    <a:pt x="1266" y="8"/>
                    <a:pt x="1327" y="33"/>
                    <a:pt x="1376" y="47"/>
                  </a:cubicBezTo>
                  <a:cubicBezTo>
                    <a:pt x="1425" y="60"/>
                    <a:pt x="1466" y="71"/>
                    <a:pt x="1504" y="86"/>
                  </a:cubicBezTo>
                  <a:cubicBezTo>
                    <a:pt x="1543" y="102"/>
                    <a:pt x="1617" y="126"/>
                    <a:pt x="1606" y="140"/>
                  </a:cubicBezTo>
                  <a:cubicBezTo>
                    <a:pt x="1594" y="154"/>
                    <a:pt x="1496" y="160"/>
                    <a:pt x="1434" y="172"/>
                  </a:cubicBezTo>
                  <a:cubicBezTo>
                    <a:pt x="1373" y="184"/>
                    <a:pt x="1302" y="197"/>
                    <a:pt x="1238" y="210"/>
                  </a:cubicBezTo>
                  <a:cubicBezTo>
                    <a:pt x="1174" y="222"/>
                    <a:pt x="1126" y="232"/>
                    <a:pt x="1054" y="246"/>
                  </a:cubicBezTo>
                  <a:cubicBezTo>
                    <a:pt x="982" y="260"/>
                    <a:pt x="879" y="280"/>
                    <a:pt x="803" y="295"/>
                  </a:cubicBezTo>
                  <a:cubicBezTo>
                    <a:pt x="728" y="309"/>
                    <a:pt x="663" y="322"/>
                    <a:pt x="603" y="333"/>
                  </a:cubicBezTo>
                  <a:cubicBezTo>
                    <a:pt x="542" y="343"/>
                    <a:pt x="474" y="353"/>
                    <a:pt x="440" y="359"/>
                  </a:cubicBezTo>
                  <a:cubicBezTo>
                    <a:pt x="405" y="365"/>
                    <a:pt x="408" y="368"/>
                    <a:pt x="398" y="369"/>
                  </a:cubicBezTo>
                  <a:cubicBezTo>
                    <a:pt x="389" y="369"/>
                    <a:pt x="404" y="369"/>
                    <a:pt x="381" y="361"/>
                  </a:cubicBezTo>
                  <a:cubicBezTo>
                    <a:pt x="358" y="353"/>
                    <a:pt x="309" y="338"/>
                    <a:pt x="260" y="321"/>
                  </a:cubicBezTo>
                  <a:cubicBezTo>
                    <a:pt x="211" y="305"/>
                    <a:pt x="129" y="280"/>
                    <a:pt x="89" y="263"/>
                  </a:cubicBezTo>
                  <a:cubicBezTo>
                    <a:pt x="49" y="246"/>
                    <a:pt x="0" y="234"/>
                    <a:pt x="21" y="218"/>
                  </a:cubicBezTo>
                  <a:cubicBezTo>
                    <a:pt x="42" y="202"/>
                    <a:pt x="152" y="181"/>
                    <a:pt x="218" y="166"/>
                  </a:cubicBezTo>
                  <a:cubicBezTo>
                    <a:pt x="284" y="151"/>
                    <a:pt x="333" y="144"/>
                    <a:pt x="419" y="129"/>
                  </a:cubicBezTo>
                  <a:cubicBezTo>
                    <a:pt x="505" y="113"/>
                    <a:pt x="632" y="91"/>
                    <a:pt x="732" y="74"/>
                  </a:cubicBezTo>
                  <a:cubicBezTo>
                    <a:pt x="833" y="57"/>
                    <a:pt x="939" y="38"/>
                    <a:pt x="1019" y="27"/>
                  </a:cubicBezTo>
                  <a:cubicBezTo>
                    <a:pt x="1098" y="16"/>
                    <a:pt x="1148" y="0"/>
                    <a:pt x="1207" y="4"/>
                  </a:cubicBezTo>
                  <a:close/>
                </a:path>
              </a:pathLst>
            </a:custGeom>
            <a:gradFill rotWithShape="1">
              <a:gsLst>
                <a:gs pos="0">
                  <a:srgbClr val="FFBE7D"/>
                </a:gs>
                <a:gs pos="50000">
                  <a:schemeClr val="bg1"/>
                </a:gs>
                <a:gs pos="100000">
                  <a:srgbClr val="FFBE7D"/>
                </a:gs>
              </a:gsLst>
              <a:lin ang="5400000" scaled="1"/>
            </a:gradFill>
            <a:ln w="19050" cmpd="sng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100"/>
            <p:cNvSpPr>
              <a:spLocks/>
            </p:cNvSpPr>
            <p:nvPr/>
          </p:nvSpPr>
          <p:spPr bwMode="auto">
            <a:xfrm>
              <a:off x="4189" y="2157"/>
              <a:ext cx="1236" cy="471"/>
            </a:xfrm>
            <a:custGeom>
              <a:avLst/>
              <a:gdLst/>
              <a:ahLst/>
              <a:cxnLst>
                <a:cxn ang="0">
                  <a:pos x="988" y="47"/>
                </a:cxn>
                <a:cxn ang="0">
                  <a:pos x="1160" y="17"/>
                </a:cxn>
                <a:cxn ang="0">
                  <a:pos x="1214" y="9"/>
                </a:cxn>
                <a:cxn ang="0">
                  <a:pos x="1223" y="69"/>
                </a:cxn>
                <a:cxn ang="0">
                  <a:pos x="1229" y="156"/>
                </a:cxn>
                <a:cxn ang="0">
                  <a:pos x="1232" y="216"/>
                </a:cxn>
                <a:cxn ang="0">
                  <a:pos x="1205" y="231"/>
                </a:cxn>
                <a:cxn ang="0">
                  <a:pos x="1130" y="255"/>
                </a:cxn>
                <a:cxn ang="0">
                  <a:pos x="959" y="291"/>
                </a:cxn>
                <a:cxn ang="0">
                  <a:pos x="800" y="327"/>
                </a:cxn>
                <a:cxn ang="0">
                  <a:pos x="662" y="354"/>
                </a:cxn>
                <a:cxn ang="0">
                  <a:pos x="512" y="386"/>
                </a:cxn>
                <a:cxn ang="0">
                  <a:pos x="324" y="422"/>
                </a:cxn>
                <a:cxn ang="0">
                  <a:pos x="198" y="445"/>
                </a:cxn>
                <a:cxn ang="0">
                  <a:pos x="133" y="455"/>
                </a:cxn>
                <a:cxn ang="0">
                  <a:pos x="19" y="465"/>
                </a:cxn>
                <a:cxn ang="0">
                  <a:pos x="19" y="422"/>
                </a:cxn>
                <a:cxn ang="0">
                  <a:pos x="15" y="367"/>
                </a:cxn>
                <a:cxn ang="0">
                  <a:pos x="10" y="318"/>
                </a:cxn>
                <a:cxn ang="0">
                  <a:pos x="10" y="265"/>
                </a:cxn>
                <a:cxn ang="0">
                  <a:pos x="15" y="231"/>
                </a:cxn>
                <a:cxn ang="0">
                  <a:pos x="81" y="220"/>
                </a:cxn>
                <a:cxn ang="0">
                  <a:pos x="257" y="189"/>
                </a:cxn>
                <a:cxn ang="0">
                  <a:pos x="495" y="144"/>
                </a:cxn>
                <a:cxn ang="0">
                  <a:pos x="716" y="100"/>
                </a:cxn>
                <a:cxn ang="0">
                  <a:pos x="988" y="47"/>
                </a:cxn>
              </a:cxnLst>
              <a:rect l="0" t="0" r="r" b="b"/>
              <a:pathLst>
                <a:path w="1236" h="471">
                  <a:moveTo>
                    <a:pt x="988" y="47"/>
                  </a:moveTo>
                  <a:cubicBezTo>
                    <a:pt x="1069" y="35"/>
                    <a:pt x="1122" y="23"/>
                    <a:pt x="1160" y="17"/>
                  </a:cubicBezTo>
                  <a:cubicBezTo>
                    <a:pt x="1198" y="11"/>
                    <a:pt x="1204" y="0"/>
                    <a:pt x="1214" y="9"/>
                  </a:cubicBezTo>
                  <a:cubicBezTo>
                    <a:pt x="1224" y="18"/>
                    <a:pt x="1221" y="45"/>
                    <a:pt x="1223" y="69"/>
                  </a:cubicBezTo>
                  <a:cubicBezTo>
                    <a:pt x="1225" y="93"/>
                    <a:pt x="1228" y="132"/>
                    <a:pt x="1229" y="156"/>
                  </a:cubicBezTo>
                  <a:cubicBezTo>
                    <a:pt x="1230" y="180"/>
                    <a:pt x="1236" y="203"/>
                    <a:pt x="1232" y="216"/>
                  </a:cubicBezTo>
                  <a:cubicBezTo>
                    <a:pt x="1228" y="229"/>
                    <a:pt x="1222" y="225"/>
                    <a:pt x="1205" y="231"/>
                  </a:cubicBezTo>
                  <a:cubicBezTo>
                    <a:pt x="1188" y="237"/>
                    <a:pt x="1171" y="245"/>
                    <a:pt x="1130" y="255"/>
                  </a:cubicBezTo>
                  <a:cubicBezTo>
                    <a:pt x="1089" y="265"/>
                    <a:pt x="1014" y="280"/>
                    <a:pt x="959" y="291"/>
                  </a:cubicBezTo>
                  <a:cubicBezTo>
                    <a:pt x="903" y="303"/>
                    <a:pt x="849" y="317"/>
                    <a:pt x="800" y="327"/>
                  </a:cubicBezTo>
                  <a:cubicBezTo>
                    <a:pt x="751" y="338"/>
                    <a:pt x="710" y="344"/>
                    <a:pt x="662" y="354"/>
                  </a:cubicBezTo>
                  <a:cubicBezTo>
                    <a:pt x="614" y="364"/>
                    <a:pt x="568" y="375"/>
                    <a:pt x="512" y="386"/>
                  </a:cubicBezTo>
                  <a:cubicBezTo>
                    <a:pt x="455" y="397"/>
                    <a:pt x="376" y="412"/>
                    <a:pt x="324" y="422"/>
                  </a:cubicBezTo>
                  <a:cubicBezTo>
                    <a:pt x="271" y="432"/>
                    <a:pt x="230" y="439"/>
                    <a:pt x="198" y="445"/>
                  </a:cubicBezTo>
                  <a:cubicBezTo>
                    <a:pt x="167" y="450"/>
                    <a:pt x="163" y="452"/>
                    <a:pt x="133" y="455"/>
                  </a:cubicBezTo>
                  <a:cubicBezTo>
                    <a:pt x="102" y="458"/>
                    <a:pt x="38" y="471"/>
                    <a:pt x="19" y="465"/>
                  </a:cubicBezTo>
                  <a:cubicBezTo>
                    <a:pt x="0" y="460"/>
                    <a:pt x="20" y="438"/>
                    <a:pt x="19" y="422"/>
                  </a:cubicBezTo>
                  <a:cubicBezTo>
                    <a:pt x="18" y="405"/>
                    <a:pt x="16" y="384"/>
                    <a:pt x="15" y="367"/>
                  </a:cubicBezTo>
                  <a:cubicBezTo>
                    <a:pt x="14" y="350"/>
                    <a:pt x="11" y="335"/>
                    <a:pt x="10" y="318"/>
                  </a:cubicBezTo>
                  <a:cubicBezTo>
                    <a:pt x="9" y="301"/>
                    <a:pt x="9" y="280"/>
                    <a:pt x="10" y="265"/>
                  </a:cubicBezTo>
                  <a:cubicBezTo>
                    <a:pt x="11" y="250"/>
                    <a:pt x="3" y="238"/>
                    <a:pt x="15" y="231"/>
                  </a:cubicBezTo>
                  <a:cubicBezTo>
                    <a:pt x="26" y="223"/>
                    <a:pt x="41" y="227"/>
                    <a:pt x="81" y="220"/>
                  </a:cubicBezTo>
                  <a:cubicBezTo>
                    <a:pt x="122" y="212"/>
                    <a:pt x="188" y="202"/>
                    <a:pt x="257" y="189"/>
                  </a:cubicBezTo>
                  <a:cubicBezTo>
                    <a:pt x="326" y="177"/>
                    <a:pt x="419" y="159"/>
                    <a:pt x="495" y="144"/>
                  </a:cubicBezTo>
                  <a:cubicBezTo>
                    <a:pt x="571" y="129"/>
                    <a:pt x="634" y="116"/>
                    <a:pt x="716" y="100"/>
                  </a:cubicBezTo>
                  <a:cubicBezTo>
                    <a:pt x="799" y="84"/>
                    <a:pt x="931" y="58"/>
                    <a:pt x="988" y="47"/>
                  </a:cubicBezTo>
                  <a:close/>
                </a:path>
              </a:pathLst>
            </a:custGeom>
            <a:gradFill rotWithShape="1">
              <a:gsLst>
                <a:gs pos="0">
                  <a:srgbClr val="FFBE7D"/>
                </a:gs>
                <a:gs pos="50000">
                  <a:schemeClr val="bg1"/>
                </a:gs>
                <a:gs pos="100000">
                  <a:srgbClr val="FFBE7D"/>
                </a:gs>
              </a:gsLst>
              <a:lin ang="5400000" scaled="1"/>
            </a:gradFill>
            <a:ln w="19050" cmpd="sng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101"/>
            <p:cNvSpPr>
              <a:spLocks/>
            </p:cNvSpPr>
            <p:nvPr/>
          </p:nvSpPr>
          <p:spPr bwMode="auto">
            <a:xfrm>
              <a:off x="3807" y="2242"/>
              <a:ext cx="428" cy="381"/>
            </a:xfrm>
            <a:custGeom>
              <a:avLst/>
              <a:gdLst/>
              <a:ahLst/>
              <a:cxnLst>
                <a:cxn ang="0">
                  <a:pos x="10" y="80"/>
                </a:cxn>
                <a:cxn ang="0">
                  <a:pos x="10" y="136"/>
                </a:cxn>
                <a:cxn ang="0">
                  <a:pos x="10" y="178"/>
                </a:cxn>
                <a:cxn ang="0">
                  <a:pos x="13" y="227"/>
                </a:cxn>
                <a:cxn ang="0">
                  <a:pos x="33" y="242"/>
                </a:cxn>
                <a:cxn ang="0">
                  <a:pos x="87" y="265"/>
                </a:cxn>
                <a:cxn ang="0">
                  <a:pos x="164" y="295"/>
                </a:cxn>
                <a:cxn ang="0">
                  <a:pos x="223" y="318"/>
                </a:cxn>
                <a:cxn ang="0">
                  <a:pos x="319" y="352"/>
                </a:cxn>
                <a:cxn ang="0">
                  <a:pos x="411" y="380"/>
                </a:cxn>
                <a:cxn ang="0">
                  <a:pos x="422" y="343"/>
                </a:cxn>
                <a:cxn ang="0">
                  <a:pos x="419" y="296"/>
                </a:cxn>
                <a:cxn ang="0">
                  <a:pos x="417" y="245"/>
                </a:cxn>
                <a:cxn ang="0">
                  <a:pos x="417" y="197"/>
                </a:cxn>
                <a:cxn ang="0">
                  <a:pos x="409" y="147"/>
                </a:cxn>
                <a:cxn ang="0">
                  <a:pos x="344" y="119"/>
                </a:cxn>
                <a:cxn ang="0">
                  <a:pos x="255" y="90"/>
                </a:cxn>
                <a:cxn ang="0">
                  <a:pos x="140" y="49"/>
                </a:cxn>
                <a:cxn ang="0">
                  <a:pos x="60" y="20"/>
                </a:cxn>
                <a:cxn ang="0">
                  <a:pos x="9" y="2"/>
                </a:cxn>
                <a:cxn ang="0">
                  <a:pos x="6" y="33"/>
                </a:cxn>
                <a:cxn ang="0">
                  <a:pos x="10" y="80"/>
                </a:cxn>
              </a:cxnLst>
              <a:rect l="0" t="0" r="r" b="b"/>
              <a:pathLst>
                <a:path w="428" h="381">
                  <a:moveTo>
                    <a:pt x="10" y="80"/>
                  </a:moveTo>
                  <a:cubicBezTo>
                    <a:pt x="10" y="96"/>
                    <a:pt x="10" y="120"/>
                    <a:pt x="10" y="136"/>
                  </a:cubicBezTo>
                  <a:cubicBezTo>
                    <a:pt x="10" y="153"/>
                    <a:pt x="10" y="163"/>
                    <a:pt x="10" y="178"/>
                  </a:cubicBezTo>
                  <a:cubicBezTo>
                    <a:pt x="10" y="193"/>
                    <a:pt x="10" y="216"/>
                    <a:pt x="13" y="227"/>
                  </a:cubicBezTo>
                  <a:cubicBezTo>
                    <a:pt x="17" y="238"/>
                    <a:pt x="21" y="236"/>
                    <a:pt x="33" y="242"/>
                  </a:cubicBezTo>
                  <a:cubicBezTo>
                    <a:pt x="45" y="248"/>
                    <a:pt x="65" y="256"/>
                    <a:pt x="87" y="265"/>
                  </a:cubicBezTo>
                  <a:cubicBezTo>
                    <a:pt x="109" y="273"/>
                    <a:pt x="142" y="286"/>
                    <a:pt x="164" y="295"/>
                  </a:cubicBezTo>
                  <a:cubicBezTo>
                    <a:pt x="188" y="304"/>
                    <a:pt x="198" y="308"/>
                    <a:pt x="223" y="318"/>
                  </a:cubicBezTo>
                  <a:cubicBezTo>
                    <a:pt x="249" y="327"/>
                    <a:pt x="288" y="342"/>
                    <a:pt x="319" y="352"/>
                  </a:cubicBezTo>
                  <a:cubicBezTo>
                    <a:pt x="350" y="362"/>
                    <a:pt x="394" y="381"/>
                    <a:pt x="411" y="380"/>
                  </a:cubicBezTo>
                  <a:cubicBezTo>
                    <a:pt x="428" y="379"/>
                    <a:pt x="421" y="357"/>
                    <a:pt x="422" y="343"/>
                  </a:cubicBezTo>
                  <a:cubicBezTo>
                    <a:pt x="423" y="329"/>
                    <a:pt x="420" y="312"/>
                    <a:pt x="419" y="296"/>
                  </a:cubicBezTo>
                  <a:cubicBezTo>
                    <a:pt x="418" y="280"/>
                    <a:pt x="417" y="261"/>
                    <a:pt x="417" y="245"/>
                  </a:cubicBezTo>
                  <a:cubicBezTo>
                    <a:pt x="417" y="229"/>
                    <a:pt x="418" y="213"/>
                    <a:pt x="417" y="197"/>
                  </a:cubicBezTo>
                  <a:cubicBezTo>
                    <a:pt x="416" y="181"/>
                    <a:pt x="421" y="160"/>
                    <a:pt x="409" y="147"/>
                  </a:cubicBezTo>
                  <a:cubicBezTo>
                    <a:pt x="397" y="134"/>
                    <a:pt x="368" y="128"/>
                    <a:pt x="344" y="119"/>
                  </a:cubicBezTo>
                  <a:cubicBezTo>
                    <a:pt x="318" y="109"/>
                    <a:pt x="290" y="102"/>
                    <a:pt x="255" y="90"/>
                  </a:cubicBezTo>
                  <a:cubicBezTo>
                    <a:pt x="222" y="79"/>
                    <a:pt x="173" y="61"/>
                    <a:pt x="140" y="49"/>
                  </a:cubicBezTo>
                  <a:cubicBezTo>
                    <a:pt x="107" y="37"/>
                    <a:pt x="82" y="28"/>
                    <a:pt x="60" y="20"/>
                  </a:cubicBezTo>
                  <a:cubicBezTo>
                    <a:pt x="38" y="12"/>
                    <a:pt x="18" y="0"/>
                    <a:pt x="9" y="2"/>
                  </a:cubicBezTo>
                  <a:cubicBezTo>
                    <a:pt x="0" y="4"/>
                    <a:pt x="6" y="20"/>
                    <a:pt x="6" y="33"/>
                  </a:cubicBezTo>
                  <a:cubicBezTo>
                    <a:pt x="6" y="46"/>
                    <a:pt x="10" y="63"/>
                    <a:pt x="10" y="8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BE7D"/>
                </a:gs>
                <a:gs pos="50000">
                  <a:schemeClr val="bg1"/>
                </a:gs>
                <a:gs pos="100000">
                  <a:srgbClr val="FFBE7D"/>
                </a:gs>
              </a:gsLst>
              <a:lin ang="5400000" scaled="1"/>
            </a:gradFill>
            <a:ln w="19050" cmpd="sng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102"/>
            <p:cNvSpPr>
              <a:spLocks/>
            </p:cNvSpPr>
            <p:nvPr/>
          </p:nvSpPr>
          <p:spPr bwMode="auto">
            <a:xfrm>
              <a:off x="4317" y="2132"/>
              <a:ext cx="426" cy="397"/>
            </a:xfrm>
            <a:custGeom>
              <a:avLst/>
              <a:gdLst>
                <a:gd name="T0" fmla="*/ 0 w 426"/>
                <a:gd name="T1" fmla="*/ 0 h 397"/>
                <a:gd name="T2" fmla="*/ 145 w 426"/>
                <a:gd name="T3" fmla="*/ 53 h 397"/>
                <a:gd name="T4" fmla="*/ 273 w 426"/>
                <a:gd name="T5" fmla="*/ 100 h 397"/>
                <a:gd name="T6" fmla="*/ 354 w 426"/>
                <a:gd name="T7" fmla="*/ 131 h 397"/>
                <a:gd name="T8" fmla="*/ 409 w 426"/>
                <a:gd name="T9" fmla="*/ 157 h 397"/>
                <a:gd name="T10" fmla="*/ 414 w 426"/>
                <a:gd name="T11" fmla="*/ 208 h 397"/>
                <a:gd name="T12" fmla="*/ 417 w 426"/>
                <a:gd name="T13" fmla="*/ 262 h 397"/>
                <a:gd name="T14" fmla="*/ 420 w 426"/>
                <a:gd name="T15" fmla="*/ 301 h 397"/>
                <a:gd name="T16" fmla="*/ 423 w 426"/>
                <a:gd name="T17" fmla="*/ 352 h 397"/>
                <a:gd name="T18" fmla="*/ 426 w 426"/>
                <a:gd name="T19" fmla="*/ 397 h 3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6"/>
                <a:gd name="T31" fmla="*/ 0 h 397"/>
                <a:gd name="T32" fmla="*/ 426 w 426"/>
                <a:gd name="T33" fmla="*/ 397 h 3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6" h="397">
                  <a:moveTo>
                    <a:pt x="0" y="0"/>
                  </a:moveTo>
                  <a:cubicBezTo>
                    <a:pt x="25" y="8"/>
                    <a:pt x="99" y="36"/>
                    <a:pt x="145" y="53"/>
                  </a:cubicBezTo>
                  <a:cubicBezTo>
                    <a:pt x="190" y="69"/>
                    <a:pt x="238" y="87"/>
                    <a:pt x="273" y="100"/>
                  </a:cubicBezTo>
                  <a:cubicBezTo>
                    <a:pt x="307" y="113"/>
                    <a:pt x="331" y="122"/>
                    <a:pt x="354" y="131"/>
                  </a:cubicBezTo>
                  <a:cubicBezTo>
                    <a:pt x="376" y="140"/>
                    <a:pt x="399" y="144"/>
                    <a:pt x="409" y="157"/>
                  </a:cubicBezTo>
                  <a:cubicBezTo>
                    <a:pt x="419" y="170"/>
                    <a:pt x="413" y="191"/>
                    <a:pt x="414" y="208"/>
                  </a:cubicBezTo>
                  <a:cubicBezTo>
                    <a:pt x="415" y="225"/>
                    <a:pt x="416" y="247"/>
                    <a:pt x="417" y="262"/>
                  </a:cubicBezTo>
                  <a:cubicBezTo>
                    <a:pt x="418" y="277"/>
                    <a:pt x="419" y="286"/>
                    <a:pt x="420" y="301"/>
                  </a:cubicBezTo>
                  <a:cubicBezTo>
                    <a:pt x="421" y="316"/>
                    <a:pt x="422" y="336"/>
                    <a:pt x="423" y="352"/>
                  </a:cubicBezTo>
                  <a:cubicBezTo>
                    <a:pt x="424" y="368"/>
                    <a:pt x="425" y="388"/>
                    <a:pt x="426" y="397"/>
                  </a:cubicBez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2"/>
          <p:cNvGrpSpPr>
            <a:grpSpLocks/>
          </p:cNvGrpSpPr>
          <p:nvPr/>
        </p:nvGrpSpPr>
        <p:grpSpPr bwMode="auto">
          <a:xfrm>
            <a:off x="827584" y="4941168"/>
            <a:ext cx="1008112" cy="1368152"/>
            <a:chOff x="2472" y="1253"/>
            <a:chExt cx="907" cy="1400"/>
          </a:xfrm>
        </p:grpSpPr>
        <p:grpSp>
          <p:nvGrpSpPr>
            <p:cNvPr id="6" name="Group 125"/>
            <p:cNvGrpSpPr>
              <a:grpSpLocks/>
            </p:cNvGrpSpPr>
            <p:nvPr/>
          </p:nvGrpSpPr>
          <p:grpSpPr bwMode="auto">
            <a:xfrm>
              <a:off x="2472" y="1253"/>
              <a:ext cx="907" cy="1400"/>
              <a:chOff x="4241" y="1661"/>
              <a:chExt cx="759" cy="1173"/>
            </a:xfrm>
          </p:grpSpPr>
          <p:sp>
            <p:nvSpPr>
              <p:cNvPr id="8" name="Freeform 68"/>
              <p:cNvSpPr>
                <a:spLocks/>
              </p:cNvSpPr>
              <p:nvPr/>
            </p:nvSpPr>
            <p:spPr bwMode="auto">
              <a:xfrm>
                <a:off x="4241" y="1661"/>
                <a:ext cx="756" cy="1173"/>
              </a:xfrm>
              <a:custGeom>
                <a:avLst/>
                <a:gdLst>
                  <a:gd name="T0" fmla="*/ 97 w 756"/>
                  <a:gd name="T1" fmla="*/ 266 h 1173"/>
                  <a:gd name="T2" fmla="*/ 66 w 756"/>
                  <a:gd name="T3" fmla="*/ 276 h 1173"/>
                  <a:gd name="T4" fmla="*/ 26 w 756"/>
                  <a:gd name="T5" fmla="*/ 309 h 1173"/>
                  <a:gd name="T6" fmla="*/ 5 w 756"/>
                  <a:gd name="T7" fmla="*/ 379 h 1173"/>
                  <a:gd name="T8" fmla="*/ 1 w 756"/>
                  <a:gd name="T9" fmla="*/ 624 h 1173"/>
                  <a:gd name="T10" fmla="*/ 1 w 756"/>
                  <a:gd name="T11" fmla="*/ 831 h 1173"/>
                  <a:gd name="T12" fmla="*/ 10 w 756"/>
                  <a:gd name="T13" fmla="*/ 1055 h 1173"/>
                  <a:gd name="T14" fmla="*/ 58 w 756"/>
                  <a:gd name="T15" fmla="*/ 1122 h 1173"/>
                  <a:gd name="T16" fmla="*/ 219 w 756"/>
                  <a:gd name="T17" fmla="*/ 1163 h 1173"/>
                  <a:gd name="T18" fmla="*/ 434 w 756"/>
                  <a:gd name="T19" fmla="*/ 1170 h 1173"/>
                  <a:gd name="T20" fmla="*/ 637 w 756"/>
                  <a:gd name="T21" fmla="*/ 1146 h 1173"/>
                  <a:gd name="T22" fmla="*/ 727 w 756"/>
                  <a:gd name="T23" fmla="*/ 1105 h 1173"/>
                  <a:gd name="T24" fmla="*/ 751 w 756"/>
                  <a:gd name="T25" fmla="*/ 1051 h 1173"/>
                  <a:gd name="T26" fmla="*/ 754 w 756"/>
                  <a:gd name="T27" fmla="*/ 841 h 1173"/>
                  <a:gd name="T28" fmla="*/ 754 w 756"/>
                  <a:gd name="T29" fmla="*/ 478 h 1173"/>
                  <a:gd name="T30" fmla="*/ 741 w 756"/>
                  <a:gd name="T31" fmla="*/ 334 h 1173"/>
                  <a:gd name="T32" fmla="*/ 717 w 756"/>
                  <a:gd name="T33" fmla="*/ 296 h 1173"/>
                  <a:gd name="T34" fmla="*/ 693 w 756"/>
                  <a:gd name="T35" fmla="*/ 276 h 1173"/>
                  <a:gd name="T36" fmla="*/ 629 w 756"/>
                  <a:gd name="T37" fmla="*/ 259 h 1173"/>
                  <a:gd name="T38" fmla="*/ 597 w 756"/>
                  <a:gd name="T39" fmla="*/ 251 h 1173"/>
                  <a:gd name="T40" fmla="*/ 569 w 756"/>
                  <a:gd name="T41" fmla="*/ 234 h 1173"/>
                  <a:gd name="T42" fmla="*/ 551 w 756"/>
                  <a:gd name="T43" fmla="*/ 212 h 1173"/>
                  <a:gd name="T44" fmla="*/ 549 w 756"/>
                  <a:gd name="T45" fmla="*/ 176 h 1173"/>
                  <a:gd name="T46" fmla="*/ 577 w 756"/>
                  <a:gd name="T47" fmla="*/ 133 h 1173"/>
                  <a:gd name="T48" fmla="*/ 610 w 756"/>
                  <a:gd name="T49" fmla="*/ 104 h 1173"/>
                  <a:gd name="T50" fmla="*/ 628 w 756"/>
                  <a:gd name="T51" fmla="*/ 66 h 1173"/>
                  <a:gd name="T52" fmla="*/ 613 w 756"/>
                  <a:gd name="T53" fmla="*/ 34 h 1173"/>
                  <a:gd name="T54" fmla="*/ 501 w 756"/>
                  <a:gd name="T55" fmla="*/ 11 h 1173"/>
                  <a:gd name="T56" fmla="*/ 361 w 756"/>
                  <a:gd name="T57" fmla="*/ 0 h 1173"/>
                  <a:gd name="T58" fmla="*/ 203 w 756"/>
                  <a:gd name="T59" fmla="*/ 14 h 1173"/>
                  <a:gd name="T60" fmla="*/ 125 w 756"/>
                  <a:gd name="T61" fmla="*/ 48 h 1173"/>
                  <a:gd name="T62" fmla="*/ 137 w 756"/>
                  <a:gd name="T63" fmla="*/ 105 h 1173"/>
                  <a:gd name="T64" fmla="*/ 161 w 756"/>
                  <a:gd name="T65" fmla="*/ 139 h 1173"/>
                  <a:gd name="T66" fmla="*/ 188 w 756"/>
                  <a:gd name="T67" fmla="*/ 166 h 1173"/>
                  <a:gd name="T68" fmla="*/ 197 w 756"/>
                  <a:gd name="T69" fmla="*/ 182 h 1173"/>
                  <a:gd name="T70" fmla="*/ 195 w 756"/>
                  <a:gd name="T71" fmla="*/ 212 h 1173"/>
                  <a:gd name="T72" fmla="*/ 175 w 756"/>
                  <a:gd name="T73" fmla="*/ 236 h 1173"/>
                  <a:gd name="T74" fmla="*/ 137 w 756"/>
                  <a:gd name="T75" fmla="*/ 257 h 1173"/>
                  <a:gd name="T76" fmla="*/ 97 w 756"/>
                  <a:gd name="T77" fmla="*/ 266 h 1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756"/>
                  <a:gd name="T118" fmla="*/ 0 h 1173"/>
                  <a:gd name="T119" fmla="*/ 756 w 756"/>
                  <a:gd name="T120" fmla="*/ 1173 h 1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756" h="1173">
                    <a:moveTo>
                      <a:pt x="97" y="266"/>
                    </a:moveTo>
                    <a:cubicBezTo>
                      <a:pt x="85" y="268"/>
                      <a:pt x="78" y="268"/>
                      <a:pt x="66" y="276"/>
                    </a:cubicBezTo>
                    <a:cubicBezTo>
                      <a:pt x="55" y="283"/>
                      <a:pt x="35" y="292"/>
                      <a:pt x="26" y="309"/>
                    </a:cubicBezTo>
                    <a:cubicBezTo>
                      <a:pt x="15" y="326"/>
                      <a:pt x="10" y="327"/>
                      <a:pt x="5" y="379"/>
                    </a:cubicBezTo>
                    <a:cubicBezTo>
                      <a:pt x="1" y="432"/>
                      <a:pt x="2" y="549"/>
                      <a:pt x="1" y="624"/>
                    </a:cubicBezTo>
                    <a:cubicBezTo>
                      <a:pt x="1" y="699"/>
                      <a:pt x="0" y="759"/>
                      <a:pt x="1" y="831"/>
                    </a:cubicBezTo>
                    <a:cubicBezTo>
                      <a:pt x="3" y="903"/>
                      <a:pt x="0" y="1007"/>
                      <a:pt x="10" y="1055"/>
                    </a:cubicBezTo>
                    <a:cubicBezTo>
                      <a:pt x="19" y="1104"/>
                      <a:pt x="24" y="1104"/>
                      <a:pt x="58" y="1122"/>
                    </a:cubicBezTo>
                    <a:cubicBezTo>
                      <a:pt x="92" y="1140"/>
                      <a:pt x="157" y="1155"/>
                      <a:pt x="219" y="1163"/>
                    </a:cubicBezTo>
                    <a:cubicBezTo>
                      <a:pt x="281" y="1171"/>
                      <a:pt x="365" y="1173"/>
                      <a:pt x="434" y="1170"/>
                    </a:cubicBezTo>
                    <a:cubicBezTo>
                      <a:pt x="504" y="1166"/>
                      <a:pt x="589" y="1156"/>
                      <a:pt x="637" y="1146"/>
                    </a:cubicBezTo>
                    <a:cubicBezTo>
                      <a:pt x="685" y="1136"/>
                      <a:pt x="708" y="1121"/>
                      <a:pt x="727" y="1105"/>
                    </a:cubicBezTo>
                    <a:cubicBezTo>
                      <a:pt x="746" y="1089"/>
                      <a:pt x="747" y="1095"/>
                      <a:pt x="751" y="1051"/>
                    </a:cubicBezTo>
                    <a:cubicBezTo>
                      <a:pt x="755" y="1007"/>
                      <a:pt x="754" y="936"/>
                      <a:pt x="754" y="841"/>
                    </a:cubicBezTo>
                    <a:cubicBezTo>
                      <a:pt x="754" y="746"/>
                      <a:pt x="756" y="562"/>
                      <a:pt x="754" y="478"/>
                    </a:cubicBezTo>
                    <a:cubicBezTo>
                      <a:pt x="752" y="394"/>
                      <a:pt x="747" y="364"/>
                      <a:pt x="741" y="334"/>
                    </a:cubicBezTo>
                    <a:cubicBezTo>
                      <a:pt x="736" y="303"/>
                      <a:pt x="725" y="307"/>
                      <a:pt x="717" y="296"/>
                    </a:cubicBezTo>
                    <a:cubicBezTo>
                      <a:pt x="709" y="286"/>
                      <a:pt x="708" y="282"/>
                      <a:pt x="693" y="276"/>
                    </a:cubicBezTo>
                    <a:cubicBezTo>
                      <a:pt x="679" y="269"/>
                      <a:pt x="645" y="264"/>
                      <a:pt x="629" y="259"/>
                    </a:cubicBezTo>
                    <a:cubicBezTo>
                      <a:pt x="614" y="255"/>
                      <a:pt x="608" y="255"/>
                      <a:pt x="597" y="251"/>
                    </a:cubicBezTo>
                    <a:cubicBezTo>
                      <a:pt x="588" y="247"/>
                      <a:pt x="577" y="241"/>
                      <a:pt x="569" y="234"/>
                    </a:cubicBezTo>
                    <a:cubicBezTo>
                      <a:pt x="562" y="227"/>
                      <a:pt x="554" y="221"/>
                      <a:pt x="551" y="212"/>
                    </a:cubicBezTo>
                    <a:cubicBezTo>
                      <a:pt x="548" y="201"/>
                      <a:pt x="545" y="189"/>
                      <a:pt x="549" y="176"/>
                    </a:cubicBezTo>
                    <a:cubicBezTo>
                      <a:pt x="553" y="164"/>
                      <a:pt x="567" y="146"/>
                      <a:pt x="577" y="133"/>
                    </a:cubicBezTo>
                    <a:cubicBezTo>
                      <a:pt x="587" y="121"/>
                      <a:pt x="602" y="115"/>
                      <a:pt x="610" y="104"/>
                    </a:cubicBezTo>
                    <a:cubicBezTo>
                      <a:pt x="619" y="93"/>
                      <a:pt x="628" y="77"/>
                      <a:pt x="628" y="66"/>
                    </a:cubicBezTo>
                    <a:cubicBezTo>
                      <a:pt x="628" y="54"/>
                      <a:pt x="635" y="43"/>
                      <a:pt x="613" y="34"/>
                    </a:cubicBezTo>
                    <a:cubicBezTo>
                      <a:pt x="592" y="25"/>
                      <a:pt x="543" y="17"/>
                      <a:pt x="501" y="11"/>
                    </a:cubicBezTo>
                    <a:cubicBezTo>
                      <a:pt x="459" y="6"/>
                      <a:pt x="411" y="0"/>
                      <a:pt x="361" y="0"/>
                    </a:cubicBezTo>
                    <a:cubicBezTo>
                      <a:pt x="312" y="0"/>
                      <a:pt x="242" y="6"/>
                      <a:pt x="203" y="14"/>
                    </a:cubicBezTo>
                    <a:cubicBezTo>
                      <a:pt x="163" y="21"/>
                      <a:pt x="136" y="33"/>
                      <a:pt x="125" y="48"/>
                    </a:cubicBezTo>
                    <a:cubicBezTo>
                      <a:pt x="115" y="62"/>
                      <a:pt x="131" y="90"/>
                      <a:pt x="137" y="105"/>
                    </a:cubicBezTo>
                    <a:cubicBezTo>
                      <a:pt x="143" y="121"/>
                      <a:pt x="153" y="129"/>
                      <a:pt x="161" y="139"/>
                    </a:cubicBezTo>
                    <a:cubicBezTo>
                      <a:pt x="169" y="149"/>
                      <a:pt x="181" y="158"/>
                      <a:pt x="188" y="166"/>
                    </a:cubicBezTo>
                    <a:cubicBezTo>
                      <a:pt x="193" y="173"/>
                      <a:pt x="196" y="174"/>
                      <a:pt x="197" y="182"/>
                    </a:cubicBezTo>
                    <a:cubicBezTo>
                      <a:pt x="198" y="190"/>
                      <a:pt x="199" y="202"/>
                      <a:pt x="195" y="212"/>
                    </a:cubicBezTo>
                    <a:cubicBezTo>
                      <a:pt x="192" y="221"/>
                      <a:pt x="185" y="228"/>
                      <a:pt x="175" y="236"/>
                    </a:cubicBezTo>
                    <a:cubicBezTo>
                      <a:pt x="165" y="244"/>
                      <a:pt x="150" y="252"/>
                      <a:pt x="137" y="257"/>
                    </a:cubicBezTo>
                    <a:cubicBezTo>
                      <a:pt x="124" y="261"/>
                      <a:pt x="108" y="262"/>
                      <a:pt x="97" y="26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1FFFF"/>
                  </a:gs>
                  <a:gs pos="100000">
                    <a:srgbClr val="00F4EE"/>
                  </a:gs>
                </a:gsLst>
                <a:lin ang="5400000" scaled="1"/>
              </a:gradFill>
              <a:ln w="190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69"/>
              <p:cNvSpPr>
                <a:spLocks/>
              </p:cNvSpPr>
              <p:nvPr/>
            </p:nvSpPr>
            <p:spPr bwMode="auto">
              <a:xfrm>
                <a:off x="4257" y="2650"/>
                <a:ext cx="732" cy="83"/>
              </a:xfrm>
              <a:custGeom>
                <a:avLst/>
                <a:gdLst>
                  <a:gd name="T0" fmla="*/ 732 w 732"/>
                  <a:gd name="T1" fmla="*/ 80 h 83"/>
                  <a:gd name="T2" fmla="*/ 615 w 732"/>
                  <a:gd name="T3" fmla="*/ 20 h 83"/>
                  <a:gd name="T4" fmla="*/ 372 w 732"/>
                  <a:gd name="T5" fmla="*/ 1 h 83"/>
                  <a:gd name="T6" fmla="*/ 122 w 732"/>
                  <a:gd name="T7" fmla="*/ 28 h 83"/>
                  <a:gd name="T8" fmla="*/ 0 w 732"/>
                  <a:gd name="T9" fmla="*/ 83 h 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2"/>
                  <a:gd name="T16" fmla="*/ 0 h 83"/>
                  <a:gd name="T17" fmla="*/ 732 w 732"/>
                  <a:gd name="T18" fmla="*/ 83 h 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2" h="83">
                    <a:moveTo>
                      <a:pt x="732" y="80"/>
                    </a:moveTo>
                    <a:cubicBezTo>
                      <a:pt x="713" y="70"/>
                      <a:pt x="675" y="33"/>
                      <a:pt x="615" y="20"/>
                    </a:cubicBezTo>
                    <a:cubicBezTo>
                      <a:pt x="555" y="7"/>
                      <a:pt x="454" y="0"/>
                      <a:pt x="372" y="1"/>
                    </a:cubicBezTo>
                    <a:cubicBezTo>
                      <a:pt x="290" y="2"/>
                      <a:pt x="184" y="14"/>
                      <a:pt x="122" y="28"/>
                    </a:cubicBezTo>
                    <a:cubicBezTo>
                      <a:pt x="60" y="42"/>
                      <a:pt x="25" y="72"/>
                      <a:pt x="0" y="83"/>
                    </a:cubicBezTo>
                  </a:path>
                </a:pathLst>
              </a:custGeom>
              <a:noFill/>
              <a:ln w="19050" cap="flat" cmpd="sng">
                <a:solidFill>
                  <a:srgbClr val="0000D2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70"/>
              <p:cNvSpPr>
                <a:spLocks/>
              </p:cNvSpPr>
              <p:nvPr/>
            </p:nvSpPr>
            <p:spPr bwMode="auto">
              <a:xfrm>
                <a:off x="4361" y="1661"/>
                <a:ext cx="509" cy="117"/>
              </a:xfrm>
              <a:custGeom>
                <a:avLst/>
                <a:gdLst>
                  <a:gd name="T0" fmla="*/ 5 w 475"/>
                  <a:gd name="T1" fmla="*/ 443 h 103"/>
                  <a:gd name="T2" fmla="*/ 76 w 475"/>
                  <a:gd name="T3" fmla="*/ 222 h 103"/>
                  <a:gd name="T4" fmla="*/ 321 w 475"/>
                  <a:gd name="T5" fmla="*/ 84 h 103"/>
                  <a:gd name="T6" fmla="*/ 640 w 475"/>
                  <a:gd name="T7" fmla="*/ 1 h 103"/>
                  <a:gd name="T8" fmla="*/ 928 w 475"/>
                  <a:gd name="T9" fmla="*/ 3 h 103"/>
                  <a:gd name="T10" fmla="*/ 1142 w 475"/>
                  <a:gd name="T11" fmla="*/ 99 h 103"/>
                  <a:gd name="T12" fmla="*/ 1318 w 475"/>
                  <a:gd name="T13" fmla="*/ 186 h 103"/>
                  <a:gd name="T14" fmla="*/ 1432 w 475"/>
                  <a:gd name="T15" fmla="*/ 385 h 103"/>
                  <a:gd name="T16" fmla="*/ 1358 w 475"/>
                  <a:gd name="T17" fmla="*/ 510 h 103"/>
                  <a:gd name="T18" fmla="*/ 1148 w 475"/>
                  <a:gd name="T19" fmla="*/ 686 h 103"/>
                  <a:gd name="T20" fmla="*/ 836 w 475"/>
                  <a:gd name="T21" fmla="*/ 779 h 103"/>
                  <a:gd name="T22" fmla="*/ 448 w 475"/>
                  <a:gd name="T23" fmla="*/ 757 h 103"/>
                  <a:gd name="T24" fmla="*/ 166 w 475"/>
                  <a:gd name="T25" fmla="*/ 615 h 103"/>
                  <a:gd name="T26" fmla="*/ 5 w 475"/>
                  <a:gd name="T27" fmla="*/ 443 h 10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75"/>
                  <a:gd name="T43" fmla="*/ 0 h 103"/>
                  <a:gd name="T44" fmla="*/ 475 w 475"/>
                  <a:gd name="T45" fmla="*/ 103 h 10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75" h="103">
                    <a:moveTo>
                      <a:pt x="5" y="57"/>
                    </a:moveTo>
                    <a:cubicBezTo>
                      <a:pt x="0" y="49"/>
                      <a:pt x="8" y="37"/>
                      <a:pt x="25" y="29"/>
                    </a:cubicBezTo>
                    <a:cubicBezTo>
                      <a:pt x="42" y="21"/>
                      <a:pt x="76" y="16"/>
                      <a:pt x="107" y="11"/>
                    </a:cubicBezTo>
                    <a:cubicBezTo>
                      <a:pt x="138" y="6"/>
                      <a:pt x="180" y="2"/>
                      <a:pt x="213" y="1"/>
                    </a:cubicBezTo>
                    <a:cubicBezTo>
                      <a:pt x="246" y="0"/>
                      <a:pt x="279" y="1"/>
                      <a:pt x="307" y="3"/>
                    </a:cubicBezTo>
                    <a:cubicBezTo>
                      <a:pt x="335" y="5"/>
                      <a:pt x="357" y="9"/>
                      <a:pt x="379" y="13"/>
                    </a:cubicBezTo>
                    <a:cubicBezTo>
                      <a:pt x="401" y="17"/>
                      <a:pt x="422" y="19"/>
                      <a:pt x="437" y="25"/>
                    </a:cubicBezTo>
                    <a:cubicBezTo>
                      <a:pt x="452" y="31"/>
                      <a:pt x="471" y="42"/>
                      <a:pt x="473" y="49"/>
                    </a:cubicBezTo>
                    <a:cubicBezTo>
                      <a:pt x="475" y="56"/>
                      <a:pt x="464" y="60"/>
                      <a:pt x="449" y="67"/>
                    </a:cubicBezTo>
                    <a:cubicBezTo>
                      <a:pt x="434" y="74"/>
                      <a:pt x="410" y="83"/>
                      <a:pt x="381" y="89"/>
                    </a:cubicBezTo>
                    <a:cubicBezTo>
                      <a:pt x="352" y="95"/>
                      <a:pt x="316" y="99"/>
                      <a:pt x="277" y="101"/>
                    </a:cubicBezTo>
                    <a:cubicBezTo>
                      <a:pt x="238" y="103"/>
                      <a:pt x="186" y="102"/>
                      <a:pt x="149" y="99"/>
                    </a:cubicBezTo>
                    <a:cubicBezTo>
                      <a:pt x="112" y="96"/>
                      <a:pt x="79" y="87"/>
                      <a:pt x="55" y="80"/>
                    </a:cubicBezTo>
                    <a:cubicBezTo>
                      <a:pt x="31" y="73"/>
                      <a:pt x="11" y="66"/>
                      <a:pt x="5" y="5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1FFFF"/>
                  </a:gs>
                </a:gsLst>
                <a:path path="rect">
                  <a:fillToRect l="50000" t="50000" r="50000" b="50000"/>
                </a:path>
              </a:gradFill>
              <a:ln w="190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71"/>
              <p:cNvSpPr>
                <a:spLocks/>
              </p:cNvSpPr>
              <p:nvPr/>
            </p:nvSpPr>
            <p:spPr bwMode="auto">
              <a:xfrm>
                <a:off x="4241" y="2225"/>
                <a:ext cx="758" cy="205"/>
              </a:xfrm>
              <a:custGeom>
                <a:avLst/>
                <a:gdLst>
                  <a:gd name="T0" fmla="*/ 9 w 758"/>
                  <a:gd name="T1" fmla="*/ 99 h 205"/>
                  <a:gd name="T2" fmla="*/ 35 w 758"/>
                  <a:gd name="T3" fmla="*/ 133 h 205"/>
                  <a:gd name="T4" fmla="*/ 121 w 758"/>
                  <a:gd name="T5" fmla="*/ 166 h 205"/>
                  <a:gd name="T6" fmla="*/ 311 w 758"/>
                  <a:gd name="T7" fmla="*/ 200 h 205"/>
                  <a:gd name="T8" fmla="*/ 547 w 758"/>
                  <a:gd name="T9" fmla="*/ 194 h 205"/>
                  <a:gd name="T10" fmla="*/ 637 w 758"/>
                  <a:gd name="T11" fmla="*/ 176 h 205"/>
                  <a:gd name="T12" fmla="*/ 703 w 758"/>
                  <a:gd name="T13" fmla="*/ 148 h 205"/>
                  <a:gd name="T14" fmla="*/ 742 w 758"/>
                  <a:gd name="T15" fmla="*/ 97 h 205"/>
                  <a:gd name="T16" fmla="*/ 748 w 758"/>
                  <a:gd name="T17" fmla="*/ 79 h 205"/>
                  <a:gd name="T18" fmla="*/ 678 w 758"/>
                  <a:gd name="T19" fmla="*/ 27 h 205"/>
                  <a:gd name="T20" fmla="*/ 507 w 758"/>
                  <a:gd name="T21" fmla="*/ 3 h 205"/>
                  <a:gd name="T22" fmla="*/ 308 w 758"/>
                  <a:gd name="T23" fmla="*/ 3 h 205"/>
                  <a:gd name="T24" fmla="*/ 193 w 758"/>
                  <a:gd name="T25" fmla="*/ 17 h 205"/>
                  <a:gd name="T26" fmla="*/ 85 w 758"/>
                  <a:gd name="T27" fmla="*/ 48 h 205"/>
                  <a:gd name="T28" fmla="*/ 9 w 758"/>
                  <a:gd name="T29" fmla="*/ 99 h 20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58"/>
                  <a:gd name="T46" fmla="*/ 0 h 205"/>
                  <a:gd name="T47" fmla="*/ 758 w 758"/>
                  <a:gd name="T48" fmla="*/ 205 h 20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58" h="205">
                    <a:moveTo>
                      <a:pt x="9" y="99"/>
                    </a:moveTo>
                    <a:cubicBezTo>
                      <a:pt x="0" y="112"/>
                      <a:pt x="16" y="121"/>
                      <a:pt x="35" y="133"/>
                    </a:cubicBezTo>
                    <a:cubicBezTo>
                      <a:pt x="54" y="144"/>
                      <a:pt x="75" y="155"/>
                      <a:pt x="121" y="166"/>
                    </a:cubicBezTo>
                    <a:cubicBezTo>
                      <a:pt x="167" y="178"/>
                      <a:pt x="240" y="196"/>
                      <a:pt x="311" y="200"/>
                    </a:cubicBezTo>
                    <a:cubicBezTo>
                      <a:pt x="382" y="205"/>
                      <a:pt x="492" y="198"/>
                      <a:pt x="547" y="194"/>
                    </a:cubicBezTo>
                    <a:cubicBezTo>
                      <a:pt x="602" y="189"/>
                      <a:pt x="611" y="183"/>
                      <a:pt x="637" y="176"/>
                    </a:cubicBezTo>
                    <a:cubicBezTo>
                      <a:pt x="663" y="168"/>
                      <a:pt x="686" y="161"/>
                      <a:pt x="703" y="148"/>
                    </a:cubicBezTo>
                    <a:cubicBezTo>
                      <a:pt x="720" y="135"/>
                      <a:pt x="735" y="109"/>
                      <a:pt x="742" y="97"/>
                    </a:cubicBezTo>
                    <a:cubicBezTo>
                      <a:pt x="749" y="85"/>
                      <a:pt x="758" y="90"/>
                      <a:pt x="748" y="79"/>
                    </a:cubicBezTo>
                    <a:cubicBezTo>
                      <a:pt x="738" y="68"/>
                      <a:pt x="718" y="40"/>
                      <a:pt x="678" y="27"/>
                    </a:cubicBezTo>
                    <a:cubicBezTo>
                      <a:pt x="638" y="14"/>
                      <a:pt x="568" y="7"/>
                      <a:pt x="507" y="3"/>
                    </a:cubicBezTo>
                    <a:cubicBezTo>
                      <a:pt x="446" y="0"/>
                      <a:pt x="360" y="1"/>
                      <a:pt x="308" y="3"/>
                    </a:cubicBezTo>
                    <a:cubicBezTo>
                      <a:pt x="255" y="6"/>
                      <a:pt x="231" y="10"/>
                      <a:pt x="193" y="17"/>
                    </a:cubicBezTo>
                    <a:cubicBezTo>
                      <a:pt x="157" y="24"/>
                      <a:pt x="116" y="34"/>
                      <a:pt x="85" y="48"/>
                    </a:cubicBezTo>
                    <a:cubicBezTo>
                      <a:pt x="55" y="61"/>
                      <a:pt x="17" y="85"/>
                      <a:pt x="9" y="99"/>
                    </a:cubicBezTo>
                    <a:close/>
                  </a:path>
                </a:pathLst>
              </a:custGeom>
              <a:solidFill>
                <a:srgbClr val="89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72"/>
              <p:cNvSpPr>
                <a:spLocks/>
              </p:cNvSpPr>
              <p:nvPr/>
            </p:nvSpPr>
            <p:spPr bwMode="auto">
              <a:xfrm>
                <a:off x="4242" y="2315"/>
                <a:ext cx="757" cy="111"/>
              </a:xfrm>
              <a:custGeom>
                <a:avLst/>
                <a:gdLst>
                  <a:gd name="T0" fmla="*/ 0 w 706"/>
                  <a:gd name="T1" fmla="*/ 128 h 98"/>
                  <a:gd name="T2" fmla="*/ 112 w 706"/>
                  <a:gd name="T3" fmla="*/ 330 h 98"/>
                  <a:gd name="T4" fmla="*/ 354 w 706"/>
                  <a:gd name="T5" fmla="*/ 530 h 98"/>
                  <a:gd name="T6" fmla="*/ 702 w 706"/>
                  <a:gd name="T7" fmla="*/ 660 h 98"/>
                  <a:gd name="T8" fmla="*/ 1111 w 706"/>
                  <a:gd name="T9" fmla="*/ 718 h 98"/>
                  <a:gd name="T10" fmla="*/ 1550 w 706"/>
                  <a:gd name="T11" fmla="*/ 660 h 98"/>
                  <a:gd name="T12" fmla="*/ 1860 w 706"/>
                  <a:gd name="T13" fmla="*/ 468 h 98"/>
                  <a:gd name="T14" fmla="*/ 2063 w 706"/>
                  <a:gd name="T15" fmla="*/ 257 h 98"/>
                  <a:gd name="T16" fmla="*/ 2157 w 706"/>
                  <a:gd name="T17" fmla="*/ 0 h 9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6"/>
                  <a:gd name="T28" fmla="*/ 0 h 98"/>
                  <a:gd name="T29" fmla="*/ 706 w 706"/>
                  <a:gd name="T30" fmla="*/ 98 h 9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6" h="98">
                    <a:moveTo>
                      <a:pt x="0" y="18"/>
                    </a:moveTo>
                    <a:cubicBezTo>
                      <a:pt x="6" y="22"/>
                      <a:pt x="17" y="35"/>
                      <a:pt x="36" y="44"/>
                    </a:cubicBezTo>
                    <a:cubicBezTo>
                      <a:pt x="55" y="53"/>
                      <a:pt x="83" y="64"/>
                      <a:pt x="115" y="72"/>
                    </a:cubicBezTo>
                    <a:cubicBezTo>
                      <a:pt x="147" y="80"/>
                      <a:pt x="189" y="86"/>
                      <a:pt x="230" y="90"/>
                    </a:cubicBezTo>
                    <a:cubicBezTo>
                      <a:pt x="271" y="94"/>
                      <a:pt x="318" y="98"/>
                      <a:pt x="364" y="98"/>
                    </a:cubicBezTo>
                    <a:cubicBezTo>
                      <a:pt x="410" y="98"/>
                      <a:pt x="467" y="96"/>
                      <a:pt x="508" y="90"/>
                    </a:cubicBezTo>
                    <a:cubicBezTo>
                      <a:pt x="549" y="84"/>
                      <a:pt x="582" y="73"/>
                      <a:pt x="610" y="64"/>
                    </a:cubicBezTo>
                    <a:cubicBezTo>
                      <a:pt x="638" y="55"/>
                      <a:pt x="660" y="45"/>
                      <a:pt x="676" y="34"/>
                    </a:cubicBezTo>
                    <a:cubicBezTo>
                      <a:pt x="692" y="23"/>
                      <a:pt x="700" y="7"/>
                      <a:pt x="706" y="0"/>
                    </a:cubicBezTo>
                  </a:path>
                </a:pathLst>
              </a:custGeom>
              <a:noFill/>
              <a:ln w="190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73"/>
              <p:cNvSpPr>
                <a:spLocks/>
              </p:cNvSpPr>
              <p:nvPr/>
            </p:nvSpPr>
            <p:spPr bwMode="auto">
              <a:xfrm>
                <a:off x="4242" y="2227"/>
                <a:ext cx="757" cy="101"/>
              </a:xfrm>
              <a:custGeom>
                <a:avLst/>
                <a:gdLst>
                  <a:gd name="T0" fmla="*/ 2157 w 706"/>
                  <a:gd name="T1" fmla="*/ 446 h 90"/>
                  <a:gd name="T2" fmla="*/ 2025 w 706"/>
                  <a:gd name="T3" fmla="*/ 255 h 90"/>
                  <a:gd name="T4" fmla="*/ 1769 w 706"/>
                  <a:gd name="T5" fmla="*/ 100 h 90"/>
                  <a:gd name="T6" fmla="*/ 1461 w 706"/>
                  <a:gd name="T7" fmla="*/ 2 h 90"/>
                  <a:gd name="T8" fmla="*/ 1101 w 706"/>
                  <a:gd name="T9" fmla="*/ 1 h 90"/>
                  <a:gd name="T10" fmla="*/ 770 w 706"/>
                  <a:gd name="T11" fmla="*/ 4 h 90"/>
                  <a:gd name="T12" fmla="*/ 473 w 706"/>
                  <a:gd name="T13" fmla="*/ 126 h 90"/>
                  <a:gd name="T14" fmla="*/ 233 w 706"/>
                  <a:gd name="T15" fmla="*/ 261 h 90"/>
                  <a:gd name="T16" fmla="*/ 84 w 706"/>
                  <a:gd name="T17" fmla="*/ 429 h 90"/>
                  <a:gd name="T18" fmla="*/ 0 w 706"/>
                  <a:gd name="T19" fmla="*/ 570 h 9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06"/>
                  <a:gd name="T31" fmla="*/ 0 h 90"/>
                  <a:gd name="T32" fmla="*/ 706 w 706"/>
                  <a:gd name="T33" fmla="*/ 90 h 9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06" h="90">
                    <a:moveTo>
                      <a:pt x="706" y="70"/>
                    </a:moveTo>
                    <a:cubicBezTo>
                      <a:pt x="699" y="65"/>
                      <a:pt x="685" y="49"/>
                      <a:pt x="664" y="40"/>
                    </a:cubicBezTo>
                    <a:cubicBezTo>
                      <a:pt x="643" y="31"/>
                      <a:pt x="611" y="22"/>
                      <a:pt x="580" y="16"/>
                    </a:cubicBezTo>
                    <a:cubicBezTo>
                      <a:pt x="549" y="10"/>
                      <a:pt x="514" y="4"/>
                      <a:pt x="478" y="2"/>
                    </a:cubicBezTo>
                    <a:cubicBezTo>
                      <a:pt x="442" y="0"/>
                      <a:pt x="399" y="1"/>
                      <a:pt x="361" y="1"/>
                    </a:cubicBezTo>
                    <a:cubicBezTo>
                      <a:pt x="323" y="1"/>
                      <a:pt x="286" y="1"/>
                      <a:pt x="252" y="4"/>
                    </a:cubicBezTo>
                    <a:cubicBezTo>
                      <a:pt x="218" y="7"/>
                      <a:pt x="183" y="14"/>
                      <a:pt x="154" y="20"/>
                    </a:cubicBezTo>
                    <a:cubicBezTo>
                      <a:pt x="125" y="26"/>
                      <a:pt x="97" y="34"/>
                      <a:pt x="76" y="42"/>
                    </a:cubicBezTo>
                    <a:cubicBezTo>
                      <a:pt x="55" y="50"/>
                      <a:pt x="40" y="60"/>
                      <a:pt x="28" y="68"/>
                    </a:cubicBezTo>
                    <a:cubicBezTo>
                      <a:pt x="16" y="76"/>
                      <a:pt x="6" y="86"/>
                      <a:pt x="0" y="90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74"/>
              <p:cNvSpPr>
                <a:spLocks/>
              </p:cNvSpPr>
              <p:nvPr/>
            </p:nvSpPr>
            <p:spPr bwMode="auto">
              <a:xfrm>
                <a:off x="4241" y="1970"/>
                <a:ext cx="759" cy="205"/>
              </a:xfrm>
              <a:custGeom>
                <a:avLst/>
                <a:gdLst>
                  <a:gd name="T0" fmla="*/ 27 w 708"/>
                  <a:gd name="T1" fmla="*/ 647 h 181"/>
                  <a:gd name="T2" fmla="*/ 100 w 708"/>
                  <a:gd name="T3" fmla="*/ 862 h 181"/>
                  <a:gd name="T4" fmla="*/ 345 w 708"/>
                  <a:gd name="T5" fmla="*/ 1073 h 181"/>
                  <a:gd name="T6" fmla="*/ 889 w 708"/>
                  <a:gd name="T7" fmla="*/ 1302 h 181"/>
                  <a:gd name="T8" fmla="*/ 1566 w 708"/>
                  <a:gd name="T9" fmla="*/ 1252 h 181"/>
                  <a:gd name="T10" fmla="*/ 1820 w 708"/>
                  <a:gd name="T11" fmla="*/ 1135 h 181"/>
                  <a:gd name="T12" fmla="*/ 2013 w 708"/>
                  <a:gd name="T13" fmla="*/ 959 h 181"/>
                  <a:gd name="T14" fmla="*/ 2131 w 708"/>
                  <a:gd name="T15" fmla="*/ 649 h 181"/>
                  <a:gd name="T16" fmla="*/ 2123 w 708"/>
                  <a:gd name="T17" fmla="*/ 505 h 181"/>
                  <a:gd name="T18" fmla="*/ 1943 w 708"/>
                  <a:gd name="T19" fmla="*/ 178 h 181"/>
                  <a:gd name="T20" fmla="*/ 1450 w 708"/>
                  <a:gd name="T21" fmla="*/ 3 h 181"/>
                  <a:gd name="T22" fmla="*/ 882 w 708"/>
                  <a:gd name="T23" fmla="*/ 3 h 181"/>
                  <a:gd name="T24" fmla="*/ 552 w 708"/>
                  <a:gd name="T25" fmla="*/ 110 h 181"/>
                  <a:gd name="T26" fmla="*/ 243 w 708"/>
                  <a:gd name="T27" fmla="*/ 307 h 181"/>
                  <a:gd name="T28" fmla="*/ 27 w 708"/>
                  <a:gd name="T29" fmla="*/ 647 h 18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08"/>
                  <a:gd name="T46" fmla="*/ 0 h 181"/>
                  <a:gd name="T47" fmla="*/ 708 w 708"/>
                  <a:gd name="T48" fmla="*/ 181 h 18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08" h="181">
                    <a:moveTo>
                      <a:pt x="8" y="87"/>
                    </a:moveTo>
                    <a:cubicBezTo>
                      <a:pt x="0" y="99"/>
                      <a:pt x="15" y="107"/>
                      <a:pt x="33" y="117"/>
                    </a:cubicBezTo>
                    <a:cubicBezTo>
                      <a:pt x="50" y="127"/>
                      <a:pt x="71" y="137"/>
                      <a:pt x="114" y="147"/>
                    </a:cubicBezTo>
                    <a:cubicBezTo>
                      <a:pt x="157" y="157"/>
                      <a:pt x="226" y="173"/>
                      <a:pt x="292" y="177"/>
                    </a:cubicBezTo>
                    <a:cubicBezTo>
                      <a:pt x="359" y="181"/>
                      <a:pt x="463" y="175"/>
                      <a:pt x="514" y="171"/>
                    </a:cubicBezTo>
                    <a:cubicBezTo>
                      <a:pt x="566" y="167"/>
                      <a:pt x="575" y="162"/>
                      <a:pt x="599" y="155"/>
                    </a:cubicBezTo>
                    <a:cubicBezTo>
                      <a:pt x="623" y="148"/>
                      <a:pt x="644" y="142"/>
                      <a:pt x="661" y="131"/>
                    </a:cubicBezTo>
                    <a:cubicBezTo>
                      <a:pt x="678" y="120"/>
                      <a:pt x="695" y="99"/>
                      <a:pt x="701" y="89"/>
                    </a:cubicBezTo>
                    <a:cubicBezTo>
                      <a:pt x="707" y="79"/>
                      <a:pt x="708" y="80"/>
                      <a:pt x="697" y="69"/>
                    </a:cubicBezTo>
                    <a:cubicBezTo>
                      <a:pt x="686" y="58"/>
                      <a:pt x="674" y="35"/>
                      <a:pt x="637" y="24"/>
                    </a:cubicBezTo>
                    <a:cubicBezTo>
                      <a:pt x="600" y="13"/>
                      <a:pt x="534" y="6"/>
                      <a:pt x="477" y="3"/>
                    </a:cubicBezTo>
                    <a:cubicBezTo>
                      <a:pt x="419" y="0"/>
                      <a:pt x="339" y="1"/>
                      <a:pt x="289" y="3"/>
                    </a:cubicBezTo>
                    <a:cubicBezTo>
                      <a:pt x="240" y="5"/>
                      <a:pt x="217" y="9"/>
                      <a:pt x="182" y="15"/>
                    </a:cubicBezTo>
                    <a:cubicBezTo>
                      <a:pt x="147" y="21"/>
                      <a:pt x="109" y="30"/>
                      <a:pt x="80" y="42"/>
                    </a:cubicBezTo>
                    <a:cubicBezTo>
                      <a:pt x="51" y="54"/>
                      <a:pt x="16" y="75"/>
                      <a:pt x="8" y="8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1FFFF"/>
                  </a:gs>
                  <a:gs pos="100000">
                    <a:srgbClr val="8BFFFF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75"/>
              <p:cNvSpPr>
                <a:spLocks/>
              </p:cNvSpPr>
              <p:nvPr/>
            </p:nvSpPr>
            <p:spPr bwMode="auto">
              <a:xfrm>
                <a:off x="4242" y="2057"/>
                <a:ext cx="748" cy="113"/>
              </a:xfrm>
              <a:custGeom>
                <a:avLst/>
                <a:gdLst>
                  <a:gd name="T0" fmla="*/ 0 w 698"/>
                  <a:gd name="T1" fmla="*/ 141 h 100"/>
                  <a:gd name="T2" fmla="*/ 110 w 698"/>
                  <a:gd name="T3" fmla="*/ 330 h 100"/>
                  <a:gd name="T4" fmla="*/ 355 w 698"/>
                  <a:gd name="T5" fmla="*/ 527 h 100"/>
                  <a:gd name="T6" fmla="*/ 702 w 698"/>
                  <a:gd name="T7" fmla="*/ 652 h 100"/>
                  <a:gd name="T8" fmla="*/ 1110 w 698"/>
                  <a:gd name="T9" fmla="*/ 710 h 100"/>
                  <a:gd name="T10" fmla="*/ 1550 w 698"/>
                  <a:gd name="T11" fmla="*/ 652 h 100"/>
                  <a:gd name="T12" fmla="*/ 1859 w 698"/>
                  <a:gd name="T13" fmla="*/ 468 h 100"/>
                  <a:gd name="T14" fmla="*/ 2061 w 698"/>
                  <a:gd name="T15" fmla="*/ 258 h 100"/>
                  <a:gd name="T16" fmla="*/ 2113 w 698"/>
                  <a:gd name="T17" fmla="*/ 0 h 1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98"/>
                  <a:gd name="T28" fmla="*/ 0 h 100"/>
                  <a:gd name="T29" fmla="*/ 698 w 698"/>
                  <a:gd name="T30" fmla="*/ 100 h 1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98" h="100">
                    <a:moveTo>
                      <a:pt x="0" y="20"/>
                    </a:moveTo>
                    <a:cubicBezTo>
                      <a:pt x="6" y="24"/>
                      <a:pt x="17" y="37"/>
                      <a:pt x="36" y="46"/>
                    </a:cubicBezTo>
                    <a:cubicBezTo>
                      <a:pt x="55" y="55"/>
                      <a:pt x="84" y="66"/>
                      <a:pt x="116" y="74"/>
                    </a:cubicBezTo>
                    <a:cubicBezTo>
                      <a:pt x="148" y="82"/>
                      <a:pt x="191" y="88"/>
                      <a:pt x="232" y="92"/>
                    </a:cubicBezTo>
                    <a:cubicBezTo>
                      <a:pt x="273" y="96"/>
                      <a:pt x="321" y="100"/>
                      <a:pt x="367" y="100"/>
                    </a:cubicBezTo>
                    <a:cubicBezTo>
                      <a:pt x="413" y="100"/>
                      <a:pt x="471" y="98"/>
                      <a:pt x="512" y="92"/>
                    </a:cubicBezTo>
                    <a:cubicBezTo>
                      <a:pt x="554" y="86"/>
                      <a:pt x="587" y="75"/>
                      <a:pt x="615" y="66"/>
                    </a:cubicBezTo>
                    <a:cubicBezTo>
                      <a:pt x="643" y="57"/>
                      <a:pt x="668" y="47"/>
                      <a:pt x="682" y="36"/>
                    </a:cubicBezTo>
                    <a:cubicBezTo>
                      <a:pt x="696" y="25"/>
                      <a:pt x="695" y="7"/>
                      <a:pt x="698" y="0"/>
                    </a:cubicBezTo>
                  </a:path>
                </a:pathLst>
              </a:custGeom>
              <a:noFill/>
              <a:ln w="19050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76"/>
              <p:cNvSpPr>
                <a:spLocks/>
              </p:cNvSpPr>
              <p:nvPr/>
            </p:nvSpPr>
            <p:spPr bwMode="auto">
              <a:xfrm>
                <a:off x="4242" y="1971"/>
                <a:ext cx="746" cy="102"/>
              </a:xfrm>
              <a:custGeom>
                <a:avLst/>
                <a:gdLst>
                  <a:gd name="T0" fmla="*/ 2112 w 696"/>
                  <a:gd name="T1" fmla="*/ 504 h 90"/>
                  <a:gd name="T2" fmla="*/ 2033 w 696"/>
                  <a:gd name="T3" fmla="*/ 298 h 90"/>
                  <a:gd name="T4" fmla="*/ 1772 w 696"/>
                  <a:gd name="T5" fmla="*/ 113 h 90"/>
                  <a:gd name="T6" fmla="*/ 1464 w 696"/>
                  <a:gd name="T7" fmla="*/ 2 h 90"/>
                  <a:gd name="T8" fmla="*/ 1102 w 696"/>
                  <a:gd name="T9" fmla="*/ 1 h 90"/>
                  <a:gd name="T10" fmla="*/ 772 w 696"/>
                  <a:gd name="T11" fmla="*/ 33 h 90"/>
                  <a:gd name="T12" fmla="*/ 473 w 696"/>
                  <a:gd name="T13" fmla="*/ 145 h 90"/>
                  <a:gd name="T14" fmla="*/ 235 w 696"/>
                  <a:gd name="T15" fmla="*/ 307 h 90"/>
                  <a:gd name="T16" fmla="*/ 84 w 696"/>
                  <a:gd name="T17" fmla="*/ 504 h 90"/>
                  <a:gd name="T18" fmla="*/ 0 w 696"/>
                  <a:gd name="T19" fmla="*/ 665 h 9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6"/>
                  <a:gd name="T31" fmla="*/ 0 h 90"/>
                  <a:gd name="T32" fmla="*/ 696 w 696"/>
                  <a:gd name="T33" fmla="*/ 90 h 9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6" h="90">
                    <a:moveTo>
                      <a:pt x="696" y="68"/>
                    </a:moveTo>
                    <a:cubicBezTo>
                      <a:pt x="691" y="63"/>
                      <a:pt x="688" y="49"/>
                      <a:pt x="670" y="40"/>
                    </a:cubicBezTo>
                    <a:cubicBezTo>
                      <a:pt x="652" y="31"/>
                      <a:pt x="616" y="22"/>
                      <a:pt x="585" y="16"/>
                    </a:cubicBezTo>
                    <a:cubicBezTo>
                      <a:pt x="554" y="10"/>
                      <a:pt x="518" y="4"/>
                      <a:pt x="482" y="2"/>
                    </a:cubicBezTo>
                    <a:cubicBezTo>
                      <a:pt x="446" y="0"/>
                      <a:pt x="402" y="1"/>
                      <a:pt x="364" y="1"/>
                    </a:cubicBezTo>
                    <a:cubicBezTo>
                      <a:pt x="326" y="1"/>
                      <a:pt x="288" y="1"/>
                      <a:pt x="254" y="4"/>
                    </a:cubicBezTo>
                    <a:cubicBezTo>
                      <a:pt x="220" y="7"/>
                      <a:pt x="185" y="14"/>
                      <a:pt x="155" y="20"/>
                    </a:cubicBezTo>
                    <a:cubicBezTo>
                      <a:pt x="126" y="26"/>
                      <a:pt x="98" y="34"/>
                      <a:pt x="77" y="42"/>
                    </a:cubicBezTo>
                    <a:cubicBezTo>
                      <a:pt x="55" y="50"/>
                      <a:pt x="40" y="60"/>
                      <a:pt x="28" y="68"/>
                    </a:cubicBezTo>
                    <a:cubicBezTo>
                      <a:pt x="16" y="76"/>
                      <a:pt x="6" y="86"/>
                      <a:pt x="0" y="90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" name="Text Box 124"/>
            <p:cNvSpPr txBox="1">
              <a:spLocks noChangeArrowheads="1"/>
            </p:cNvSpPr>
            <p:nvPr/>
          </p:nvSpPr>
          <p:spPr bwMode="auto">
            <a:xfrm>
              <a:off x="2653" y="1895"/>
              <a:ext cx="5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dirty="0"/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24743"/>
          <a:ext cx="8640960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787"/>
                <a:gridCol w="454787"/>
                <a:gridCol w="454787"/>
                <a:gridCol w="454787"/>
                <a:gridCol w="454787"/>
                <a:gridCol w="454787"/>
                <a:gridCol w="1364361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94"/>
              </a:tblGrid>
              <a:tr h="1080120">
                <a:tc gridSpan="4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1.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3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2.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2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5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5.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5" name="WordArt 1"/>
          <p:cNvSpPr>
            <a:spLocks noChangeArrowheads="1" noChangeShapeType="1" noTextEdit="1"/>
          </p:cNvSpPr>
          <p:nvPr/>
        </p:nvSpPr>
        <p:spPr bwMode="auto">
          <a:xfrm>
            <a:off x="3059832" y="1412776"/>
            <a:ext cx="1224136" cy="4602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24743"/>
          <a:ext cx="8640960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787"/>
                <a:gridCol w="454787"/>
                <a:gridCol w="454787"/>
                <a:gridCol w="454787"/>
                <a:gridCol w="454787"/>
                <a:gridCol w="454787"/>
                <a:gridCol w="1364361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87"/>
                <a:gridCol w="454794"/>
              </a:tblGrid>
              <a:tr h="1080120">
                <a:tc gridSpan="4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1.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п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ц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е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smtClean="0"/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3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2.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2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 gridSpan="5">
                  <a:txBody>
                    <a:bodyPr/>
                    <a:lstStyle/>
                    <a:p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5.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5" name="WordArt 1"/>
          <p:cNvSpPr>
            <a:spLocks noChangeArrowheads="1" noChangeShapeType="1" noTextEdit="1"/>
          </p:cNvSpPr>
          <p:nvPr/>
        </p:nvSpPr>
        <p:spPr bwMode="auto">
          <a:xfrm>
            <a:off x="3059832" y="1412776"/>
            <a:ext cx="1224136" cy="4602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928</Words>
  <Application>Microsoft Office PowerPoint</Application>
  <PresentationFormat>Экран (4:3)</PresentationFormat>
  <Paragraphs>326</Paragraphs>
  <Slides>29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Решение задач на смеси и сплавы</vt:lpstr>
      <vt:lpstr>Слайд 8</vt:lpstr>
      <vt:lpstr>Слайд 9</vt:lpstr>
      <vt:lpstr>Установите соответствие </vt:lpstr>
      <vt:lpstr>Слайд 11</vt:lpstr>
      <vt:lpstr>Слайд 12</vt:lpstr>
      <vt:lpstr>Слайд 13</vt:lpstr>
      <vt:lpstr>Слайд 14</vt:lpstr>
      <vt:lpstr>Слайд 15</vt:lpstr>
      <vt:lpstr>Компоненты задач на смеси и сплавы</vt:lpstr>
      <vt:lpstr>СПОСОБЫ РЕШЕНИЯ ЗАДАЧ </vt:lpstr>
      <vt:lpstr>Решение задач с помощью таблицы</vt:lpstr>
      <vt:lpstr>Задача №1.  Имеется два сплава. Первый содержит 10% никеля, второй-30% никеля. Из этих двух сплавов получили третий сплав массой 200г, содержащий 25% никеля. На сколько граммов масса первого сплава меньше массы второго?</vt:lpstr>
      <vt:lpstr>Решение задач с помощью системы уравнений</vt:lpstr>
      <vt:lpstr>Решение задач с помощью модели - схемы</vt:lpstr>
      <vt:lpstr>Задача №2.  Имеется два сплава меди и свинца. Один сплав содержит 15% меди, а другой 65% меди. Сколько нужно взять каждого сплава, чтобы получилось 200г сплава, содержащего 30% меди?</vt:lpstr>
      <vt:lpstr>Задача №3. Смешали 30%-й раствор соляной кислоты с 10%-ым раствором и получили 600 г 15%-го раствора. Сколько граммов каждого раствора надо было взять? 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КИРИЛЛ</cp:lastModifiedBy>
  <cp:revision>34</cp:revision>
  <dcterms:created xsi:type="dcterms:W3CDTF">2016-02-16T12:57:51Z</dcterms:created>
  <dcterms:modified xsi:type="dcterms:W3CDTF">2016-02-16T19:57:33Z</dcterms:modified>
</cp:coreProperties>
</file>