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1" r:id="rId2"/>
    <p:sldId id="295" r:id="rId3"/>
    <p:sldId id="297" r:id="rId4"/>
    <p:sldId id="296" r:id="rId5"/>
    <p:sldId id="257" r:id="rId6"/>
    <p:sldId id="302" r:id="rId7"/>
    <p:sldId id="280" r:id="rId8"/>
    <p:sldId id="303" r:id="rId9"/>
    <p:sldId id="304" r:id="rId10"/>
    <p:sldId id="271" r:id="rId11"/>
    <p:sldId id="305" r:id="rId12"/>
    <p:sldId id="299" r:id="rId13"/>
    <p:sldId id="268" r:id="rId14"/>
    <p:sldId id="261" r:id="rId15"/>
    <p:sldId id="292" r:id="rId16"/>
    <p:sldId id="306" r:id="rId17"/>
    <p:sldId id="307" r:id="rId18"/>
    <p:sldId id="279" r:id="rId19"/>
    <p:sldId id="309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66FF33"/>
    <a:srgbClr val="FBA897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803" autoAdjust="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5039EE-A6DD-4AB4-9C45-0BB28EB668FC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9AEC56-9DCF-4E7D-B05F-CB3C2B19C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373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4A370-F0E7-481C-BC14-B74E18BFC6C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00124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DE601-5924-4879-9AD3-4A1384049EC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040A-DD60-429B-9871-27836F8E5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13AD75-3A07-4B66-91F3-8AADDEA6A63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EA8C-8F8A-41C8-A670-D30D2CEB2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0B847-E3E8-464D-8D0E-AB6F9A3BA803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51C2-18E6-45EB-9E6F-73D356DCB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734936-C27E-4169-9BF8-5AE99DA09839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7457-A182-47F7-A1D0-A2117913A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3FA8A0-D798-476F-917C-7462A610D40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FA0F-45FB-4491-A3FA-2C3E2AC73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3A6D43-479C-4B07-806F-A82324B7C95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A578-0661-474D-AC38-E61976021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FED488-414A-4009-AB74-96614F91E0F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C9BB-9338-40B5-8E37-5E11B6B909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39E82-24D0-45EC-A502-6F9481FEE06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9376-DDE8-4498-B007-4D1CBD51A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AE37A4-D3EE-426B-A6A3-3DF9AF38E7B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EC1-E358-48FC-A0A0-3EE7D0CD8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9DE57-D94E-49B0-AB48-3EF5E5F5C72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3E64-89D5-480F-A876-6B845D7B1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07977-F9FB-4070-AE1A-EDF4F2E19C77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C1AF-3ECA-4F32-880F-F3C4D6FC6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5ED60C-602B-4F9F-9196-C65E8E4877AD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52706130-FE86-4871-9A1C-081C4E8A96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MOV_0007.mp4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14375" y="428625"/>
            <a:ext cx="785812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Методический семинар</a:t>
            </a:r>
          </a:p>
          <a:p>
            <a:pPr algn="ctr" eaLnBrk="1" hangingPunct="1">
              <a:defRPr/>
            </a:pPr>
            <a:endParaRPr lang="ru-RU" sz="4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фитнес – технологий на уроках физической культуры в коррекционной школе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42938" y="4549775"/>
            <a:ext cx="78755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Выполнила: учитель физической культуры общеобразовательной школы</a:t>
            </a:r>
          </a:p>
          <a:p>
            <a:pPr algn="ctr" eaLnBrk="1" hangingPunct="1">
              <a:defRPr/>
            </a:pP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Лутошкина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Татьяна Александровна</a:t>
            </a:r>
          </a:p>
          <a:p>
            <a:pPr algn="ctr" eaLnBrk="1" hangingPunct="1"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14340" name="Picture 12" descr="F:\0_1399e_72cae214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5373688"/>
            <a:ext cx="17049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000250" y="1500188"/>
            <a:ext cx="1071563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6" name="WordArt 3"/>
          <p:cNvSpPr>
            <a:spLocks noChangeArrowheads="1" noChangeShapeType="1" noTextEdit="1"/>
          </p:cNvSpPr>
          <p:nvPr/>
        </p:nvSpPr>
        <p:spPr bwMode="auto">
          <a:xfrm flipV="1">
            <a:off x="1000125" y="2214563"/>
            <a:ext cx="371475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3557" name="WordArt 4"/>
          <p:cNvSpPr>
            <a:spLocks noChangeArrowheads="1" noChangeShapeType="1" noTextEdit="1"/>
          </p:cNvSpPr>
          <p:nvPr/>
        </p:nvSpPr>
        <p:spPr bwMode="auto">
          <a:xfrm>
            <a:off x="1143000" y="1214438"/>
            <a:ext cx="3413125" cy="2571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3558" name="WordArt 5"/>
          <p:cNvSpPr>
            <a:spLocks noChangeArrowheads="1" noChangeShapeType="1" noTextEdit="1"/>
          </p:cNvSpPr>
          <p:nvPr/>
        </p:nvSpPr>
        <p:spPr bwMode="auto">
          <a:xfrm>
            <a:off x="1143000" y="3071813"/>
            <a:ext cx="2428875" cy="150018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3216" y="538708"/>
            <a:ext cx="2808312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ПРИНЦИПЫ ЗДОРОВЬЕ-</a:t>
            </a:r>
          </a:p>
          <a:p>
            <a:pPr algn="ctr" eaLnBrk="1" hangingPunct="1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СБЕРЕЖЕНИЯ</a:t>
            </a: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3635375" y="3644900"/>
            <a:ext cx="4897438" cy="830263"/>
            <a:chOff x="1973" y="2069"/>
            <a:chExt cx="3807" cy="295"/>
          </a:xfrm>
        </p:grpSpPr>
        <p:sp>
          <p:nvSpPr>
            <p:cNvPr id="11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619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96" name="Text Box 137"/>
            <p:cNvSpPr txBox="1">
              <a:spLocks noChangeArrowheads="1"/>
            </p:cNvSpPr>
            <p:nvPr/>
          </p:nvSpPr>
          <p:spPr bwMode="auto">
            <a:xfrm>
              <a:off x="2533" y="2069"/>
              <a:ext cx="32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Оздоровительной направленности</a:t>
              </a:r>
            </a:p>
          </p:txBody>
        </p:sp>
      </p:grpSp>
      <p:grpSp>
        <p:nvGrpSpPr>
          <p:cNvPr id="3" name="Group 153"/>
          <p:cNvGrpSpPr>
            <a:grpSpLocks/>
          </p:cNvGrpSpPr>
          <p:nvPr/>
        </p:nvGrpSpPr>
        <p:grpSpPr bwMode="auto">
          <a:xfrm>
            <a:off x="3635375" y="1541463"/>
            <a:ext cx="4897438" cy="950912"/>
            <a:chOff x="1973" y="2064"/>
            <a:chExt cx="3807" cy="296"/>
          </a:xfrm>
        </p:grpSpPr>
        <p:sp>
          <p:nvSpPr>
            <p:cNvPr id="16444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614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91" name="Text Box 137"/>
            <p:cNvSpPr txBox="1">
              <a:spLocks noChangeArrowheads="1"/>
            </p:cNvSpPr>
            <p:nvPr/>
          </p:nvSpPr>
          <p:spPr bwMode="auto">
            <a:xfrm>
              <a:off x="2902" y="2064"/>
              <a:ext cx="276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Систематичности и последовательности</a:t>
              </a:r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3635375" y="2636838"/>
            <a:ext cx="4897438" cy="896937"/>
            <a:chOff x="1973" y="2069"/>
            <a:chExt cx="3807" cy="291"/>
          </a:xfrm>
        </p:grpSpPr>
        <p:sp>
          <p:nvSpPr>
            <p:cNvPr id="16438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609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86" name="Text Box 137"/>
            <p:cNvSpPr txBox="1">
              <a:spLocks noChangeArrowheads="1"/>
            </p:cNvSpPr>
            <p:nvPr/>
          </p:nvSpPr>
          <p:spPr bwMode="auto">
            <a:xfrm>
              <a:off x="2705" y="2069"/>
              <a:ext cx="276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Доступности и индивидуализации</a:t>
              </a:r>
            </a:p>
          </p:txBody>
        </p:sp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3635375" y="536575"/>
            <a:ext cx="4897438" cy="885825"/>
            <a:chOff x="1973" y="2065"/>
            <a:chExt cx="3807" cy="295"/>
          </a:xfrm>
        </p:grpSpPr>
        <p:sp>
          <p:nvSpPr>
            <p:cNvPr id="12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604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81" name="Text Box 137"/>
            <p:cNvSpPr txBox="1">
              <a:spLocks noChangeArrowheads="1"/>
            </p:cNvSpPr>
            <p:nvPr/>
          </p:nvSpPr>
          <p:spPr bwMode="auto">
            <a:xfrm>
              <a:off x="2697" y="2065"/>
              <a:ext cx="276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Активности и сознательности</a:t>
              </a:r>
            </a:p>
          </p:txBody>
        </p:sp>
      </p:grpSp>
      <p:grpSp>
        <p:nvGrpSpPr>
          <p:cNvPr id="6" name="Group 153"/>
          <p:cNvGrpSpPr>
            <a:grpSpLocks/>
          </p:cNvGrpSpPr>
          <p:nvPr/>
        </p:nvGrpSpPr>
        <p:grpSpPr bwMode="auto">
          <a:xfrm>
            <a:off x="3635375" y="4581525"/>
            <a:ext cx="4897438" cy="865188"/>
            <a:chOff x="1973" y="2069"/>
            <a:chExt cx="3807" cy="291"/>
          </a:xfrm>
        </p:grpSpPr>
        <p:sp>
          <p:nvSpPr>
            <p:cNvPr id="16429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599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76" name="Text Box 137"/>
            <p:cNvSpPr txBox="1">
              <a:spLocks noChangeArrowheads="1"/>
            </p:cNvSpPr>
            <p:nvPr/>
          </p:nvSpPr>
          <p:spPr bwMode="auto">
            <a:xfrm>
              <a:off x="2804" y="2069"/>
              <a:ext cx="276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Профессионального сотрудничества</a:t>
              </a:r>
            </a:p>
          </p:txBody>
        </p:sp>
      </p:grp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3635375" y="5397500"/>
            <a:ext cx="4897438" cy="1200150"/>
            <a:chOff x="1973" y="2033"/>
            <a:chExt cx="3807" cy="361"/>
          </a:xfrm>
        </p:grpSpPr>
        <p:sp>
          <p:nvSpPr>
            <p:cNvPr id="16421" name="AutoShape 102"/>
            <p:cNvSpPr>
              <a:spLocks noChangeArrowheads="1"/>
            </p:cNvSpPr>
            <p:nvPr/>
          </p:nvSpPr>
          <p:spPr bwMode="gray">
            <a:xfrm>
              <a:off x="2250" y="2069"/>
              <a:ext cx="3530" cy="291"/>
            </a:xfrm>
            <a:prstGeom prst="roundRect">
              <a:avLst>
                <a:gd name="adj" fmla="val 11505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594" name="AutoShape 104"/>
            <p:cNvSpPr>
              <a:spLocks noChangeArrowheads="1"/>
            </p:cNvSpPr>
            <p:nvPr/>
          </p:nvSpPr>
          <p:spPr bwMode="gray">
            <a:xfrm>
              <a:off x="1973" y="2069"/>
              <a:ext cx="464" cy="290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3571" name="Text Box 137"/>
            <p:cNvSpPr txBox="1">
              <a:spLocks noChangeArrowheads="1"/>
            </p:cNvSpPr>
            <p:nvPr/>
          </p:nvSpPr>
          <p:spPr bwMode="auto">
            <a:xfrm>
              <a:off x="2521" y="2033"/>
              <a:ext cx="3188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Личностно-ориентированной направленности</a:t>
              </a:r>
            </a:p>
          </p:txBody>
        </p:sp>
      </p:grpSp>
      <p:pic>
        <p:nvPicPr>
          <p:cNvPr id="2356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2025650"/>
            <a:ext cx="280828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5088"/>
            <a:ext cx="8785225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уроков физической культуры с использованием стэп-аэробики в коррекционной школе VIII вида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755650" y="1989138"/>
            <a:ext cx="7632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Обучение элементам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степ-аэробики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уроках физической культуры происходит на практической основе, сложные системы знаний подаются в расчлененном виде, соответственно и деятельность учащихся также приобретает расчлененный характер, особенно на начальных этапах обучения, что способствует прочному усвоению знаний, развитию двигательных навыков, ритмичности и мотивационного компонента.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Grp="1" noChangeArrowheads="1" noChangeShapeType="1" noTextEdit="1"/>
          </p:cNvSpPr>
          <p:nvPr/>
        </p:nvSpPr>
        <p:spPr bwMode="auto">
          <a:xfrm>
            <a:off x="755576" y="-171400"/>
            <a:ext cx="7920880" cy="1008112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по физической культуре с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Степ-аэробики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538163" y="1628775"/>
            <a:ext cx="8137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>
                <a:latin typeface="Times New Roman" pitchFamily="18" charset="0"/>
              </a:rPr>
              <a:t>- Поэтапное разъяснение заданий.</a:t>
            </a:r>
            <a:endParaRPr lang="ru-RU" altLang="ru-RU" sz="2800"/>
          </a:p>
          <a:p>
            <a:r>
              <a:rPr lang="ru-RU" altLang="ru-RU" sz="2800">
                <a:latin typeface="Times New Roman" pitchFamily="18" charset="0"/>
              </a:rPr>
              <a:t>- Последовательное выполнение заданий.</a:t>
            </a:r>
            <a:endParaRPr lang="ru-RU" altLang="ru-RU" sz="2800"/>
          </a:p>
          <a:p>
            <a:r>
              <a:rPr lang="ru-RU" altLang="ru-RU" sz="2800">
                <a:latin typeface="Times New Roman" pitchFamily="18" charset="0"/>
              </a:rPr>
              <a:t>- Повторение учащимся инструкции к выполнению задания.</a:t>
            </a:r>
            <a:endParaRPr lang="ru-RU" altLang="ru-RU" sz="2800"/>
          </a:p>
          <a:p>
            <a:r>
              <a:rPr lang="ru-RU" altLang="ru-RU" sz="2800">
                <a:latin typeface="Times New Roman" pitchFamily="18" charset="0"/>
              </a:rPr>
              <a:t>- Обеспечение аудио-визуальными техническими средствами обучения.</a:t>
            </a:r>
            <a:endParaRPr lang="ru-RU" altLang="ru-RU" sz="280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437063"/>
            <a:ext cx="38036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4437063"/>
            <a:ext cx="38385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143240" y="2500306"/>
            <a:ext cx="2571768" cy="192882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со степ - платформами</a:t>
            </a:r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 rot="5400000">
            <a:off x="2904566" y="4171023"/>
            <a:ext cx="639662" cy="590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4143380"/>
            <a:ext cx="798358" cy="725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214679" y="2071677"/>
            <a:ext cx="642942" cy="500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7"/>
          </p:cNvCxnSpPr>
          <p:nvPr/>
        </p:nvCxnSpPr>
        <p:spPr>
          <a:xfrm rot="5400000" flipH="1" flipV="1">
            <a:off x="5314022" y="2167475"/>
            <a:ext cx="639660" cy="590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24128" y="3429000"/>
            <a:ext cx="873216" cy="3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2"/>
          </p:cNvCxnSpPr>
          <p:nvPr/>
        </p:nvCxnSpPr>
        <p:spPr>
          <a:xfrm flipH="1">
            <a:off x="2411760" y="3464719"/>
            <a:ext cx="731480" cy="3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4929190" y="908720"/>
            <a:ext cx="3000396" cy="11629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занятие оздоровительно – тренирующее характера.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60232" y="2924944"/>
            <a:ext cx="2143140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часть занятия (основные движения 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14480" y="4857760"/>
            <a:ext cx="2143140" cy="92869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520" y="2924944"/>
            <a:ext cx="2105870" cy="1224136"/>
          </a:xfrm>
          <a:prstGeom prst="roundRect">
            <a:avLst/>
          </a:prstGeom>
          <a:solidFill>
            <a:srgbClr val="66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 - развлечения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20072" y="4869160"/>
            <a:ext cx="2304256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Игра-медитация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99592" y="928670"/>
            <a:ext cx="2743714" cy="11321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разминка перед основными движениями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21445535">
            <a:off x="2669242" y="1669496"/>
            <a:ext cx="6114331" cy="3781419"/>
          </a:xfrm>
          <a:custGeom>
            <a:avLst/>
            <a:gdLst>
              <a:gd name="connsiteX0" fmla="*/ 0 w 5183347"/>
              <a:gd name="connsiteY0" fmla="*/ 2906973 h 3493827"/>
              <a:gd name="connsiteX1" fmla="*/ 54591 w 5183347"/>
              <a:gd name="connsiteY1" fmla="*/ 2797791 h 3493827"/>
              <a:gd name="connsiteX2" fmla="*/ 68239 w 5183347"/>
              <a:gd name="connsiteY2" fmla="*/ 2743200 h 3493827"/>
              <a:gd name="connsiteX3" fmla="*/ 95535 w 5183347"/>
              <a:gd name="connsiteY3" fmla="*/ 2702256 h 3493827"/>
              <a:gd name="connsiteX4" fmla="*/ 177421 w 5183347"/>
              <a:gd name="connsiteY4" fmla="*/ 2565779 h 3493827"/>
              <a:gd name="connsiteX5" fmla="*/ 218364 w 5183347"/>
              <a:gd name="connsiteY5" fmla="*/ 2524835 h 3493827"/>
              <a:gd name="connsiteX6" fmla="*/ 286603 w 5183347"/>
              <a:gd name="connsiteY6" fmla="*/ 2429301 h 3493827"/>
              <a:gd name="connsiteX7" fmla="*/ 341194 w 5183347"/>
              <a:gd name="connsiteY7" fmla="*/ 2388358 h 3493827"/>
              <a:gd name="connsiteX8" fmla="*/ 354842 w 5183347"/>
              <a:gd name="connsiteY8" fmla="*/ 2347415 h 3493827"/>
              <a:gd name="connsiteX9" fmla="*/ 504967 w 5183347"/>
              <a:gd name="connsiteY9" fmla="*/ 2210937 h 3493827"/>
              <a:gd name="connsiteX10" fmla="*/ 641445 w 5183347"/>
              <a:gd name="connsiteY10" fmla="*/ 2088107 h 3493827"/>
              <a:gd name="connsiteX11" fmla="*/ 696036 w 5183347"/>
              <a:gd name="connsiteY11" fmla="*/ 2047164 h 3493827"/>
              <a:gd name="connsiteX12" fmla="*/ 736979 w 5183347"/>
              <a:gd name="connsiteY12" fmla="*/ 2033516 h 3493827"/>
              <a:gd name="connsiteX13" fmla="*/ 777923 w 5183347"/>
              <a:gd name="connsiteY13" fmla="*/ 2006221 h 3493827"/>
              <a:gd name="connsiteX14" fmla="*/ 914400 w 5183347"/>
              <a:gd name="connsiteY14" fmla="*/ 1951629 h 3493827"/>
              <a:gd name="connsiteX15" fmla="*/ 982639 w 5183347"/>
              <a:gd name="connsiteY15" fmla="*/ 1924334 h 3493827"/>
              <a:gd name="connsiteX16" fmla="*/ 1037230 w 5183347"/>
              <a:gd name="connsiteY16" fmla="*/ 1897038 h 3493827"/>
              <a:gd name="connsiteX17" fmla="*/ 1105469 w 5183347"/>
              <a:gd name="connsiteY17" fmla="*/ 1869743 h 3493827"/>
              <a:gd name="connsiteX18" fmla="*/ 1269242 w 5183347"/>
              <a:gd name="connsiteY18" fmla="*/ 1828800 h 3493827"/>
              <a:gd name="connsiteX19" fmla="*/ 1323833 w 5183347"/>
              <a:gd name="connsiteY19" fmla="*/ 1801504 h 3493827"/>
              <a:gd name="connsiteX20" fmla="*/ 1364776 w 5183347"/>
              <a:gd name="connsiteY20" fmla="*/ 1774209 h 3493827"/>
              <a:gd name="connsiteX21" fmla="*/ 1460311 w 5183347"/>
              <a:gd name="connsiteY21" fmla="*/ 1746913 h 3493827"/>
              <a:gd name="connsiteX22" fmla="*/ 1528549 w 5183347"/>
              <a:gd name="connsiteY22" fmla="*/ 1665027 h 3493827"/>
              <a:gd name="connsiteX23" fmla="*/ 1610436 w 5183347"/>
              <a:gd name="connsiteY23" fmla="*/ 1555844 h 3493827"/>
              <a:gd name="connsiteX24" fmla="*/ 1705970 w 5183347"/>
              <a:gd name="connsiteY24" fmla="*/ 1433015 h 3493827"/>
              <a:gd name="connsiteX25" fmla="*/ 1801505 w 5183347"/>
              <a:gd name="connsiteY25" fmla="*/ 1323832 h 3493827"/>
              <a:gd name="connsiteX26" fmla="*/ 1856096 w 5183347"/>
              <a:gd name="connsiteY26" fmla="*/ 1282889 h 3493827"/>
              <a:gd name="connsiteX27" fmla="*/ 1951630 w 5183347"/>
              <a:gd name="connsiteY27" fmla="*/ 1201003 h 3493827"/>
              <a:gd name="connsiteX28" fmla="*/ 2047164 w 5183347"/>
              <a:gd name="connsiteY28" fmla="*/ 1105468 h 3493827"/>
              <a:gd name="connsiteX29" fmla="*/ 2088108 w 5183347"/>
              <a:gd name="connsiteY29" fmla="*/ 1050877 h 3493827"/>
              <a:gd name="connsiteX30" fmla="*/ 2115403 w 5183347"/>
              <a:gd name="connsiteY30" fmla="*/ 1009934 h 3493827"/>
              <a:gd name="connsiteX31" fmla="*/ 2156346 w 5183347"/>
              <a:gd name="connsiteY31" fmla="*/ 982638 h 3493827"/>
              <a:gd name="connsiteX32" fmla="*/ 2306472 w 5183347"/>
              <a:gd name="connsiteY32" fmla="*/ 777922 h 3493827"/>
              <a:gd name="connsiteX33" fmla="*/ 2388358 w 5183347"/>
              <a:gd name="connsiteY33" fmla="*/ 709683 h 3493827"/>
              <a:gd name="connsiteX34" fmla="*/ 2415654 w 5183347"/>
              <a:gd name="connsiteY34" fmla="*/ 668740 h 3493827"/>
              <a:gd name="connsiteX35" fmla="*/ 2483893 w 5183347"/>
              <a:gd name="connsiteY35" fmla="*/ 614149 h 3493827"/>
              <a:gd name="connsiteX36" fmla="*/ 2511188 w 5183347"/>
              <a:gd name="connsiteY36" fmla="*/ 573206 h 3493827"/>
              <a:gd name="connsiteX37" fmla="*/ 2579427 w 5183347"/>
              <a:gd name="connsiteY37" fmla="*/ 518615 h 3493827"/>
              <a:gd name="connsiteX38" fmla="*/ 2620370 w 5183347"/>
              <a:gd name="connsiteY38" fmla="*/ 464024 h 3493827"/>
              <a:gd name="connsiteX39" fmla="*/ 2661314 w 5183347"/>
              <a:gd name="connsiteY39" fmla="*/ 436728 h 3493827"/>
              <a:gd name="connsiteX40" fmla="*/ 2756848 w 5183347"/>
              <a:gd name="connsiteY40" fmla="*/ 341194 h 3493827"/>
              <a:gd name="connsiteX41" fmla="*/ 2825087 w 5183347"/>
              <a:gd name="connsiteY41" fmla="*/ 286603 h 3493827"/>
              <a:gd name="connsiteX42" fmla="*/ 2920621 w 5183347"/>
              <a:gd name="connsiteY42" fmla="*/ 191068 h 3493827"/>
              <a:gd name="connsiteX43" fmla="*/ 2975212 w 5183347"/>
              <a:gd name="connsiteY43" fmla="*/ 163773 h 3493827"/>
              <a:gd name="connsiteX44" fmla="*/ 3057099 w 5183347"/>
              <a:gd name="connsiteY44" fmla="*/ 109182 h 3493827"/>
              <a:gd name="connsiteX45" fmla="*/ 3111690 w 5183347"/>
              <a:gd name="connsiteY45" fmla="*/ 81886 h 3493827"/>
              <a:gd name="connsiteX46" fmla="*/ 3152633 w 5183347"/>
              <a:gd name="connsiteY46" fmla="*/ 54591 h 3493827"/>
              <a:gd name="connsiteX47" fmla="*/ 3261815 w 5183347"/>
              <a:gd name="connsiteY47" fmla="*/ 40943 h 3493827"/>
              <a:gd name="connsiteX48" fmla="*/ 3452884 w 5183347"/>
              <a:gd name="connsiteY48" fmla="*/ 0 h 3493827"/>
              <a:gd name="connsiteX49" fmla="*/ 4258102 w 5183347"/>
              <a:gd name="connsiteY49" fmla="*/ 13647 h 3493827"/>
              <a:gd name="connsiteX50" fmla="*/ 4394579 w 5183347"/>
              <a:gd name="connsiteY50" fmla="*/ 40943 h 3493827"/>
              <a:gd name="connsiteX51" fmla="*/ 4435523 w 5183347"/>
              <a:gd name="connsiteY51" fmla="*/ 68238 h 3493827"/>
              <a:gd name="connsiteX52" fmla="*/ 4572000 w 5183347"/>
              <a:gd name="connsiteY52" fmla="*/ 109182 h 3493827"/>
              <a:gd name="connsiteX53" fmla="*/ 4694830 w 5183347"/>
              <a:gd name="connsiteY53" fmla="*/ 191068 h 3493827"/>
              <a:gd name="connsiteX54" fmla="*/ 4776717 w 5183347"/>
              <a:gd name="connsiteY54" fmla="*/ 245659 h 3493827"/>
              <a:gd name="connsiteX55" fmla="*/ 4817660 w 5183347"/>
              <a:gd name="connsiteY55" fmla="*/ 272955 h 3493827"/>
              <a:gd name="connsiteX56" fmla="*/ 4872251 w 5183347"/>
              <a:gd name="connsiteY56" fmla="*/ 313898 h 3493827"/>
              <a:gd name="connsiteX57" fmla="*/ 4954137 w 5183347"/>
              <a:gd name="connsiteY57" fmla="*/ 395785 h 3493827"/>
              <a:gd name="connsiteX58" fmla="*/ 4995081 w 5183347"/>
              <a:gd name="connsiteY58" fmla="*/ 423080 h 3493827"/>
              <a:gd name="connsiteX59" fmla="*/ 5090615 w 5183347"/>
              <a:gd name="connsiteY59" fmla="*/ 545910 h 3493827"/>
              <a:gd name="connsiteX60" fmla="*/ 5104263 w 5183347"/>
              <a:gd name="connsiteY60" fmla="*/ 586853 h 3493827"/>
              <a:gd name="connsiteX61" fmla="*/ 5158854 w 5183347"/>
              <a:gd name="connsiteY61" fmla="*/ 696035 h 3493827"/>
              <a:gd name="connsiteX62" fmla="*/ 5158854 w 5183347"/>
              <a:gd name="connsiteY62" fmla="*/ 982638 h 3493827"/>
              <a:gd name="connsiteX63" fmla="*/ 5104263 w 5183347"/>
              <a:gd name="connsiteY63" fmla="*/ 1105468 h 3493827"/>
              <a:gd name="connsiteX64" fmla="*/ 5076967 w 5183347"/>
              <a:gd name="connsiteY64" fmla="*/ 1187355 h 3493827"/>
              <a:gd name="connsiteX65" fmla="*/ 5049672 w 5183347"/>
              <a:gd name="connsiteY65" fmla="*/ 1228298 h 3493827"/>
              <a:gd name="connsiteX66" fmla="*/ 5036024 w 5183347"/>
              <a:gd name="connsiteY66" fmla="*/ 1269241 h 3493827"/>
              <a:gd name="connsiteX67" fmla="*/ 4954137 w 5183347"/>
              <a:gd name="connsiteY67" fmla="*/ 1323832 h 3493827"/>
              <a:gd name="connsiteX68" fmla="*/ 4872251 w 5183347"/>
              <a:gd name="connsiteY68" fmla="*/ 1392071 h 3493827"/>
              <a:gd name="connsiteX69" fmla="*/ 4790364 w 5183347"/>
              <a:gd name="connsiteY69" fmla="*/ 1460310 h 3493827"/>
              <a:gd name="connsiteX70" fmla="*/ 4749421 w 5183347"/>
              <a:gd name="connsiteY70" fmla="*/ 1473958 h 3493827"/>
              <a:gd name="connsiteX71" fmla="*/ 4694830 w 5183347"/>
              <a:gd name="connsiteY71" fmla="*/ 1501253 h 3493827"/>
              <a:gd name="connsiteX72" fmla="*/ 4599296 w 5183347"/>
              <a:gd name="connsiteY72" fmla="*/ 1528549 h 3493827"/>
              <a:gd name="connsiteX73" fmla="*/ 4408227 w 5183347"/>
              <a:gd name="connsiteY73" fmla="*/ 1555844 h 3493827"/>
              <a:gd name="connsiteX74" fmla="*/ 4299045 w 5183347"/>
              <a:gd name="connsiteY74" fmla="*/ 1583140 h 3493827"/>
              <a:gd name="connsiteX75" fmla="*/ 4217158 w 5183347"/>
              <a:gd name="connsiteY75" fmla="*/ 1610435 h 3493827"/>
              <a:gd name="connsiteX76" fmla="*/ 4176215 w 5183347"/>
              <a:gd name="connsiteY76" fmla="*/ 1637731 h 3493827"/>
              <a:gd name="connsiteX77" fmla="*/ 4135272 w 5183347"/>
              <a:gd name="connsiteY77" fmla="*/ 1651379 h 3493827"/>
              <a:gd name="connsiteX78" fmla="*/ 4053385 w 5183347"/>
              <a:gd name="connsiteY78" fmla="*/ 1719618 h 3493827"/>
              <a:gd name="connsiteX79" fmla="*/ 3916908 w 5183347"/>
              <a:gd name="connsiteY79" fmla="*/ 1801504 h 3493827"/>
              <a:gd name="connsiteX80" fmla="*/ 3794078 w 5183347"/>
              <a:gd name="connsiteY80" fmla="*/ 1910686 h 3493827"/>
              <a:gd name="connsiteX81" fmla="*/ 3739487 w 5183347"/>
              <a:gd name="connsiteY81" fmla="*/ 1992573 h 3493827"/>
              <a:gd name="connsiteX82" fmla="*/ 3671248 w 5183347"/>
              <a:gd name="connsiteY82" fmla="*/ 2115403 h 3493827"/>
              <a:gd name="connsiteX83" fmla="*/ 3630305 w 5183347"/>
              <a:gd name="connsiteY83" fmla="*/ 2156346 h 3493827"/>
              <a:gd name="connsiteX84" fmla="*/ 3548418 w 5183347"/>
              <a:gd name="connsiteY84" fmla="*/ 2265528 h 3493827"/>
              <a:gd name="connsiteX85" fmla="*/ 3507475 w 5183347"/>
              <a:gd name="connsiteY85" fmla="*/ 2292824 h 3493827"/>
              <a:gd name="connsiteX86" fmla="*/ 3425588 w 5183347"/>
              <a:gd name="connsiteY86" fmla="*/ 2374710 h 3493827"/>
              <a:gd name="connsiteX87" fmla="*/ 3330054 w 5183347"/>
              <a:gd name="connsiteY87" fmla="*/ 2456597 h 3493827"/>
              <a:gd name="connsiteX88" fmla="*/ 3220872 w 5183347"/>
              <a:gd name="connsiteY88" fmla="*/ 2524835 h 3493827"/>
              <a:gd name="connsiteX89" fmla="*/ 3138985 w 5183347"/>
              <a:gd name="connsiteY89" fmla="*/ 2593074 h 3493827"/>
              <a:gd name="connsiteX90" fmla="*/ 3098042 w 5183347"/>
              <a:gd name="connsiteY90" fmla="*/ 2606722 h 3493827"/>
              <a:gd name="connsiteX91" fmla="*/ 3016155 w 5183347"/>
              <a:gd name="connsiteY91" fmla="*/ 2661313 h 3493827"/>
              <a:gd name="connsiteX92" fmla="*/ 2961564 w 5183347"/>
              <a:gd name="connsiteY92" fmla="*/ 2688609 h 3493827"/>
              <a:gd name="connsiteX93" fmla="*/ 2920621 w 5183347"/>
              <a:gd name="connsiteY93" fmla="*/ 2702256 h 3493827"/>
              <a:gd name="connsiteX94" fmla="*/ 2811439 w 5183347"/>
              <a:gd name="connsiteY94" fmla="*/ 2756847 h 3493827"/>
              <a:gd name="connsiteX95" fmla="*/ 2620370 w 5183347"/>
              <a:gd name="connsiteY95" fmla="*/ 2797791 h 3493827"/>
              <a:gd name="connsiteX96" fmla="*/ 2511188 w 5183347"/>
              <a:gd name="connsiteY96" fmla="*/ 2838734 h 3493827"/>
              <a:gd name="connsiteX97" fmla="*/ 2442949 w 5183347"/>
              <a:gd name="connsiteY97" fmla="*/ 2852382 h 3493827"/>
              <a:gd name="connsiteX98" fmla="*/ 2292824 w 5183347"/>
              <a:gd name="connsiteY98" fmla="*/ 2893325 h 3493827"/>
              <a:gd name="connsiteX99" fmla="*/ 2251881 w 5183347"/>
              <a:gd name="connsiteY99" fmla="*/ 2906973 h 3493827"/>
              <a:gd name="connsiteX100" fmla="*/ 2183642 w 5183347"/>
              <a:gd name="connsiteY100" fmla="*/ 2920621 h 3493827"/>
              <a:gd name="connsiteX101" fmla="*/ 1978926 w 5183347"/>
              <a:gd name="connsiteY101" fmla="*/ 2947916 h 3493827"/>
              <a:gd name="connsiteX102" fmla="*/ 1842448 w 5183347"/>
              <a:gd name="connsiteY102" fmla="*/ 2988859 h 3493827"/>
              <a:gd name="connsiteX103" fmla="*/ 1801505 w 5183347"/>
              <a:gd name="connsiteY103" fmla="*/ 3002507 h 3493827"/>
              <a:gd name="connsiteX104" fmla="*/ 1746914 w 5183347"/>
              <a:gd name="connsiteY104" fmla="*/ 3016155 h 3493827"/>
              <a:gd name="connsiteX105" fmla="*/ 1705970 w 5183347"/>
              <a:gd name="connsiteY105" fmla="*/ 3029803 h 3493827"/>
              <a:gd name="connsiteX106" fmla="*/ 1514902 w 5183347"/>
              <a:gd name="connsiteY106" fmla="*/ 3084394 h 3493827"/>
              <a:gd name="connsiteX107" fmla="*/ 1419367 w 5183347"/>
              <a:gd name="connsiteY107" fmla="*/ 3125337 h 3493827"/>
              <a:gd name="connsiteX108" fmla="*/ 1378424 w 5183347"/>
              <a:gd name="connsiteY108" fmla="*/ 3152632 h 3493827"/>
              <a:gd name="connsiteX109" fmla="*/ 1337481 w 5183347"/>
              <a:gd name="connsiteY109" fmla="*/ 3166280 h 3493827"/>
              <a:gd name="connsiteX110" fmla="*/ 1296537 w 5183347"/>
              <a:gd name="connsiteY110" fmla="*/ 3193576 h 3493827"/>
              <a:gd name="connsiteX111" fmla="*/ 1241946 w 5183347"/>
              <a:gd name="connsiteY111" fmla="*/ 3220871 h 3493827"/>
              <a:gd name="connsiteX112" fmla="*/ 1119117 w 5183347"/>
              <a:gd name="connsiteY112" fmla="*/ 3275462 h 3493827"/>
              <a:gd name="connsiteX113" fmla="*/ 1078173 w 5183347"/>
              <a:gd name="connsiteY113" fmla="*/ 3289110 h 3493827"/>
              <a:gd name="connsiteX114" fmla="*/ 996287 w 5183347"/>
              <a:gd name="connsiteY114" fmla="*/ 3343701 h 3493827"/>
              <a:gd name="connsiteX115" fmla="*/ 914400 w 5183347"/>
              <a:gd name="connsiteY115" fmla="*/ 3384644 h 3493827"/>
              <a:gd name="connsiteX116" fmla="*/ 859809 w 5183347"/>
              <a:gd name="connsiteY116" fmla="*/ 3411940 h 3493827"/>
              <a:gd name="connsiteX117" fmla="*/ 818866 w 5183347"/>
              <a:gd name="connsiteY117" fmla="*/ 3439235 h 3493827"/>
              <a:gd name="connsiteX118" fmla="*/ 218364 w 5183347"/>
              <a:gd name="connsiteY118" fmla="*/ 3452883 h 3493827"/>
              <a:gd name="connsiteX119" fmla="*/ 122830 w 5183347"/>
              <a:gd name="connsiteY119" fmla="*/ 3480179 h 3493827"/>
              <a:gd name="connsiteX120" fmla="*/ 122830 w 5183347"/>
              <a:gd name="connsiteY120" fmla="*/ 3493827 h 34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5183347" h="3493827">
                <a:moveTo>
                  <a:pt x="0" y="2906973"/>
                </a:moveTo>
                <a:cubicBezTo>
                  <a:pt x="33434" y="2856822"/>
                  <a:pt x="32333" y="2864566"/>
                  <a:pt x="54591" y="2797791"/>
                </a:cubicBezTo>
                <a:cubicBezTo>
                  <a:pt x="60523" y="2779996"/>
                  <a:pt x="60850" y="2760440"/>
                  <a:pt x="68239" y="2743200"/>
                </a:cubicBezTo>
                <a:cubicBezTo>
                  <a:pt x="74700" y="2728123"/>
                  <a:pt x="87397" y="2716498"/>
                  <a:pt x="95535" y="2702256"/>
                </a:cubicBezTo>
                <a:cubicBezTo>
                  <a:pt x="124256" y="2651995"/>
                  <a:pt x="132902" y="2610299"/>
                  <a:pt x="177421" y="2565779"/>
                </a:cubicBezTo>
                <a:cubicBezTo>
                  <a:pt x="191069" y="2552131"/>
                  <a:pt x="206008" y="2539662"/>
                  <a:pt x="218364" y="2524835"/>
                </a:cubicBezTo>
                <a:cubicBezTo>
                  <a:pt x="257103" y="2478348"/>
                  <a:pt x="237447" y="2478457"/>
                  <a:pt x="286603" y="2429301"/>
                </a:cubicBezTo>
                <a:cubicBezTo>
                  <a:pt x="302687" y="2413217"/>
                  <a:pt x="322997" y="2402006"/>
                  <a:pt x="341194" y="2388358"/>
                </a:cubicBezTo>
                <a:cubicBezTo>
                  <a:pt x="345743" y="2374710"/>
                  <a:pt x="345732" y="2358549"/>
                  <a:pt x="354842" y="2347415"/>
                </a:cubicBezTo>
                <a:cubicBezTo>
                  <a:pt x="427312" y="2258840"/>
                  <a:pt x="436595" y="2256518"/>
                  <a:pt x="504967" y="2210937"/>
                </a:cubicBezTo>
                <a:cubicBezTo>
                  <a:pt x="557498" y="2132142"/>
                  <a:pt x="519141" y="2179835"/>
                  <a:pt x="641445" y="2088107"/>
                </a:cubicBezTo>
                <a:cubicBezTo>
                  <a:pt x="659642" y="2074459"/>
                  <a:pt x="674457" y="2054357"/>
                  <a:pt x="696036" y="2047164"/>
                </a:cubicBezTo>
                <a:cubicBezTo>
                  <a:pt x="709684" y="2042615"/>
                  <a:pt x="724112" y="2039950"/>
                  <a:pt x="736979" y="2033516"/>
                </a:cubicBezTo>
                <a:cubicBezTo>
                  <a:pt x="751650" y="2026181"/>
                  <a:pt x="763030" y="2013095"/>
                  <a:pt x="777923" y="2006221"/>
                </a:cubicBezTo>
                <a:cubicBezTo>
                  <a:pt x="822410" y="1985688"/>
                  <a:pt x="868908" y="1969826"/>
                  <a:pt x="914400" y="1951629"/>
                </a:cubicBezTo>
                <a:cubicBezTo>
                  <a:pt x="937146" y="1942530"/>
                  <a:pt x="960727" y="1935290"/>
                  <a:pt x="982639" y="1924334"/>
                </a:cubicBezTo>
                <a:cubicBezTo>
                  <a:pt x="1000836" y="1915235"/>
                  <a:pt x="1018639" y="1905301"/>
                  <a:pt x="1037230" y="1897038"/>
                </a:cubicBezTo>
                <a:cubicBezTo>
                  <a:pt x="1059617" y="1887088"/>
                  <a:pt x="1081966" y="1876656"/>
                  <a:pt x="1105469" y="1869743"/>
                </a:cubicBezTo>
                <a:cubicBezTo>
                  <a:pt x="1159454" y="1853865"/>
                  <a:pt x="1269242" y="1828800"/>
                  <a:pt x="1269242" y="1828800"/>
                </a:cubicBezTo>
                <a:cubicBezTo>
                  <a:pt x="1287439" y="1819701"/>
                  <a:pt x="1306169" y="1811598"/>
                  <a:pt x="1323833" y="1801504"/>
                </a:cubicBezTo>
                <a:cubicBezTo>
                  <a:pt x="1338074" y="1793366"/>
                  <a:pt x="1349547" y="1780301"/>
                  <a:pt x="1364776" y="1774209"/>
                </a:cubicBezTo>
                <a:cubicBezTo>
                  <a:pt x="1395527" y="1761909"/>
                  <a:pt x="1428466" y="1756012"/>
                  <a:pt x="1460311" y="1746913"/>
                </a:cubicBezTo>
                <a:cubicBezTo>
                  <a:pt x="1527759" y="1679465"/>
                  <a:pt x="1477880" y="1734697"/>
                  <a:pt x="1528549" y="1665027"/>
                </a:cubicBezTo>
                <a:cubicBezTo>
                  <a:pt x="1555307" y="1628235"/>
                  <a:pt x="1610436" y="1555844"/>
                  <a:pt x="1610436" y="1555844"/>
                </a:cubicBezTo>
                <a:cubicBezTo>
                  <a:pt x="1641193" y="1463576"/>
                  <a:pt x="1600760" y="1564529"/>
                  <a:pt x="1705970" y="1433015"/>
                </a:cubicBezTo>
                <a:cubicBezTo>
                  <a:pt x="1738844" y="1391922"/>
                  <a:pt x="1762342" y="1357400"/>
                  <a:pt x="1801505" y="1323832"/>
                </a:cubicBezTo>
                <a:cubicBezTo>
                  <a:pt x="1818775" y="1309029"/>
                  <a:pt x="1837899" y="1296537"/>
                  <a:pt x="1856096" y="1282889"/>
                </a:cubicBezTo>
                <a:cubicBezTo>
                  <a:pt x="1915918" y="1193156"/>
                  <a:pt x="1840519" y="1293596"/>
                  <a:pt x="1951630" y="1201003"/>
                </a:cubicBezTo>
                <a:cubicBezTo>
                  <a:pt x="1986227" y="1172172"/>
                  <a:pt x="2020142" y="1141496"/>
                  <a:pt x="2047164" y="1105468"/>
                </a:cubicBezTo>
                <a:cubicBezTo>
                  <a:pt x="2060812" y="1087271"/>
                  <a:pt x="2074887" y="1069386"/>
                  <a:pt x="2088108" y="1050877"/>
                </a:cubicBezTo>
                <a:cubicBezTo>
                  <a:pt x="2097642" y="1037530"/>
                  <a:pt x="2103805" y="1021532"/>
                  <a:pt x="2115403" y="1009934"/>
                </a:cubicBezTo>
                <a:cubicBezTo>
                  <a:pt x="2127001" y="998336"/>
                  <a:pt x="2142698" y="991737"/>
                  <a:pt x="2156346" y="982638"/>
                </a:cubicBezTo>
                <a:cubicBezTo>
                  <a:pt x="2185362" y="939114"/>
                  <a:pt x="2276727" y="797752"/>
                  <a:pt x="2306472" y="777922"/>
                </a:cubicBezTo>
                <a:cubicBezTo>
                  <a:pt x="2346733" y="751082"/>
                  <a:pt x="2355517" y="749092"/>
                  <a:pt x="2388358" y="709683"/>
                </a:cubicBezTo>
                <a:cubicBezTo>
                  <a:pt x="2398859" y="697082"/>
                  <a:pt x="2404056" y="680338"/>
                  <a:pt x="2415654" y="668740"/>
                </a:cubicBezTo>
                <a:cubicBezTo>
                  <a:pt x="2436252" y="648142"/>
                  <a:pt x="2463295" y="634747"/>
                  <a:pt x="2483893" y="614149"/>
                </a:cubicBezTo>
                <a:cubicBezTo>
                  <a:pt x="2495491" y="602551"/>
                  <a:pt x="2499590" y="584804"/>
                  <a:pt x="2511188" y="573206"/>
                </a:cubicBezTo>
                <a:cubicBezTo>
                  <a:pt x="2531786" y="552608"/>
                  <a:pt x="2558829" y="539213"/>
                  <a:pt x="2579427" y="518615"/>
                </a:cubicBezTo>
                <a:cubicBezTo>
                  <a:pt x="2595511" y="502531"/>
                  <a:pt x="2604286" y="480108"/>
                  <a:pt x="2620370" y="464024"/>
                </a:cubicBezTo>
                <a:cubicBezTo>
                  <a:pt x="2631969" y="452425"/>
                  <a:pt x="2649715" y="448327"/>
                  <a:pt x="2661314" y="436728"/>
                </a:cubicBezTo>
                <a:cubicBezTo>
                  <a:pt x="2774779" y="323263"/>
                  <a:pt x="2664286" y="402901"/>
                  <a:pt x="2756848" y="341194"/>
                </a:cubicBezTo>
                <a:cubicBezTo>
                  <a:pt x="2835072" y="223854"/>
                  <a:pt x="2730913" y="361942"/>
                  <a:pt x="2825087" y="286603"/>
                </a:cubicBezTo>
                <a:cubicBezTo>
                  <a:pt x="2860254" y="258470"/>
                  <a:pt x="2880340" y="211208"/>
                  <a:pt x="2920621" y="191068"/>
                </a:cubicBezTo>
                <a:cubicBezTo>
                  <a:pt x="2938818" y="181970"/>
                  <a:pt x="2957766" y="174240"/>
                  <a:pt x="2975212" y="163773"/>
                </a:cubicBezTo>
                <a:cubicBezTo>
                  <a:pt x="3003342" y="146895"/>
                  <a:pt x="3027757" y="123853"/>
                  <a:pt x="3057099" y="109182"/>
                </a:cubicBezTo>
                <a:cubicBezTo>
                  <a:pt x="3075296" y="100083"/>
                  <a:pt x="3094026" y="91980"/>
                  <a:pt x="3111690" y="81886"/>
                </a:cubicBezTo>
                <a:cubicBezTo>
                  <a:pt x="3125931" y="73748"/>
                  <a:pt x="3136809" y="58907"/>
                  <a:pt x="3152633" y="54591"/>
                </a:cubicBezTo>
                <a:cubicBezTo>
                  <a:pt x="3188018" y="44941"/>
                  <a:pt x="3225421" y="45492"/>
                  <a:pt x="3261815" y="40943"/>
                </a:cubicBezTo>
                <a:cubicBezTo>
                  <a:pt x="3343352" y="174"/>
                  <a:pt x="3327504" y="0"/>
                  <a:pt x="3452884" y="0"/>
                </a:cubicBezTo>
                <a:cubicBezTo>
                  <a:pt x="3721329" y="0"/>
                  <a:pt x="3989696" y="9098"/>
                  <a:pt x="4258102" y="13647"/>
                </a:cubicBezTo>
                <a:cubicBezTo>
                  <a:pt x="4303594" y="22746"/>
                  <a:pt x="4355977" y="15209"/>
                  <a:pt x="4394579" y="40943"/>
                </a:cubicBezTo>
                <a:cubicBezTo>
                  <a:pt x="4408227" y="50041"/>
                  <a:pt x="4420165" y="62479"/>
                  <a:pt x="4435523" y="68238"/>
                </a:cubicBezTo>
                <a:cubicBezTo>
                  <a:pt x="4588942" y="125770"/>
                  <a:pt x="4417632" y="31998"/>
                  <a:pt x="4572000" y="109182"/>
                </a:cubicBezTo>
                <a:cubicBezTo>
                  <a:pt x="4637977" y="142170"/>
                  <a:pt x="4637683" y="151065"/>
                  <a:pt x="4694830" y="191068"/>
                </a:cubicBezTo>
                <a:cubicBezTo>
                  <a:pt x="4721705" y="209880"/>
                  <a:pt x="4749421" y="227462"/>
                  <a:pt x="4776717" y="245659"/>
                </a:cubicBezTo>
                <a:cubicBezTo>
                  <a:pt x="4790365" y="254758"/>
                  <a:pt x="4804538" y="263113"/>
                  <a:pt x="4817660" y="272955"/>
                </a:cubicBezTo>
                <a:cubicBezTo>
                  <a:pt x="4835857" y="286603"/>
                  <a:pt x="4855344" y="298682"/>
                  <a:pt x="4872251" y="313898"/>
                </a:cubicBezTo>
                <a:cubicBezTo>
                  <a:pt x="4900943" y="339721"/>
                  <a:pt x="4922018" y="374373"/>
                  <a:pt x="4954137" y="395785"/>
                </a:cubicBezTo>
                <a:cubicBezTo>
                  <a:pt x="4967785" y="404883"/>
                  <a:pt x="4982480" y="412579"/>
                  <a:pt x="4995081" y="423080"/>
                </a:cubicBezTo>
                <a:cubicBezTo>
                  <a:pt x="5027689" y="450253"/>
                  <a:pt x="5078910" y="510797"/>
                  <a:pt x="5090615" y="545910"/>
                </a:cubicBezTo>
                <a:cubicBezTo>
                  <a:pt x="5095164" y="559558"/>
                  <a:pt x="5098310" y="573757"/>
                  <a:pt x="5104263" y="586853"/>
                </a:cubicBezTo>
                <a:cubicBezTo>
                  <a:pt x="5121101" y="623896"/>
                  <a:pt x="5158854" y="696035"/>
                  <a:pt x="5158854" y="696035"/>
                </a:cubicBezTo>
                <a:cubicBezTo>
                  <a:pt x="5177223" y="824617"/>
                  <a:pt x="5183347" y="819354"/>
                  <a:pt x="5158854" y="982638"/>
                </a:cubicBezTo>
                <a:cubicBezTo>
                  <a:pt x="5140454" y="1105305"/>
                  <a:pt x="5139490" y="1026208"/>
                  <a:pt x="5104263" y="1105468"/>
                </a:cubicBezTo>
                <a:cubicBezTo>
                  <a:pt x="5092578" y="1131760"/>
                  <a:pt x="5092927" y="1163415"/>
                  <a:pt x="5076967" y="1187355"/>
                </a:cubicBezTo>
                <a:cubicBezTo>
                  <a:pt x="5067869" y="1201003"/>
                  <a:pt x="5057007" y="1213627"/>
                  <a:pt x="5049672" y="1228298"/>
                </a:cubicBezTo>
                <a:cubicBezTo>
                  <a:pt x="5043238" y="1241165"/>
                  <a:pt x="5046196" y="1259069"/>
                  <a:pt x="5036024" y="1269241"/>
                </a:cubicBezTo>
                <a:cubicBezTo>
                  <a:pt x="5012827" y="1292438"/>
                  <a:pt x="4977334" y="1300635"/>
                  <a:pt x="4954137" y="1323832"/>
                </a:cubicBezTo>
                <a:cubicBezTo>
                  <a:pt x="4834520" y="1443452"/>
                  <a:pt x="4986256" y="1297066"/>
                  <a:pt x="4872251" y="1392071"/>
                </a:cubicBezTo>
                <a:cubicBezTo>
                  <a:pt x="4826970" y="1429805"/>
                  <a:pt x="4841197" y="1434894"/>
                  <a:pt x="4790364" y="1460310"/>
                </a:cubicBezTo>
                <a:cubicBezTo>
                  <a:pt x="4777497" y="1466744"/>
                  <a:pt x="4762644" y="1468291"/>
                  <a:pt x="4749421" y="1473958"/>
                </a:cubicBezTo>
                <a:cubicBezTo>
                  <a:pt x="4730721" y="1481972"/>
                  <a:pt x="4713530" y="1493239"/>
                  <a:pt x="4694830" y="1501253"/>
                </a:cubicBezTo>
                <a:cubicBezTo>
                  <a:pt x="4674178" y="1510104"/>
                  <a:pt x="4618185" y="1525401"/>
                  <a:pt x="4599296" y="1528549"/>
                </a:cubicBezTo>
                <a:cubicBezTo>
                  <a:pt x="4499610" y="1545164"/>
                  <a:pt x="4498411" y="1536519"/>
                  <a:pt x="4408227" y="1555844"/>
                </a:cubicBezTo>
                <a:cubicBezTo>
                  <a:pt x="4371546" y="1563704"/>
                  <a:pt x="4334634" y="1571277"/>
                  <a:pt x="4299045" y="1583140"/>
                </a:cubicBezTo>
                <a:lnTo>
                  <a:pt x="4217158" y="1610435"/>
                </a:lnTo>
                <a:cubicBezTo>
                  <a:pt x="4203510" y="1619534"/>
                  <a:pt x="4190886" y="1630395"/>
                  <a:pt x="4176215" y="1637731"/>
                </a:cubicBezTo>
                <a:cubicBezTo>
                  <a:pt x="4163348" y="1644165"/>
                  <a:pt x="4147242" y="1643399"/>
                  <a:pt x="4135272" y="1651379"/>
                </a:cubicBezTo>
                <a:cubicBezTo>
                  <a:pt x="3965925" y="1764278"/>
                  <a:pt x="4209656" y="1630321"/>
                  <a:pt x="4053385" y="1719618"/>
                </a:cubicBezTo>
                <a:cubicBezTo>
                  <a:pt x="4003125" y="1748338"/>
                  <a:pt x="3961426" y="1756986"/>
                  <a:pt x="3916908" y="1801504"/>
                </a:cubicBezTo>
                <a:cubicBezTo>
                  <a:pt x="3823423" y="1894989"/>
                  <a:pt x="3867140" y="1861979"/>
                  <a:pt x="3794078" y="1910686"/>
                </a:cubicBezTo>
                <a:cubicBezTo>
                  <a:pt x="3775881" y="1937982"/>
                  <a:pt x="3749861" y="1961451"/>
                  <a:pt x="3739487" y="1992573"/>
                </a:cubicBezTo>
                <a:cubicBezTo>
                  <a:pt x="3722325" y="2044058"/>
                  <a:pt x="3718175" y="2068476"/>
                  <a:pt x="3671248" y="2115403"/>
                </a:cubicBezTo>
                <a:cubicBezTo>
                  <a:pt x="3657600" y="2129051"/>
                  <a:pt x="3642527" y="2141408"/>
                  <a:pt x="3630305" y="2156346"/>
                </a:cubicBezTo>
                <a:cubicBezTo>
                  <a:pt x="3601497" y="2191555"/>
                  <a:pt x="3586270" y="2240293"/>
                  <a:pt x="3548418" y="2265528"/>
                </a:cubicBezTo>
                <a:cubicBezTo>
                  <a:pt x="3534770" y="2274627"/>
                  <a:pt x="3519734" y="2281927"/>
                  <a:pt x="3507475" y="2292824"/>
                </a:cubicBezTo>
                <a:cubicBezTo>
                  <a:pt x="3478624" y="2318470"/>
                  <a:pt x="3457706" y="2353297"/>
                  <a:pt x="3425588" y="2374710"/>
                </a:cubicBezTo>
                <a:cubicBezTo>
                  <a:pt x="3337917" y="2433158"/>
                  <a:pt x="3435961" y="2363928"/>
                  <a:pt x="3330054" y="2456597"/>
                </a:cubicBezTo>
                <a:cubicBezTo>
                  <a:pt x="3282809" y="2497936"/>
                  <a:pt x="3274680" y="2497932"/>
                  <a:pt x="3220872" y="2524835"/>
                </a:cubicBezTo>
                <a:cubicBezTo>
                  <a:pt x="3190685" y="2555022"/>
                  <a:pt x="3176991" y="2574071"/>
                  <a:pt x="3138985" y="2593074"/>
                </a:cubicBezTo>
                <a:cubicBezTo>
                  <a:pt x="3126118" y="2599508"/>
                  <a:pt x="3110618" y="2599736"/>
                  <a:pt x="3098042" y="2606722"/>
                </a:cubicBezTo>
                <a:cubicBezTo>
                  <a:pt x="3069365" y="2622654"/>
                  <a:pt x="3045497" y="2646642"/>
                  <a:pt x="3016155" y="2661313"/>
                </a:cubicBezTo>
                <a:cubicBezTo>
                  <a:pt x="2997958" y="2670412"/>
                  <a:pt x="2980264" y="2680595"/>
                  <a:pt x="2961564" y="2688609"/>
                </a:cubicBezTo>
                <a:cubicBezTo>
                  <a:pt x="2948341" y="2694276"/>
                  <a:pt x="2933717" y="2696303"/>
                  <a:pt x="2920621" y="2702256"/>
                </a:cubicBezTo>
                <a:cubicBezTo>
                  <a:pt x="2883578" y="2719093"/>
                  <a:pt x="2851575" y="2750158"/>
                  <a:pt x="2811439" y="2756847"/>
                </a:cubicBezTo>
                <a:cubicBezTo>
                  <a:pt x="2757051" y="2765912"/>
                  <a:pt x="2668954" y="2778358"/>
                  <a:pt x="2620370" y="2797791"/>
                </a:cubicBezTo>
                <a:cubicBezTo>
                  <a:pt x="2599497" y="2806140"/>
                  <a:pt x="2539714" y="2831602"/>
                  <a:pt x="2511188" y="2838734"/>
                </a:cubicBezTo>
                <a:cubicBezTo>
                  <a:pt x="2488684" y="2844360"/>
                  <a:pt x="2465695" y="2847833"/>
                  <a:pt x="2442949" y="2852382"/>
                </a:cubicBezTo>
                <a:cubicBezTo>
                  <a:pt x="2345650" y="2901031"/>
                  <a:pt x="2430533" y="2865783"/>
                  <a:pt x="2292824" y="2893325"/>
                </a:cubicBezTo>
                <a:cubicBezTo>
                  <a:pt x="2278717" y="2896146"/>
                  <a:pt x="2265837" y="2903484"/>
                  <a:pt x="2251881" y="2906973"/>
                </a:cubicBezTo>
                <a:cubicBezTo>
                  <a:pt x="2229377" y="2912599"/>
                  <a:pt x="2206606" y="2917341"/>
                  <a:pt x="2183642" y="2920621"/>
                </a:cubicBezTo>
                <a:cubicBezTo>
                  <a:pt x="2056179" y="2938830"/>
                  <a:pt x="2086085" y="2926484"/>
                  <a:pt x="1978926" y="2947916"/>
                </a:cubicBezTo>
                <a:cubicBezTo>
                  <a:pt x="1927365" y="2958228"/>
                  <a:pt x="1894664" y="2971454"/>
                  <a:pt x="1842448" y="2988859"/>
                </a:cubicBezTo>
                <a:cubicBezTo>
                  <a:pt x="1828800" y="2993408"/>
                  <a:pt x="1815461" y="2999018"/>
                  <a:pt x="1801505" y="3002507"/>
                </a:cubicBezTo>
                <a:cubicBezTo>
                  <a:pt x="1783308" y="3007056"/>
                  <a:pt x="1764949" y="3011002"/>
                  <a:pt x="1746914" y="3016155"/>
                </a:cubicBezTo>
                <a:cubicBezTo>
                  <a:pt x="1733081" y="3020107"/>
                  <a:pt x="1719849" y="3026018"/>
                  <a:pt x="1705970" y="3029803"/>
                </a:cubicBezTo>
                <a:cubicBezTo>
                  <a:pt x="1517434" y="3081221"/>
                  <a:pt x="1671830" y="3032085"/>
                  <a:pt x="1514902" y="3084394"/>
                </a:cubicBezTo>
                <a:cubicBezTo>
                  <a:pt x="1468960" y="3099708"/>
                  <a:pt x="1466598" y="3098348"/>
                  <a:pt x="1419367" y="3125337"/>
                </a:cubicBezTo>
                <a:cubicBezTo>
                  <a:pt x="1405126" y="3133475"/>
                  <a:pt x="1393095" y="3145297"/>
                  <a:pt x="1378424" y="3152632"/>
                </a:cubicBezTo>
                <a:cubicBezTo>
                  <a:pt x="1365557" y="3159066"/>
                  <a:pt x="1350348" y="3159846"/>
                  <a:pt x="1337481" y="3166280"/>
                </a:cubicBezTo>
                <a:cubicBezTo>
                  <a:pt x="1322810" y="3173616"/>
                  <a:pt x="1310779" y="3185438"/>
                  <a:pt x="1296537" y="3193576"/>
                </a:cubicBezTo>
                <a:cubicBezTo>
                  <a:pt x="1278873" y="3203670"/>
                  <a:pt x="1259610" y="3210777"/>
                  <a:pt x="1241946" y="3220871"/>
                </a:cubicBezTo>
                <a:cubicBezTo>
                  <a:pt x="1151107" y="3272779"/>
                  <a:pt x="1262095" y="3227803"/>
                  <a:pt x="1119117" y="3275462"/>
                </a:cubicBezTo>
                <a:lnTo>
                  <a:pt x="1078173" y="3289110"/>
                </a:lnTo>
                <a:cubicBezTo>
                  <a:pt x="1050878" y="3307307"/>
                  <a:pt x="1027409" y="3333327"/>
                  <a:pt x="996287" y="3343701"/>
                </a:cubicBezTo>
                <a:cubicBezTo>
                  <a:pt x="921221" y="3368723"/>
                  <a:pt x="988476" y="3342315"/>
                  <a:pt x="914400" y="3384644"/>
                </a:cubicBezTo>
                <a:cubicBezTo>
                  <a:pt x="896736" y="3394738"/>
                  <a:pt x="877473" y="3401846"/>
                  <a:pt x="859809" y="3411940"/>
                </a:cubicBezTo>
                <a:cubicBezTo>
                  <a:pt x="845568" y="3420078"/>
                  <a:pt x="835235" y="3438190"/>
                  <a:pt x="818866" y="3439235"/>
                </a:cubicBezTo>
                <a:cubicBezTo>
                  <a:pt x="619054" y="3451989"/>
                  <a:pt x="418531" y="3448334"/>
                  <a:pt x="218364" y="3452883"/>
                </a:cubicBezTo>
                <a:cubicBezTo>
                  <a:pt x="211084" y="3454703"/>
                  <a:pt x="134578" y="3472347"/>
                  <a:pt x="122830" y="3480179"/>
                </a:cubicBezTo>
                <a:cubicBezTo>
                  <a:pt x="119045" y="3482703"/>
                  <a:pt x="122830" y="3489278"/>
                  <a:pt x="122830" y="3493827"/>
                </a:cubicBezTo>
              </a:path>
            </a:pathLst>
          </a:custGeom>
          <a:noFill/>
          <a:ln w="254000" cmpd="tri">
            <a:gradFill>
              <a:gsLst>
                <a:gs pos="36000">
                  <a:srgbClr val="FF0000"/>
                </a:gs>
                <a:gs pos="24000">
                  <a:srgbClr val="002060"/>
                </a:gs>
                <a:gs pos="81000">
                  <a:srgbClr val="002060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round/>
          </a:ln>
          <a:scene3d>
            <a:camera prst="orthographicFront"/>
            <a:lightRig rig="threePt" dir="t"/>
          </a:scene3d>
          <a:sp3d prstMaterial="powder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74" name="Прямоугольник 7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упражнений с предметами на степ платформах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8676" name="Picture 6" descr="G:\ДИПЛОМ\ФОТКИ СТЕП\IMG_20151223_1156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4391025" cy="2470150"/>
          </a:xfrm>
          <a:noFill/>
        </p:spPr>
      </p:pic>
      <p:pic>
        <p:nvPicPr>
          <p:cNvPr id="28677" name="Picture 7" descr="G:\ДИПЛОМ\ФОТКИ СТЕП\IMG_20151223_115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643313"/>
            <a:ext cx="519112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0-конечная звезда 7"/>
          <p:cNvSpPr/>
          <p:nvPr/>
        </p:nvSpPr>
        <p:spPr>
          <a:xfrm>
            <a:off x="571472" y="4500570"/>
            <a:ext cx="3000396" cy="2357430"/>
          </a:xfrm>
          <a:prstGeom prst="star10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dkEdge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МОЛОДЕЦ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Основная часть занятия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Показательное танцевальное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1715715" cy="1286370"/>
          </a:xfrm>
        </p:spPr>
      </p:pic>
      <p:pic>
        <p:nvPicPr>
          <p:cNvPr id="6" name="MOV_00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2285992"/>
            <a:ext cx="7786699" cy="4380018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использования элементов стэп-аэробики на уроках физической культуры в школе VIII вида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50825" y="2060575"/>
            <a:ext cx="86423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Эффективность использования стэп-аэробики на уроках физической культуры оценивалась на основе методов оценки знаний умений и навыков по предмету Васенкова Г.В., по методике Н.И.Озёрского, Н.О. Гуревича,  методов наблюдения.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4741863"/>
            <a:ext cx="8280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2800">
                <a:effectLst>
                  <a:outerShdw blurRad="38100" dist="38100" dir="2700000" algn="tl">
                    <a:srgbClr val="4E5B6F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сравнивались с результатами в начале работы с использованием данной технологии и в конце периода обучения в обеих группах обучающихся.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использования элементов стэп-аэробики на уроках физической культуры в школе VIII вида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1026" name="Объект 3"/>
          <p:cNvGraphicFramePr>
            <a:graphicFrameLocks noGrp="1"/>
          </p:cNvGraphicFramePr>
          <p:nvPr>
            <p:ph idx="1"/>
          </p:nvPr>
        </p:nvGraphicFramePr>
        <p:xfrm>
          <a:off x="417513" y="1733550"/>
          <a:ext cx="8320087" cy="5059363"/>
        </p:xfrm>
        <a:graphic>
          <a:graphicData uri="http://schemas.openxmlformats.org/presentationml/2006/ole">
            <p:oleObj spid="_x0000_s1027" name="Диаграмма" r:id="rId3" imgW="8327858" imgH="5066215" progId="Excel.Sheet.8">
              <p:embed/>
            </p:oleObj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31775"/>
            <a:ext cx="8208962" cy="1692275"/>
          </a:xfrm>
        </p:spPr>
        <p:txBody>
          <a:bodyPr/>
          <a:lstStyle/>
          <a:p>
            <a:pPr>
              <a:defRPr/>
            </a:pP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стэп-аэробики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выносливости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Freeform 12"/>
          <p:cNvSpPr>
            <a:spLocks/>
          </p:cNvSpPr>
          <p:nvPr/>
        </p:nvSpPr>
        <p:spPr bwMode="ltGray">
          <a:xfrm>
            <a:off x="265113" y="3176588"/>
            <a:ext cx="2735262" cy="3321050"/>
          </a:xfrm>
          <a:custGeom>
            <a:avLst/>
            <a:gdLst>
              <a:gd name="T0" fmla="*/ 0 w 1359"/>
              <a:gd name="T1" fmla="*/ 2147483647 h 2158"/>
              <a:gd name="T2" fmla="*/ 2147483647 w 1359"/>
              <a:gd name="T3" fmla="*/ 2147483647 h 2158"/>
              <a:gd name="T4" fmla="*/ 2147483647 w 1359"/>
              <a:gd name="T5" fmla="*/ 2147483647 h 2158"/>
              <a:gd name="T6" fmla="*/ 2147483647 w 1359"/>
              <a:gd name="T7" fmla="*/ 2147483647 h 2158"/>
              <a:gd name="T8" fmla="*/ 2147483647 w 1359"/>
              <a:gd name="T9" fmla="*/ 2147483647 h 2158"/>
              <a:gd name="T10" fmla="*/ 2147483647 w 1359"/>
              <a:gd name="T11" fmla="*/ 2147483647 h 2158"/>
              <a:gd name="T12" fmla="*/ 2147483647 w 1359"/>
              <a:gd name="T13" fmla="*/ 2147483647 h 2158"/>
              <a:gd name="T14" fmla="*/ 2147483647 w 1359"/>
              <a:gd name="T15" fmla="*/ 2147483647 h 2158"/>
              <a:gd name="T16" fmla="*/ 2147483647 w 1359"/>
              <a:gd name="T17" fmla="*/ 2147483647 h 2158"/>
              <a:gd name="T18" fmla="*/ 0 w 1359"/>
              <a:gd name="T19" fmla="*/ 2147483647 h 2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59"/>
              <a:gd name="T31" fmla="*/ 0 h 2158"/>
              <a:gd name="T32" fmla="*/ 1359 w 1359"/>
              <a:gd name="T33" fmla="*/ 2158 h 21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59" h="2158">
                <a:moveTo>
                  <a:pt x="0" y="207"/>
                </a:moveTo>
                <a:cubicBezTo>
                  <a:pt x="0" y="1097"/>
                  <a:pt x="1" y="1987"/>
                  <a:pt x="1" y="1987"/>
                </a:cubicBezTo>
                <a:cubicBezTo>
                  <a:pt x="105" y="2151"/>
                  <a:pt x="210" y="2148"/>
                  <a:pt x="309" y="2154"/>
                </a:cubicBezTo>
                <a:cubicBezTo>
                  <a:pt x="421" y="2158"/>
                  <a:pt x="576" y="2091"/>
                  <a:pt x="681" y="2040"/>
                </a:cubicBezTo>
                <a:cubicBezTo>
                  <a:pt x="786" y="1989"/>
                  <a:pt x="843" y="1908"/>
                  <a:pt x="999" y="1902"/>
                </a:cubicBezTo>
                <a:cubicBezTo>
                  <a:pt x="1155" y="1896"/>
                  <a:pt x="1224" y="1908"/>
                  <a:pt x="1359" y="2017"/>
                </a:cubicBezTo>
                <a:lnTo>
                  <a:pt x="1359" y="180"/>
                </a:lnTo>
                <a:cubicBezTo>
                  <a:pt x="1272" y="72"/>
                  <a:pt x="1219" y="0"/>
                  <a:pt x="1025" y="21"/>
                </a:cubicBezTo>
                <a:cubicBezTo>
                  <a:pt x="831" y="42"/>
                  <a:pt x="644" y="378"/>
                  <a:pt x="366" y="378"/>
                </a:cubicBezTo>
                <a:cubicBezTo>
                  <a:pt x="88" y="378"/>
                  <a:pt x="87" y="222"/>
                  <a:pt x="0" y="207"/>
                </a:cubicBezTo>
                <a:close/>
              </a:path>
            </a:pathLst>
          </a:cu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Top"/>
            <a:lightRig rig="legacyNormal2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1748" name="Text Box 53"/>
          <p:cNvSpPr txBox="1">
            <a:spLocks noChangeArrowheads="1"/>
          </p:cNvSpPr>
          <p:nvPr/>
        </p:nvSpPr>
        <p:spPr bwMode="auto">
          <a:xfrm>
            <a:off x="552450" y="3881438"/>
            <a:ext cx="2447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Повышение активности и познавательного интереса на занятиях ЛФК</a:t>
            </a:r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3276600" y="2349500"/>
            <a:ext cx="2735263" cy="4508500"/>
            <a:chOff x="642" y="1572"/>
            <a:chExt cx="1359" cy="2158"/>
          </a:xfrm>
        </p:grpSpPr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1757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361 h 341"/>
                <a:gd name="T2" fmla="*/ 309 w 1348"/>
                <a:gd name="T3" fmla="*/ 2537 h 341"/>
                <a:gd name="T4" fmla="*/ 670 w 1348"/>
                <a:gd name="T5" fmla="*/ 1668 h 341"/>
                <a:gd name="T6" fmla="*/ 1042 w 1348"/>
                <a:gd name="T7" fmla="*/ 62 h 341"/>
                <a:gd name="T8" fmla="*/ 1348 w 1348"/>
                <a:gd name="T9" fmla="*/ 1224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0" name="Rectangle 39"/>
          <p:cNvSpPr>
            <a:spLocks noChangeArrowheads="1"/>
          </p:cNvSpPr>
          <p:nvPr/>
        </p:nvSpPr>
        <p:spPr bwMode="gray">
          <a:xfrm>
            <a:off x="3276600" y="3068638"/>
            <a:ext cx="2735263" cy="275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D7181F"/>
              </a:buClr>
              <a:buFont typeface="Wingdings" pitchFamily="2" charset="2"/>
              <a:buNone/>
            </a:pPr>
            <a:r>
              <a:rPr lang="ru-RU" alt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Повышение тонуса мышечного корсета, физической и психической выносливости</a:t>
            </a:r>
            <a:endParaRPr lang="en-US" alt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1" name="Group 2"/>
          <p:cNvGrpSpPr>
            <a:grpSpLocks/>
          </p:cNvGrpSpPr>
          <p:nvPr/>
        </p:nvGrpSpPr>
        <p:grpSpPr bwMode="auto">
          <a:xfrm>
            <a:off x="6288088" y="1924050"/>
            <a:ext cx="2749550" cy="4857750"/>
            <a:chOff x="605" y="1546"/>
            <a:chExt cx="1393" cy="2182"/>
          </a:xfrm>
        </p:grpSpPr>
        <p:sp>
          <p:nvSpPr>
            <p:cNvPr id="12" name="Freeform 3"/>
            <p:cNvSpPr>
              <a:spLocks/>
            </p:cNvSpPr>
            <p:nvPr/>
          </p:nvSpPr>
          <p:spPr bwMode="ltGray">
            <a:xfrm>
              <a:off x="605" y="1546"/>
              <a:ext cx="1359" cy="2152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eaLnBrk="1" hangingPunct="1">
                <a:defRPr/>
              </a:pPr>
              <a:endParaRPr lang="ru-RU" dirty="0"/>
            </a:p>
          </p:txBody>
        </p:sp>
        <p:sp>
          <p:nvSpPr>
            <p:cNvPr id="31754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361 h 341"/>
                <a:gd name="T2" fmla="*/ 309 w 1348"/>
                <a:gd name="T3" fmla="*/ 2537 h 341"/>
                <a:gd name="T4" fmla="*/ 670 w 1348"/>
                <a:gd name="T5" fmla="*/ 1668 h 341"/>
                <a:gd name="T6" fmla="*/ 1042 w 1348"/>
                <a:gd name="T7" fmla="*/ 62 h 341"/>
                <a:gd name="T8" fmla="*/ 1348 w 1348"/>
                <a:gd name="T9" fmla="*/ 1224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2" name="Прямоугольник 20"/>
          <p:cNvSpPr>
            <a:spLocks noChangeArrowheads="1"/>
          </p:cNvSpPr>
          <p:nvPr/>
        </p:nvSpPr>
        <p:spPr bwMode="auto">
          <a:xfrm>
            <a:off x="6440488" y="2613025"/>
            <a:ext cx="25336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Движения, выполняемые под музыку,  способствовали развитию быстроты реакции, ритмичности, фонетического слуха.</a:t>
            </a:r>
            <a:endParaRPr lang="ru-RU" altLang="ru-RU" sz="240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77225" cy="45720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степ-аэробикой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используемые при обучении физической культуре содействуют изменению отношения обучающихся с умственной отсталостью к урокам физической культуры; способствуют сохранению и укреплению здоровья детей, являются действенным средством повышения уровня физической активности, повышения уровня мотивационного настроя к урокам.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071563" y="142875"/>
            <a:ext cx="6858000" cy="928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8678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Тема работы является актуальной, поскольку это  эффективное, на наш взгляд, средство приобщения детей с умственной отсталостью к здоровому образу жизни, преодоления однообразия традиционных занятий, так как не современность обычного формата уроков физкультуры не достаточно способствует интересу у детей к урокам физической культуры. </a:t>
            </a:r>
          </a:p>
        </p:txBody>
      </p:sp>
      <p:pic>
        <p:nvPicPr>
          <p:cNvPr id="15365" name="Picture 9" descr="D: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5000625"/>
            <a:ext cx="2309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0" y="3206750"/>
            <a:ext cx="9144000" cy="1536700"/>
            <a:chOff x="0" y="2015"/>
            <a:chExt cx="5760" cy="968"/>
          </a:xfrm>
          <a:solidFill>
            <a:srgbClr val="FFFF00"/>
          </a:solidFill>
        </p:grpSpPr>
        <p:sp>
          <p:nvSpPr>
            <p:cNvPr id="4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6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8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9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T0" fmla="*/ 416 w 21600"/>
                <a:gd name="T1" fmla="*/ 0 h 21600"/>
                <a:gd name="T2" fmla="*/ 23 w 21600"/>
                <a:gd name="T3" fmla="*/ 450 h 21600"/>
                <a:gd name="T4" fmla="*/ 416 w 21600"/>
                <a:gd name="T5" fmla="*/ 51 h 21600"/>
                <a:gd name="T6" fmla="*/ 808 w 21600"/>
                <a:gd name="T7" fmla="*/ 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T0" fmla="*/ 416 w 21600"/>
                <a:gd name="T1" fmla="*/ 0 h 21600"/>
                <a:gd name="T2" fmla="*/ 23 w 21600"/>
                <a:gd name="T3" fmla="*/ 450 h 21600"/>
                <a:gd name="T4" fmla="*/ 416 w 21600"/>
                <a:gd name="T5" fmla="*/ 51 h 21600"/>
                <a:gd name="T6" fmla="*/ 808 w 21600"/>
                <a:gd name="T7" fmla="*/ 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T0" fmla="*/ 416 w 21600"/>
                <a:gd name="T1" fmla="*/ 0 h 21600"/>
                <a:gd name="T2" fmla="*/ 23 w 21600"/>
                <a:gd name="T3" fmla="*/ 450 h 21600"/>
                <a:gd name="T4" fmla="*/ 416 w 21600"/>
                <a:gd name="T5" fmla="*/ 51 h 21600"/>
                <a:gd name="T6" fmla="*/ 808 w 21600"/>
                <a:gd name="T7" fmla="*/ 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T0" fmla="*/ 416 w 21600"/>
                <a:gd name="T1" fmla="*/ 0 h 21600"/>
                <a:gd name="T2" fmla="*/ 23 w 21600"/>
                <a:gd name="T3" fmla="*/ 450 h 21600"/>
                <a:gd name="T4" fmla="*/ 416 w 21600"/>
                <a:gd name="T5" fmla="*/ 51 h 21600"/>
                <a:gd name="T6" fmla="*/ 808 w 21600"/>
                <a:gd name="T7" fmla="*/ 4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785813" y="142875"/>
            <a:ext cx="7215187" cy="10715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Перспектива</a:t>
            </a:r>
          </a:p>
        </p:txBody>
      </p:sp>
      <p:grpSp>
        <p:nvGrpSpPr>
          <p:cNvPr id="33796" name="Group 102"/>
          <p:cNvGrpSpPr>
            <a:grpSpLocks/>
          </p:cNvGrpSpPr>
          <p:nvPr/>
        </p:nvGrpSpPr>
        <p:grpSpPr bwMode="auto">
          <a:xfrm>
            <a:off x="1096963" y="3457575"/>
            <a:ext cx="1041400" cy="1052513"/>
            <a:chOff x="691" y="2178"/>
            <a:chExt cx="656" cy="663"/>
          </a:xfrm>
        </p:grpSpPr>
        <p:grpSp>
          <p:nvGrpSpPr>
            <p:cNvPr id="33855" name="Group 3"/>
            <p:cNvGrpSpPr>
              <a:grpSpLocks/>
            </p:cNvGrpSpPr>
            <p:nvPr/>
          </p:nvGrpSpPr>
          <p:grpSpPr bwMode="auto">
            <a:xfrm>
              <a:off x="691" y="2178"/>
              <a:ext cx="656" cy="663"/>
              <a:chOff x="691" y="2077"/>
              <a:chExt cx="656" cy="663"/>
            </a:xfrm>
          </p:grpSpPr>
          <p:pic>
            <p:nvPicPr>
              <p:cNvPr id="33858" name="Picture 4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5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grpSp>
            <p:nvGrpSpPr>
              <p:cNvPr id="33860" name="Group 6"/>
              <p:cNvGrpSpPr>
                <a:grpSpLocks/>
              </p:cNvGrpSpPr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33861" name="Group 7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33867" name="AutoShape 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68" name="AutoShape 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69" name="AutoShape 1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70" name="AutoShape 1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33862" name="Group 12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33863" name="AutoShape 1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64" name="AutoShape 1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65" name="AutoShape 1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33866" name="AutoShape 1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</p:grpSp>
        <p:pic>
          <p:nvPicPr>
            <p:cNvPr id="33856" name="Picture 75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9" y="2185"/>
              <a:ext cx="52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57" name="Text Box 97"/>
            <p:cNvSpPr txBox="1">
              <a:spLocks noChangeArrowheads="1"/>
            </p:cNvSpPr>
            <p:nvPr/>
          </p:nvSpPr>
          <p:spPr bwMode="auto">
            <a:xfrm>
              <a:off x="793" y="2341"/>
              <a:ext cx="4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3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3797" name="Group 17"/>
          <p:cNvGrpSpPr>
            <a:grpSpLocks/>
          </p:cNvGrpSpPr>
          <p:nvPr/>
        </p:nvGrpSpPr>
        <p:grpSpPr bwMode="auto">
          <a:xfrm>
            <a:off x="3071813" y="3500438"/>
            <a:ext cx="1041400" cy="1052512"/>
            <a:chOff x="1928" y="2072"/>
            <a:chExt cx="656" cy="663"/>
          </a:xfrm>
        </p:grpSpPr>
        <p:pic>
          <p:nvPicPr>
            <p:cNvPr id="33842" name="Picture 18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33844" name="Group 20"/>
            <p:cNvGrpSpPr>
              <a:grpSpLocks/>
            </p:cNvGrpSpPr>
            <p:nvPr/>
          </p:nvGrpSpPr>
          <p:grpSpPr bwMode="auto">
            <a:xfrm>
              <a:off x="1963" y="2602"/>
              <a:ext cx="570" cy="110"/>
              <a:chOff x="3706" y="1872"/>
              <a:chExt cx="825" cy="156"/>
            </a:xfrm>
          </p:grpSpPr>
          <p:grpSp>
            <p:nvGrpSpPr>
              <p:cNvPr id="33845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851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52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53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54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3846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33847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48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49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50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</p:grpSp>
      <p:grpSp>
        <p:nvGrpSpPr>
          <p:cNvPr id="33798" name="Group 31"/>
          <p:cNvGrpSpPr>
            <a:grpSpLocks/>
          </p:cNvGrpSpPr>
          <p:nvPr/>
        </p:nvGrpSpPr>
        <p:grpSpPr bwMode="auto">
          <a:xfrm>
            <a:off x="4999038" y="3460750"/>
            <a:ext cx="1041400" cy="1050925"/>
            <a:chOff x="3149" y="2079"/>
            <a:chExt cx="656" cy="662"/>
          </a:xfrm>
        </p:grpSpPr>
        <p:pic>
          <p:nvPicPr>
            <p:cNvPr id="33829" name="Picture 32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33831" name="Group 34"/>
            <p:cNvGrpSpPr>
              <a:grpSpLocks/>
            </p:cNvGrpSpPr>
            <p:nvPr/>
          </p:nvGrpSpPr>
          <p:grpSpPr bwMode="auto">
            <a:xfrm>
              <a:off x="3184" y="2596"/>
              <a:ext cx="570" cy="110"/>
              <a:chOff x="3706" y="1872"/>
              <a:chExt cx="825" cy="156"/>
            </a:xfrm>
          </p:grpSpPr>
          <p:grpSp>
            <p:nvGrpSpPr>
              <p:cNvPr id="3383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838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39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40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41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383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33834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35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36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37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</p:grpSp>
      <p:grpSp>
        <p:nvGrpSpPr>
          <p:cNvPr id="33799" name="Group 45"/>
          <p:cNvGrpSpPr>
            <a:grpSpLocks/>
          </p:cNvGrpSpPr>
          <p:nvPr/>
        </p:nvGrpSpPr>
        <p:grpSpPr bwMode="auto">
          <a:xfrm>
            <a:off x="6961188" y="3452813"/>
            <a:ext cx="1041400" cy="1050925"/>
            <a:chOff x="4385" y="2074"/>
            <a:chExt cx="656" cy="662"/>
          </a:xfrm>
        </p:grpSpPr>
        <p:pic>
          <p:nvPicPr>
            <p:cNvPr id="33816" name="Picture 46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33818" name="Group 48"/>
            <p:cNvGrpSpPr>
              <a:grpSpLocks/>
            </p:cNvGrpSpPr>
            <p:nvPr/>
          </p:nvGrpSpPr>
          <p:grpSpPr bwMode="auto">
            <a:xfrm>
              <a:off x="4420" y="2591"/>
              <a:ext cx="570" cy="110"/>
              <a:chOff x="3706" y="1872"/>
              <a:chExt cx="825" cy="156"/>
            </a:xfrm>
          </p:grpSpPr>
          <p:grpSp>
            <p:nvGrpSpPr>
              <p:cNvPr id="33819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33825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6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7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8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33820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3382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382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33800" name="Text Box 98"/>
          <p:cNvSpPr txBox="1">
            <a:spLocks noChangeArrowheads="1"/>
          </p:cNvSpPr>
          <p:nvPr/>
        </p:nvSpPr>
        <p:spPr bwMode="auto">
          <a:xfrm>
            <a:off x="3203575" y="37163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801" name="Text Box 99"/>
          <p:cNvSpPr txBox="1">
            <a:spLocks noChangeArrowheads="1"/>
          </p:cNvSpPr>
          <p:nvPr/>
        </p:nvSpPr>
        <p:spPr bwMode="auto">
          <a:xfrm>
            <a:off x="5219700" y="37163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802" name="Text Box 100"/>
          <p:cNvSpPr txBox="1">
            <a:spLocks noChangeArrowheads="1"/>
          </p:cNvSpPr>
          <p:nvPr/>
        </p:nvSpPr>
        <p:spPr bwMode="auto">
          <a:xfrm>
            <a:off x="7164388" y="3716338"/>
            <a:ext cx="649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803" name="Line 59"/>
          <p:cNvSpPr>
            <a:spLocks noChangeShapeType="1"/>
          </p:cNvSpPr>
          <p:nvPr/>
        </p:nvSpPr>
        <p:spPr bwMode="gray">
          <a:xfrm>
            <a:off x="1612900" y="4605338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59"/>
          <p:cNvSpPr>
            <a:spLocks noChangeShapeType="1"/>
          </p:cNvSpPr>
          <p:nvPr/>
        </p:nvSpPr>
        <p:spPr bwMode="gray">
          <a:xfrm>
            <a:off x="3571875" y="3000375"/>
            <a:ext cx="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Line 59"/>
          <p:cNvSpPr>
            <a:spLocks noChangeShapeType="1"/>
          </p:cNvSpPr>
          <p:nvPr/>
        </p:nvSpPr>
        <p:spPr bwMode="gray">
          <a:xfrm>
            <a:off x="5572125" y="4643438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59"/>
          <p:cNvSpPr>
            <a:spLocks noChangeShapeType="1"/>
          </p:cNvSpPr>
          <p:nvPr/>
        </p:nvSpPr>
        <p:spPr bwMode="gray">
          <a:xfrm>
            <a:off x="7500938" y="3000375"/>
            <a:ext cx="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60"/>
          <p:cNvSpPr>
            <a:spLocks noChangeShapeType="1"/>
          </p:cNvSpPr>
          <p:nvPr/>
        </p:nvSpPr>
        <p:spPr bwMode="gray">
          <a:xfrm flipH="1">
            <a:off x="857250" y="4949825"/>
            <a:ext cx="1495425" cy="0"/>
          </a:xfrm>
          <a:prstGeom prst="line">
            <a:avLst/>
          </a:prstGeom>
          <a:noFill/>
          <a:ln w="47625" cap="rnd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Line 60"/>
          <p:cNvSpPr>
            <a:spLocks noChangeShapeType="1"/>
          </p:cNvSpPr>
          <p:nvPr/>
        </p:nvSpPr>
        <p:spPr bwMode="gray">
          <a:xfrm flipH="1">
            <a:off x="2786063" y="3000375"/>
            <a:ext cx="1495425" cy="0"/>
          </a:xfrm>
          <a:prstGeom prst="line">
            <a:avLst/>
          </a:prstGeom>
          <a:noFill/>
          <a:ln w="47625" cap="rnd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Line 60"/>
          <p:cNvSpPr>
            <a:spLocks noChangeShapeType="1"/>
          </p:cNvSpPr>
          <p:nvPr/>
        </p:nvSpPr>
        <p:spPr bwMode="gray">
          <a:xfrm flipH="1">
            <a:off x="4786313" y="5000625"/>
            <a:ext cx="1495425" cy="0"/>
          </a:xfrm>
          <a:prstGeom prst="line">
            <a:avLst/>
          </a:prstGeom>
          <a:noFill/>
          <a:ln w="47625" cap="rnd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60"/>
          <p:cNvSpPr>
            <a:spLocks noChangeShapeType="1"/>
          </p:cNvSpPr>
          <p:nvPr/>
        </p:nvSpPr>
        <p:spPr bwMode="gray">
          <a:xfrm flipH="1">
            <a:off x="6715125" y="2928938"/>
            <a:ext cx="1495425" cy="0"/>
          </a:xfrm>
          <a:prstGeom prst="line">
            <a:avLst/>
          </a:prstGeom>
          <a:noFill/>
          <a:ln w="47625" cap="rnd">
            <a:solidFill>
              <a:schemeClr val="tx1"/>
            </a:solidFill>
            <a:prstDash val="sysDot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Прямоугольник 86"/>
          <p:cNvSpPr>
            <a:spLocks noChangeArrowheads="1"/>
          </p:cNvSpPr>
          <p:nvPr/>
        </p:nvSpPr>
        <p:spPr bwMode="auto">
          <a:xfrm>
            <a:off x="0" y="50720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Тренировка с чередованием аэробной и силовой нагрузки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33812" name="Прямоугольник 87"/>
          <p:cNvSpPr>
            <a:spLocks noChangeArrowheads="1"/>
          </p:cNvSpPr>
          <p:nvPr/>
        </p:nvSpPr>
        <p:spPr bwMode="auto">
          <a:xfrm>
            <a:off x="1857375" y="17145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и тренировка функциональной силы с чередованием кардио и силовой нагрузок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33813" name="Прямоугольник 88"/>
          <p:cNvSpPr>
            <a:spLocks noChangeArrowheads="1"/>
          </p:cNvSpPr>
          <p:nvPr/>
        </p:nvSpPr>
        <p:spPr bwMode="auto">
          <a:xfrm>
            <a:off x="5715000" y="1643063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Смешанный формат тренировки. Базовая аэробика в сочетании с работой на мышцы брюшного пресса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33814" name="Прямоугольник 89"/>
          <p:cNvSpPr>
            <a:spLocks noChangeArrowheads="1"/>
          </p:cNvSpPr>
          <p:nvPr/>
        </p:nvSpPr>
        <p:spPr bwMode="auto">
          <a:xfrm>
            <a:off x="3929063" y="5072063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Развлечений и танцевальных композиций</a:t>
            </a: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91" name="Заголовок 90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071563" y="142875"/>
            <a:ext cx="6858000" cy="928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07975" y="160338"/>
            <a:ext cx="85852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процесс обучения детей с умственной отсталостью физической культуре с применением фитнес-технологии.</a:t>
            </a:r>
          </a:p>
          <a:p>
            <a:endParaRPr lang="ru-RU" alt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alt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использование стэп-аэробики как фитнес-технологии на уроках физической культуры у учащихся с умственной отсталостью.</a:t>
            </a:r>
          </a:p>
          <a:p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использование фитнес-технологии (степ-аэробики) на уроках физической культуры при обучении детей с умственной отсталостью будет способствовать более успешному развитию двигательных навыков учащихся, повышению мотивационного компонента к занятиям.</a:t>
            </a:r>
          </a:p>
          <a:p>
            <a:pPr eaLnBrk="1" hangingPunct="1"/>
            <a:endParaRPr lang="ru-RU" alt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6" descr="http://im7-tub-ru.yandex.net/i?id=229936515-2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389" name="AutoShape 8" descr="http://im7-tub-ru.yandex.net/i?id=229936515-2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17463"/>
            <a:ext cx="7772400" cy="914401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071563" y="142875"/>
            <a:ext cx="6858000" cy="928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auto">
          <a:xfrm flipH="1">
            <a:off x="468313" y="608013"/>
            <a:ext cx="84963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Исследовать эффективность использования стэп-аэробики как фитнес-технологии на уроках физической культурой у учащихся с умственной отсталостью. </a:t>
            </a:r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285750" y="1571625"/>
            <a:ext cx="86614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1" hangingPunct="1">
              <a:lnSpc>
                <a:spcPct val="150000"/>
              </a:lnSpc>
              <a:tabLst>
                <a:tab pos="269875" algn="l"/>
              </a:tabLst>
            </a:pPr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indent="449263" algn="just" eaLnBrk="1" hangingPunct="1">
              <a:lnSpc>
                <a:spcPct val="150000"/>
              </a:lnSpc>
              <a:tabLst>
                <a:tab pos="269875" algn="l"/>
              </a:tabLst>
            </a:pPr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altLang="ru-RU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altLang="ru-RU" sz="3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>
              <a:buFont typeface="Consolas" pitchFamily="49" charset="0"/>
              <a:buAutoNum type="arabicPeriod"/>
              <a:tabLst>
                <a:tab pos="269875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Проанализировать роль занятий физической культуры у учащихся с умственной отсталостью. </a:t>
            </a:r>
          </a:p>
          <a:p>
            <a:pPr indent="449263" eaLnBrk="1" hangingPunct="1">
              <a:buFont typeface="Consolas" pitchFamily="49" charset="0"/>
              <a:buAutoNum type="arabicPeriod"/>
              <a:tabLst>
                <a:tab pos="269875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Охарактеризовать особенности использования стэп-аэробики как фитнес-технологии на уроках физической культуры у учащихся с умственной отсталостью. </a:t>
            </a:r>
          </a:p>
          <a:p>
            <a:pPr indent="449263" eaLnBrk="1" hangingPunct="1">
              <a:buFont typeface="Consolas" pitchFamily="49" charset="0"/>
              <a:buAutoNum type="arabicPeriod"/>
              <a:tabLst>
                <a:tab pos="269875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Исследовать эффективность использования стэп-аэробики как фитнес-технологии на уроках физической культуры у учащихся с умственной отсталостью.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25" y="-7938"/>
            <a:ext cx="8856663" cy="9144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особенности учащихся с умственной отсталостью как основа обучения физической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56"/>
          <p:cNvSpPr>
            <a:spLocks noChangeArrowheads="1"/>
          </p:cNvSpPr>
          <p:nvPr/>
        </p:nvSpPr>
        <p:spPr bwMode="auto">
          <a:xfrm>
            <a:off x="1403350" y="1420813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800">
              <a:solidFill>
                <a:srgbClr val="003F75"/>
              </a:solidFill>
            </a:endParaRPr>
          </a:p>
        </p:txBody>
      </p:sp>
      <p:sp>
        <p:nvSpPr>
          <p:cNvPr id="18436" name="Rectangle 57"/>
          <p:cNvSpPr>
            <a:spLocks noChangeArrowheads="1"/>
          </p:cNvSpPr>
          <p:nvPr/>
        </p:nvSpPr>
        <p:spPr bwMode="auto">
          <a:xfrm>
            <a:off x="1331913" y="3335338"/>
            <a:ext cx="698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800">
              <a:solidFill>
                <a:srgbClr val="003F75"/>
              </a:solidFill>
            </a:endParaRPr>
          </a:p>
        </p:txBody>
      </p:sp>
      <p:sp>
        <p:nvSpPr>
          <p:cNvPr id="18437" name="Rectangle 58"/>
          <p:cNvSpPr>
            <a:spLocks noChangeArrowheads="1"/>
          </p:cNvSpPr>
          <p:nvPr/>
        </p:nvSpPr>
        <p:spPr bwMode="auto">
          <a:xfrm>
            <a:off x="1403350" y="5341938"/>
            <a:ext cx="6840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800">
              <a:solidFill>
                <a:srgbClr val="003F75"/>
              </a:solidFill>
            </a:endParaRPr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0" y="2060575"/>
            <a:ext cx="912653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(Л.С.Выготский, Г.М.Дульнев, В.М.Синёв, Н.М.Стадненко и др.). </a:t>
            </a:r>
          </a:p>
        </p:txBody>
      </p:sp>
      <p:sp>
        <p:nvSpPr>
          <p:cNvPr id="4" name="Овал 3"/>
          <p:cNvSpPr/>
          <p:nvPr/>
        </p:nvSpPr>
        <p:spPr>
          <a:xfrm>
            <a:off x="3203575" y="1789113"/>
            <a:ext cx="2832100" cy="174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умственной отсталостью</a:t>
            </a:r>
          </a:p>
        </p:txBody>
      </p:sp>
      <p:sp>
        <p:nvSpPr>
          <p:cNvPr id="5" name="Овал 4"/>
          <p:cNvSpPr/>
          <p:nvPr/>
        </p:nvSpPr>
        <p:spPr>
          <a:xfrm>
            <a:off x="6092825" y="3024188"/>
            <a:ext cx="2767013" cy="1576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нарушение процессов работоспособности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3189288" y="4124325"/>
            <a:ext cx="2874962" cy="174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Ослабленное регулирование своих действий и усилий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0513" y="2841625"/>
            <a:ext cx="2706687" cy="175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Снижены познавательные возможности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975" y="2457450"/>
            <a:ext cx="755650" cy="38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1563" y="2366963"/>
            <a:ext cx="723900" cy="47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16450" y="3657600"/>
            <a:ext cx="3175" cy="33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физической культуры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коррекционной школе VIII вида.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50825" y="1997075"/>
            <a:ext cx="8713788" cy="44624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физической культуры в специальной коррекционной школе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 направлены на укрепление здоровья и содействие общему физическому развитию учащихся; содержание и методика проведения уроков предусматривает взаимосвязь обучения, воспитания и развития, повышения уровня физической подготовки и коррекции психофизических нарушений путем использования развивающих и реабилитационных упражнений.</a:t>
            </a:r>
          </a:p>
          <a:p>
            <a:pPr eaLnBrk="1" hangingPunct="1">
              <a:defRPr/>
            </a:pPr>
            <a:endParaRPr lang="ru-RU" altLang="ru-RU" sz="3200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Grp="1" noChangeArrowheads="1" noChangeShapeType="1" noTextEdit="1"/>
          </p:cNvSpPr>
          <p:nvPr/>
        </p:nvSpPr>
        <p:spPr bwMode="auto">
          <a:xfrm>
            <a:off x="357188" y="214290"/>
            <a:ext cx="8429654" cy="1357322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sz="4800" kern="10" spc="-10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Проблемы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 rot="2577812">
            <a:off x="1071563" y="2005013"/>
            <a:ext cx="2185987" cy="2209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 rot="2762378">
            <a:off x="3386138" y="3770312"/>
            <a:ext cx="2324100" cy="22955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 rot="2804698">
            <a:off x="5741988" y="1982787"/>
            <a:ext cx="2336800" cy="2244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gray">
          <a:xfrm>
            <a:off x="971550" y="2133600"/>
            <a:ext cx="2520950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Недостаток познавательной, эмоционально-волевой и двигательной сфер развития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gray">
          <a:xfrm>
            <a:off x="3276600" y="4221163"/>
            <a:ext cx="2735263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Недостаточная заинтересованность физкультурными мероприятиями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6011863" y="2420938"/>
            <a:ext cx="1928812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Слабая реализация потребности в движениях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Тройная стрелка влево/вправо/вверх 23"/>
          <p:cNvSpPr/>
          <p:nvPr/>
        </p:nvSpPr>
        <p:spPr>
          <a:xfrm rot="10800000">
            <a:off x="3278922" y="1357310"/>
            <a:ext cx="2558761" cy="1750382"/>
          </a:xfrm>
          <a:prstGeom prst="leftRigh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88913"/>
            <a:ext cx="8329612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использования фитнес-технологий на уроках физической культуры в коррекционной школе VIII вида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660400" y="1714500"/>
            <a:ext cx="79930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Одним из путей решения проблемы недостаточно высокой мотивации к занятиям, является использование разнообразных средств физической культуры с применением нетрадиционных двигательных технологий (степ-аэробики).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 сегодняшний день степ - аэробика является одним из самых популярных видов фитнес-технологий, степ - аэробика представляет собой различные варианты шагов, подъемов и подскоков на степ - платформу под динамическую музыку в комбинации с танцевальными движениями.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3813"/>
            <a:ext cx="8569325" cy="9144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двигательных навыков  учащихся с умственной отсталостью  на основе использования степ-аэробики на уроках физической культуры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827088" y="2565400"/>
            <a:ext cx="77771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эффективного решения оздоровительной задачи на уроках и обеспечения адаптационного процесса, планирование объема и интенсивность физических нагрузок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соответствии с принципом волнообразно увеличенных нагрузок, которые находятся в диапазоне от низких до умеренных на основе принципов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2524</TotalTime>
  <Words>850</Words>
  <Application>Microsoft Office PowerPoint</Application>
  <PresentationFormat>Экран (4:3)</PresentationFormat>
  <Paragraphs>95</Paragraphs>
  <Slides>20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Метро</vt:lpstr>
      <vt:lpstr>Диаграмма</vt:lpstr>
      <vt:lpstr>Слайд 1</vt:lpstr>
      <vt:lpstr>Актуальность работы  </vt:lpstr>
      <vt:lpstr>Слайд 3</vt:lpstr>
      <vt:lpstr>Цель исследования</vt:lpstr>
      <vt:lpstr>Психолого-педагогические особенности учащихся с умственной отсталостью как основа обучения физической культуре</vt:lpstr>
      <vt:lpstr>Роль уроков физической культуры  и особенности  их организации в коррекционной школе VIII вида. </vt:lpstr>
      <vt:lpstr>Слайд 7</vt:lpstr>
      <vt:lpstr>Значение использования фитнес-технологий на уроках физической культуры в коррекционной школе VIII вида</vt:lpstr>
      <vt:lpstr>Особенности деятельности  по развитию двигательных навыков  учащихся с умственной отсталостью  на основе использования степ-аэробики на уроках физической культуры</vt:lpstr>
      <vt:lpstr>Слайд 10</vt:lpstr>
      <vt:lpstr>Организация уроков физической культуры с использованием стэп-аэробики в коррекционной школе VIII вида</vt:lpstr>
      <vt:lpstr>Слайд 12</vt:lpstr>
      <vt:lpstr>Слайд 13</vt:lpstr>
      <vt:lpstr>Комплекс общеразвивающих упражнений с предметами на степ платформах</vt:lpstr>
      <vt:lpstr>Основная часть занятия Показательное танцевальное  выступление </vt:lpstr>
      <vt:lpstr>Анализ эффективности использования элементов стэп-аэробики на уроках физической культуры в школе VIII вида </vt:lpstr>
      <vt:lpstr>Анализ эффективности использования элементов стэп-аэробики на уроках физической культуры в школе VIII вида </vt:lpstr>
      <vt:lpstr>Использование стэп-аэробики на уроках физической культуры при обучении учащихся с умственной отсталостью, позволяет повысить уровень выносливости учащихся, уровень их физической подготовки и мотивации к занятиям</vt:lpstr>
      <vt:lpstr>Анализ эффективности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Сёма</cp:lastModifiedBy>
  <cp:revision>238</cp:revision>
  <dcterms:created xsi:type="dcterms:W3CDTF">2010-11-11T10:49:26Z</dcterms:created>
  <dcterms:modified xsi:type="dcterms:W3CDTF">2016-03-16T15:36:47Z</dcterms:modified>
</cp:coreProperties>
</file>