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4660"/>
  </p:normalViewPr>
  <p:slideViewPr>
    <p:cSldViewPr>
      <p:cViewPr>
        <p:scale>
          <a:sx n="60" d="100"/>
          <a:sy n="60" d="100"/>
        </p:scale>
        <p:origin x="-1428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E9CCE-D40D-45D7-8676-B34B986BED8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A6835-5E4C-4925-894B-BE3BCFD0F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042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Приспособленность организмов к среде обитания- результат естественного отбора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d6134c6ed956c5d2ae76c5d886470ee-740x480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52874"/>
            <a:ext cx="3707903" cy="2405126"/>
          </a:xfrm>
        </p:spPr>
      </p:pic>
      <p:pic>
        <p:nvPicPr>
          <p:cNvPr id="6" name="Содержимое 5" descr="zhuk-trupoed03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3068960"/>
            <a:ext cx="2752358" cy="1844824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8133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Твердые покровы тела, иглы</a:t>
            </a:r>
            <a:endParaRPr lang="ru-RU" sz="3600" dirty="0"/>
          </a:p>
        </p:txBody>
      </p:sp>
      <p:pic>
        <p:nvPicPr>
          <p:cNvPr id="7" name="Рисунок 6" descr="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92080" y="836712"/>
            <a:ext cx="3851920" cy="3102936"/>
          </a:xfrm>
          <a:prstGeom prst="rect">
            <a:avLst/>
          </a:prstGeom>
        </p:spPr>
      </p:pic>
      <p:pic>
        <p:nvPicPr>
          <p:cNvPr id="8" name="Рисунок 7" descr="uznoafric_ezh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87616" y="4344266"/>
            <a:ext cx="3456384" cy="25137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83768" y="2852936"/>
            <a:ext cx="859531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Жук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4293096"/>
            <a:ext cx="1037463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Краб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508104" y="4581128"/>
            <a:ext cx="639919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Ёж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92807" y="260648"/>
            <a:ext cx="2051193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Броненосец Ехидны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1124744"/>
            <a:ext cx="45365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Значение:</a:t>
            </a:r>
          </a:p>
          <a:p>
            <a:r>
              <a:rPr lang="ru-RU" sz="2600" dirty="0" smtClean="0"/>
              <a:t>Защита от поедания плотоядными животными.</a:t>
            </a:r>
            <a:endParaRPr lang="ru-RU" sz="26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e57784f45c5e21a452786f2cc5a1c1b0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72816"/>
            <a:ext cx="4283968" cy="3211351"/>
          </a:xfrm>
        </p:spPr>
      </p:pic>
      <p:pic>
        <p:nvPicPr>
          <p:cNvPr id="6" name="Содержимое 5" descr="Dvustvorchatka-presnovodnaya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913360"/>
            <a:ext cx="4355976" cy="294464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Твердые покровы тела, иглы</a:t>
            </a:r>
            <a:endParaRPr lang="ru-RU" sz="3600" dirty="0"/>
          </a:p>
        </p:txBody>
      </p:sp>
      <p:pic>
        <p:nvPicPr>
          <p:cNvPr id="7" name="Рисунок 6" descr="2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908719"/>
            <a:ext cx="4139952" cy="28358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39752" y="1484784"/>
            <a:ext cx="1879041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Черепаха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948264" y="620688"/>
            <a:ext cx="1909497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Дикобраз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051720" y="5661248"/>
            <a:ext cx="3008772" cy="9541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Двустворчатые моллюски</a:t>
            </a:r>
            <a:endParaRPr lang="ru-RU" sz="28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0880529.141105544.jpe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501008"/>
            <a:ext cx="4177590" cy="3356992"/>
          </a:xfrm>
        </p:spPr>
      </p:pic>
      <p:pic>
        <p:nvPicPr>
          <p:cNvPr id="6" name="Содержимое 5" descr="97628057_large_NationalGeographic2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764704"/>
            <a:ext cx="3635896" cy="272692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88640"/>
            <a:ext cx="6336704" cy="93610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Приспособительное поведение:</a:t>
            </a:r>
            <a:br>
              <a:rPr lang="ru-RU" sz="3200" dirty="0" smtClean="0"/>
            </a:br>
            <a:r>
              <a:rPr lang="ru-RU" sz="3200" dirty="0" smtClean="0"/>
              <a:t>- замирание</a:t>
            </a:r>
            <a:endParaRPr lang="ru-RU" sz="3200" dirty="0"/>
          </a:p>
        </p:txBody>
      </p:sp>
      <p:pic>
        <p:nvPicPr>
          <p:cNvPr id="7" name="Рисунок 6" descr="sinyaya_lyagushka_128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3625002"/>
            <a:ext cx="4355976" cy="32329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60" y="1196752"/>
            <a:ext cx="41399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Значение:</a:t>
            </a:r>
          </a:p>
          <a:p>
            <a:r>
              <a:rPr lang="ru-RU" sz="2800" dirty="0" smtClean="0"/>
              <a:t>Защита от поедания плотоядными животными.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763688" y="3284984"/>
            <a:ext cx="1290738" cy="52322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Птица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21166" y="6334780"/>
            <a:ext cx="2622834" cy="52322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Земноводные</a:t>
            </a: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2040" y="980728"/>
            <a:ext cx="1728358" cy="52322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Опоссум</a:t>
            </a: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kruglogolovka2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616925"/>
            <a:ext cx="4572000" cy="4241075"/>
          </a:xfrm>
        </p:spPr>
      </p:pic>
      <p:pic>
        <p:nvPicPr>
          <p:cNvPr id="6" name="Содержимое 5" descr="IMGP0614__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3807042"/>
            <a:ext cx="4067944" cy="3050958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88640"/>
            <a:ext cx="7139136" cy="113813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Приспособительное поведение:</a:t>
            </a:r>
            <a:br>
              <a:rPr lang="ru-RU" sz="3200" dirty="0" smtClean="0"/>
            </a:br>
            <a:r>
              <a:rPr lang="ru-RU" sz="3200" dirty="0" smtClean="0"/>
              <a:t>- угрожающая поза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1484784"/>
            <a:ext cx="8748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Значение:</a:t>
            </a:r>
          </a:p>
          <a:p>
            <a:r>
              <a:rPr lang="ru-RU" sz="2800" dirty="0" smtClean="0"/>
              <a:t>Защита от поедания плотоядными животными.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2924944"/>
            <a:ext cx="2195736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Бородатая ящерица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960" y="2996952"/>
            <a:ext cx="2808311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Ушастая круглоголовка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opys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4169807"/>
            <a:ext cx="4038600" cy="2688193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Приспособительное поведение:</a:t>
            </a:r>
            <a:br>
              <a:rPr lang="ru-RU" sz="3200" dirty="0" smtClean="0"/>
            </a:br>
            <a:r>
              <a:rPr lang="ru-RU" sz="3200" dirty="0" smtClean="0"/>
              <a:t>- запасание корма</a:t>
            </a:r>
            <a:endParaRPr lang="ru-RU" sz="3200" dirty="0"/>
          </a:p>
        </p:txBody>
      </p:sp>
      <p:pic>
        <p:nvPicPr>
          <p:cNvPr id="7" name="Рисунок 6" descr="Squirrel_posin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162245"/>
            <a:ext cx="2915816" cy="2695755"/>
          </a:xfrm>
          <a:prstGeom prst="rect">
            <a:avLst/>
          </a:prstGeom>
        </p:spPr>
      </p:pic>
      <p:pic>
        <p:nvPicPr>
          <p:cNvPr id="9" name="Рисунок 8" descr="Dajj2TkCZRI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64112" y="692696"/>
            <a:ext cx="3779888" cy="2708920"/>
          </a:xfrm>
          <a:prstGeom prst="rect">
            <a:avLst/>
          </a:prstGeom>
        </p:spPr>
      </p:pic>
      <p:pic>
        <p:nvPicPr>
          <p:cNvPr id="5" name="Содержимое 4" descr="99df2bcebc00c778ff70678996d481cc.jpg"/>
          <p:cNvPicPr>
            <a:picLocks noGrp="1" noChangeAspect="1"/>
          </p:cNvPicPr>
          <p:nvPr>
            <p:ph sz="half"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340768"/>
            <a:ext cx="2559225" cy="2420888"/>
          </a:xfrm>
        </p:spPr>
      </p:pic>
      <p:pic>
        <p:nvPicPr>
          <p:cNvPr id="8" name="Рисунок 7" descr="yO8cRsh-74U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03848" y="3212976"/>
            <a:ext cx="3312368" cy="22649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27784" y="1628800"/>
            <a:ext cx="26642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Значение:</a:t>
            </a:r>
          </a:p>
          <a:p>
            <a:r>
              <a:rPr lang="ru-RU" sz="2800" dirty="0" smtClean="0"/>
              <a:t>Переживание бескормицы.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411760" y="6093296"/>
            <a:ext cx="119616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Белка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025124" y="188640"/>
            <a:ext cx="211887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Пищуха (сеноставка)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2996952"/>
            <a:ext cx="160813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Бурундук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596336" y="4293096"/>
            <a:ext cx="126989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Сойка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5220072" y="3429000"/>
            <a:ext cx="186781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Кедровка</a:t>
            </a:r>
            <a:endParaRPr lang="ru-RU" sz="28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eahorseBirth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8256" y="908720"/>
            <a:ext cx="3285744" cy="382219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0"/>
            <a:ext cx="8316416" cy="141277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Забота о потомстве:</a:t>
            </a:r>
            <a:br>
              <a:rPr lang="ru-RU" sz="3200" dirty="0" smtClean="0"/>
            </a:br>
            <a:r>
              <a:rPr lang="ru-RU" sz="3200" dirty="0" smtClean="0"/>
              <a:t>- вынашивание икры в ротовой полости, в складке кожи на животе</a:t>
            </a:r>
            <a:endParaRPr lang="ru-RU" sz="3200" dirty="0"/>
          </a:p>
        </p:txBody>
      </p:sp>
      <p:pic>
        <p:nvPicPr>
          <p:cNvPr id="7" name="Рисунок 6" descr="7d677a3c65d0fe572f80ab11d1d5437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69768"/>
            <a:ext cx="3225068" cy="2088232"/>
          </a:xfrm>
          <a:prstGeom prst="rect">
            <a:avLst/>
          </a:prstGeom>
        </p:spPr>
      </p:pic>
      <p:pic>
        <p:nvPicPr>
          <p:cNvPr id="9" name="Рисунок 8" descr="Yumurtaları-Ağızda-Muhafaza-Eden-Balık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92896"/>
            <a:ext cx="2858756" cy="1833688"/>
          </a:xfrm>
          <a:prstGeom prst="rect">
            <a:avLst/>
          </a:prstGeom>
        </p:spPr>
      </p:pic>
      <p:pic>
        <p:nvPicPr>
          <p:cNvPr id="5" name="Содержимое 4" descr="265.jpg"/>
          <p:cNvPicPr>
            <a:picLocks noGrp="1" noChangeAspect="1"/>
          </p:cNvPicPr>
          <p:nvPr>
            <p:ph sz="half"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4429346"/>
            <a:ext cx="3213720" cy="2428654"/>
          </a:xfrm>
        </p:spPr>
      </p:pic>
      <p:pic>
        <p:nvPicPr>
          <p:cNvPr id="8" name="Рисунок 7" descr="wpid-p-lVXvl-6sw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2924944"/>
            <a:ext cx="3010891" cy="21036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7544" y="1412776"/>
            <a:ext cx="44566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Значение:</a:t>
            </a:r>
          </a:p>
          <a:p>
            <a:r>
              <a:rPr lang="ru-RU" sz="2800" dirty="0" smtClean="0"/>
              <a:t>Сохранение потомства.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351448" y="3861048"/>
            <a:ext cx="1792552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Морской конёк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396335"/>
            <a:ext cx="413995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Морской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сомик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галенхта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48264" y="5903893"/>
            <a:ext cx="1728192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Самец тиляпии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88640"/>
            <a:ext cx="3275856" cy="158417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Забота о потомстве:</a:t>
            </a:r>
            <a:br>
              <a:rPr lang="ru-RU" sz="2400" dirty="0" smtClean="0"/>
            </a:br>
            <a:r>
              <a:rPr lang="ru-RU" sz="2400" dirty="0" smtClean="0"/>
              <a:t>- постройка гнезда и выведение в нём потомства</a:t>
            </a:r>
            <a:endParaRPr lang="ru-RU" sz="2400" dirty="0"/>
          </a:p>
        </p:txBody>
      </p:sp>
      <p:pic>
        <p:nvPicPr>
          <p:cNvPr id="8" name="Рисунок 7" descr="Macropodus shutterstock_2647841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2040" y="2780928"/>
            <a:ext cx="3120347" cy="1440160"/>
          </a:xfrm>
          <a:prstGeom prst="rect">
            <a:avLst/>
          </a:prstGeom>
        </p:spPr>
      </p:pic>
      <p:pic>
        <p:nvPicPr>
          <p:cNvPr id="9" name="Рисунок 8" descr="ptica-ptency-gnezdo-prutiki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9136" y="0"/>
            <a:ext cx="3204864" cy="2736304"/>
          </a:xfrm>
          <a:prstGeom prst="rect">
            <a:avLst/>
          </a:prstGeom>
        </p:spPr>
      </p:pic>
      <p:pic>
        <p:nvPicPr>
          <p:cNvPr id="11" name="Содержимое 10" descr="95310946_mishi_foto_9.jp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75856" y="332656"/>
            <a:ext cx="2808312" cy="2686761"/>
          </a:xfrm>
        </p:spPr>
      </p:pic>
      <p:pic>
        <p:nvPicPr>
          <p:cNvPr id="12" name="Рисунок 11" descr="3423-566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03" b="-1800"/>
          <a:stretch>
            <a:fillRect/>
          </a:stretch>
        </p:blipFill>
        <p:spPr>
          <a:xfrm>
            <a:off x="4376312" y="4193704"/>
            <a:ext cx="4767688" cy="2664296"/>
          </a:xfrm>
          <a:prstGeom prst="rect">
            <a:avLst/>
          </a:prstGeom>
        </p:spPr>
      </p:pic>
      <p:pic>
        <p:nvPicPr>
          <p:cNvPr id="7" name="Рисунок 6" descr="12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9752" y="3429000"/>
            <a:ext cx="3275856" cy="2088232"/>
          </a:xfrm>
          <a:prstGeom prst="rect">
            <a:avLst/>
          </a:prstGeom>
        </p:spPr>
      </p:pic>
      <p:pic>
        <p:nvPicPr>
          <p:cNvPr id="5" name="Содержимое 4" descr="8000797d596f3eeef96c06e7ebc7c1e6.jpg"/>
          <p:cNvPicPr>
            <a:picLocks noGrp="1" noChangeAspect="1"/>
          </p:cNvPicPr>
          <p:nvPr>
            <p:ph sz="half"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158284"/>
            <a:ext cx="3240360" cy="2699716"/>
          </a:xfrm>
        </p:spPr>
      </p:pic>
      <p:sp>
        <p:nvSpPr>
          <p:cNvPr id="13" name="TextBox 12"/>
          <p:cNvSpPr txBox="1"/>
          <p:nvPr/>
        </p:nvSpPr>
        <p:spPr>
          <a:xfrm>
            <a:off x="3491880" y="0"/>
            <a:ext cx="158417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Мыши-малютки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716016" y="6093296"/>
            <a:ext cx="119616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/>
              <a:t>Белка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79512" y="3789040"/>
            <a:ext cx="1512167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dirty="0" smtClean="0"/>
              <a:t>Рыба Петушок</a:t>
            </a:r>
            <a:endParaRPr lang="ru-RU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2627784" y="3212976"/>
            <a:ext cx="2050561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/>
              <a:t>Рыба Колюшка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8013562" y="1268760"/>
            <a:ext cx="113043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Птица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947565" y="2708920"/>
            <a:ext cx="2196435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/>
              <a:t>Рыба Макропод</a:t>
            </a:r>
            <a:endParaRPr lang="ru-R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539552" y="1916832"/>
            <a:ext cx="2123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Значение:</a:t>
            </a:r>
          </a:p>
          <a:p>
            <a:r>
              <a:rPr lang="ru-RU" sz="2200" dirty="0" smtClean="0"/>
              <a:t>Сохранение потомства.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Grey_fantail444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37547"/>
            <a:ext cx="4572000" cy="3429000"/>
          </a:xfrm>
        </p:spPr>
      </p:pic>
      <p:pic>
        <p:nvPicPr>
          <p:cNvPr id="6" name="Содержимое 5" descr="0006-014-Pochemu-mlekopitajuschi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3429000"/>
            <a:ext cx="4572000" cy="3429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0"/>
            <a:ext cx="627504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Забота о потомстве:</a:t>
            </a:r>
            <a:br>
              <a:rPr lang="ru-RU" sz="3200" dirty="0" smtClean="0"/>
            </a:br>
            <a:r>
              <a:rPr lang="ru-RU" sz="3200" dirty="0" smtClean="0"/>
              <a:t>- выкармливание потомства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331640" y="2780928"/>
            <a:ext cx="129073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Птица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8184" y="2780928"/>
            <a:ext cx="145905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Собака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1340768"/>
            <a:ext cx="496855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Значение:</a:t>
            </a:r>
          </a:p>
          <a:p>
            <a:r>
              <a:rPr lang="ru-RU" sz="2800" dirty="0" smtClean="0"/>
              <a:t>Сохранение потомства.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ung_beetle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8614" y="2564904"/>
            <a:ext cx="5785386" cy="361586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0"/>
            <a:ext cx="7859216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Забота о потомстве:</a:t>
            </a:r>
            <a:br>
              <a:rPr lang="ru-RU" sz="3200" dirty="0" smtClean="0"/>
            </a:br>
            <a:r>
              <a:rPr lang="ru-RU" sz="3200" dirty="0" smtClean="0"/>
              <a:t>- обеспечение будущего потомства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012160" y="2276872"/>
            <a:ext cx="2707793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Жук-скарабей</a:t>
            </a:r>
            <a:endParaRPr lang="ru-RU" sz="2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1268760"/>
            <a:ext cx="698477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Значение:</a:t>
            </a:r>
          </a:p>
          <a:p>
            <a:r>
              <a:rPr lang="ru-RU" sz="2800" dirty="0" smtClean="0"/>
              <a:t>Сохранение потомства.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Zemnovodnyie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89040"/>
            <a:ext cx="4602002" cy="3068960"/>
          </a:xfrm>
        </p:spPr>
      </p:pic>
      <p:pic>
        <p:nvPicPr>
          <p:cNvPr id="7" name="Содержимое 6" descr="2364438241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4103" y="3789041"/>
            <a:ext cx="4639897" cy="306896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8676456" cy="1484784"/>
          </a:xfrm>
        </p:spPr>
        <p:txBody>
          <a:bodyPr>
            <a:noAutofit/>
          </a:bodyPr>
          <a:lstStyle/>
          <a:p>
            <a:r>
              <a:rPr lang="ru-RU" sz="3200" dirty="0" smtClean="0"/>
              <a:t>Физиологические адаптации:</a:t>
            </a:r>
            <a:br>
              <a:rPr lang="ru-RU" sz="3200" dirty="0" smtClean="0"/>
            </a:br>
            <a:r>
              <a:rPr lang="ru-RU" sz="3200" dirty="0" smtClean="0"/>
              <a:t>- удаление избытка воды через почки в виде слабо концентрированной мочи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3356992"/>
            <a:ext cx="244827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Земноводные: лягушка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700808"/>
            <a:ext cx="88204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Значение:</a:t>
            </a:r>
          </a:p>
          <a:p>
            <a:r>
              <a:rPr lang="ru-RU" sz="2800" dirty="0" smtClean="0"/>
              <a:t>Сохранение постоянства внутренней среды организма в условиях жизни в пресной воде.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220072" y="3501008"/>
            <a:ext cx="325922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Пресноводная рыба</a:t>
            </a:r>
            <a:endParaRPr lang="ru-RU" sz="24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ash5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4002021"/>
            <a:ext cx="4283968" cy="2855979"/>
          </a:xfrm>
        </p:spPr>
      </p:pic>
      <p:pic>
        <p:nvPicPr>
          <p:cNvPr id="6" name="Содержимое 5" descr="doc6lofizz79iszyzrk31j_800_480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520" y="692696"/>
            <a:ext cx="4320480" cy="27003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Форма тела:</a:t>
            </a:r>
            <a:br>
              <a:rPr lang="ru-RU" sz="3200" dirty="0" smtClean="0"/>
            </a:br>
            <a:r>
              <a:rPr lang="ru-RU" sz="3200" dirty="0" smtClean="0"/>
              <a:t>- торпедообразная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3933056"/>
            <a:ext cx="237626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Акула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353125" y="2420888"/>
            <a:ext cx="179087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Дельфин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1916832"/>
            <a:ext cx="40324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Значение:</a:t>
            </a:r>
          </a:p>
          <a:p>
            <a:r>
              <a:rPr lang="ru-RU" sz="3200" dirty="0" smtClean="0"/>
              <a:t>Способствует избежание образования завихрений потоков воды при движении.</a:t>
            </a:r>
            <a:endParaRPr lang="ru-RU" sz="32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owder-Blue-Tang-Wallpaper-AKA-Surgeonfish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69160"/>
            <a:ext cx="3180931" cy="1988840"/>
          </a:xfrm>
        </p:spPr>
      </p:pic>
      <p:pic>
        <p:nvPicPr>
          <p:cNvPr id="6" name="Содержимое 5" descr="201696779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2404" y="3501009"/>
            <a:ext cx="3571595" cy="2232247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0"/>
            <a:ext cx="8604448" cy="1872208"/>
          </a:xfrm>
        </p:spPr>
        <p:txBody>
          <a:bodyPr>
            <a:noAutofit/>
          </a:bodyPr>
          <a:lstStyle/>
          <a:p>
            <a:r>
              <a:rPr lang="ru-RU" sz="3200" dirty="0" smtClean="0"/>
              <a:t>Физиологические адаптации:</a:t>
            </a:r>
            <a:br>
              <a:rPr lang="ru-RU" sz="3200" dirty="0" smtClean="0"/>
            </a:br>
            <a:r>
              <a:rPr lang="ru-RU" sz="3200" dirty="0" smtClean="0"/>
              <a:t>- потребление большого количества воды и выделение небольшого количества концентрированной мочи</a:t>
            </a:r>
            <a:endParaRPr lang="ru-RU" sz="3200" dirty="0"/>
          </a:p>
        </p:txBody>
      </p:sp>
      <p:pic>
        <p:nvPicPr>
          <p:cNvPr id="7" name="Рисунок 6" descr="pincet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4005064"/>
            <a:ext cx="2976662" cy="19442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988840"/>
            <a:ext cx="72362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Значение:</a:t>
            </a:r>
          </a:p>
          <a:p>
            <a:r>
              <a:rPr lang="ru-RU" sz="2800" dirty="0" smtClean="0"/>
              <a:t>Сохранение постоянства внутренней среды организма в условиях жизни в гиперосмотической среде.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148064" y="6093296"/>
            <a:ext cx="2816797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Морские рыбы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jadenica-gusenicajpg (1)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376" y="3872672"/>
            <a:ext cx="4254624" cy="2985328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Форма тела:</a:t>
            </a:r>
            <a:br>
              <a:rPr lang="ru-RU" sz="3200" dirty="0" smtClean="0"/>
            </a:br>
            <a:r>
              <a:rPr lang="ru-RU" sz="3200" dirty="0" smtClean="0"/>
              <a:t>- сучковидная, листовидная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63184" y="3429000"/>
            <a:ext cx="3680816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Гусеница</a:t>
            </a:r>
            <a:r>
              <a:rPr lang="ru-RU" dirty="0" smtClean="0"/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Пяденица</a:t>
            </a:r>
            <a:endParaRPr lang="ru-RU" sz="2800" dirty="0"/>
          </a:p>
        </p:txBody>
      </p:sp>
      <p:pic>
        <p:nvPicPr>
          <p:cNvPr id="9" name="Содержимое 8" descr="1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02705"/>
            <a:ext cx="4038600" cy="3755295"/>
          </a:xfrm>
        </p:spPr>
      </p:pic>
      <p:sp>
        <p:nvSpPr>
          <p:cNvPr id="11" name="TextBox 10"/>
          <p:cNvSpPr txBox="1"/>
          <p:nvPr/>
        </p:nvSpPr>
        <p:spPr>
          <a:xfrm>
            <a:off x="1259632" y="2852936"/>
            <a:ext cx="1909497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Палочник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134076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Значение:</a:t>
            </a:r>
          </a:p>
          <a:p>
            <a:r>
              <a:rPr lang="ru-RU" sz="2400" dirty="0" smtClean="0"/>
              <a:t>Делает организм незаметным среди тех или иных предметов среды.</a:t>
            </a:r>
            <a:endParaRPr lang="ru-RU" sz="24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morskoi-koniek02_mini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0850" y="3356992"/>
            <a:ext cx="3903150" cy="3501008"/>
          </a:xfrm>
        </p:spPr>
      </p:pic>
      <p:pic>
        <p:nvPicPr>
          <p:cNvPr id="6" name="Содержимое 5" descr="linophrynidae_01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71421"/>
            <a:ext cx="4644008" cy="3486579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Форма тела:</a:t>
            </a:r>
            <a:br>
              <a:rPr lang="ru-RU" sz="3200" dirty="0" smtClean="0"/>
            </a:br>
            <a:r>
              <a:rPr lang="ru-RU" sz="3200" dirty="0" smtClean="0"/>
              <a:t>- причудливая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868144" y="2708920"/>
            <a:ext cx="290816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Морской</a:t>
            </a:r>
            <a:r>
              <a:rPr lang="ru-RU" sz="2800" dirty="0" smtClean="0"/>
              <a:t>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конёк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2708920"/>
            <a:ext cx="200888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Удильщик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" y="1556793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Значение:</a:t>
            </a:r>
          </a:p>
          <a:p>
            <a:r>
              <a:rPr lang="ru-RU" sz="2600" dirty="0" smtClean="0"/>
              <a:t>Скрывается среди водорослей, коралловых полипов.</a:t>
            </a:r>
            <a:endParaRPr lang="ru-RU" sz="26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14710681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53036"/>
            <a:ext cx="4139952" cy="3104964"/>
          </a:xfrm>
        </p:spPr>
      </p:pic>
      <p:pic>
        <p:nvPicPr>
          <p:cNvPr id="6" name="Содержимое 5" descr="64CR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9377" y="0"/>
            <a:ext cx="4211960" cy="2827278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Окраска тела:</a:t>
            </a:r>
            <a:br>
              <a:rPr lang="ru-RU" sz="3200" dirty="0" smtClean="0"/>
            </a:br>
            <a:r>
              <a:rPr lang="ru-RU" sz="3200" dirty="0" smtClean="0"/>
              <a:t>- покровительственная</a:t>
            </a:r>
            <a:endParaRPr lang="ru-RU" sz="3200" dirty="0"/>
          </a:p>
        </p:txBody>
      </p:sp>
      <p:pic>
        <p:nvPicPr>
          <p:cNvPr id="7" name="Рисунок 6" descr="krolik-1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489" y="3827935"/>
            <a:ext cx="4499991" cy="30300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47656" y="3501008"/>
            <a:ext cx="309634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Заяц-беляк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501008"/>
            <a:ext cx="354937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Белая куропатка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4048" y="0"/>
            <a:ext cx="375776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Зеленый кузнечик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556792"/>
            <a:ext cx="47160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Значение:</a:t>
            </a:r>
          </a:p>
          <a:p>
            <a:r>
              <a:rPr lang="ru-RU" sz="2800" dirty="0" smtClean="0"/>
              <a:t>Скрывается на фоне окружающей среды.</a:t>
            </a:r>
            <a:endParaRPr lang="ru-RU" sz="28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98_tiger-medium_greatcats.ru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811191"/>
            <a:ext cx="4572000" cy="3046809"/>
          </a:xfrm>
        </p:spPr>
      </p:pic>
      <p:pic>
        <p:nvPicPr>
          <p:cNvPr id="6" name="Содержимое 5" descr="32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1196752"/>
            <a:ext cx="4572000" cy="3049525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Окраска тела:</a:t>
            </a:r>
            <a:br>
              <a:rPr lang="ru-RU" sz="3200" dirty="0" smtClean="0"/>
            </a:br>
            <a:r>
              <a:rPr lang="ru-RU" sz="3200" dirty="0" smtClean="0"/>
              <a:t>- расчленяющая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331640" y="3429000"/>
            <a:ext cx="115212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Тигр</a:t>
            </a:r>
            <a:endParaRPr lang="ru-RU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6256" y="980728"/>
            <a:ext cx="144016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Зебра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700808"/>
            <a:ext cx="3851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Значение:</a:t>
            </a:r>
          </a:p>
          <a:p>
            <a:r>
              <a:rPr lang="ru-RU" sz="2800" dirty="0" smtClean="0"/>
              <a:t>Скрывает на фоне полос света и тени.</a:t>
            </a:r>
            <a:endParaRPr lang="ru-RU" sz="28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troenie-pchelyi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93096"/>
            <a:ext cx="3856672" cy="2564904"/>
          </a:xfrm>
        </p:spPr>
      </p:pic>
      <p:pic>
        <p:nvPicPr>
          <p:cNvPr id="6" name="Содержимое 5" descr="vespa_crabro13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4480378"/>
            <a:ext cx="3563888" cy="2377623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Окраска тела:</a:t>
            </a:r>
            <a:br>
              <a:rPr lang="ru-RU" sz="3200" dirty="0" smtClean="0"/>
            </a:br>
            <a:r>
              <a:rPr lang="ru-RU" sz="3200" dirty="0" smtClean="0"/>
              <a:t>- предостерегающая </a:t>
            </a:r>
            <a:endParaRPr lang="ru-RU" sz="3200" dirty="0"/>
          </a:p>
        </p:txBody>
      </p:sp>
      <p:pic>
        <p:nvPicPr>
          <p:cNvPr id="7" name="Рисунок 6" descr="lytta_vesicatoria_0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914" y="2276872"/>
            <a:ext cx="2968086" cy="2204864"/>
          </a:xfrm>
          <a:prstGeom prst="rect">
            <a:avLst/>
          </a:prstGeom>
        </p:spPr>
      </p:pic>
      <p:pic>
        <p:nvPicPr>
          <p:cNvPr id="8" name="Рисунок 7" descr="aba35ce1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3318" y="0"/>
            <a:ext cx="3490682" cy="2303850"/>
          </a:xfrm>
          <a:prstGeom prst="rect">
            <a:avLst/>
          </a:prstGeom>
        </p:spPr>
      </p:pic>
      <p:pic>
        <p:nvPicPr>
          <p:cNvPr id="9" name="Рисунок 8" descr="pieris-brassicae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1412776"/>
            <a:ext cx="2493458" cy="16558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4077072"/>
            <a:ext cx="1247457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Пчела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652120" y="6165304"/>
            <a:ext cx="939681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Оса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067944" y="3933056"/>
            <a:ext cx="2712602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Жук</a:t>
            </a:r>
            <a:r>
              <a:rPr lang="ru-RU" sz="2800" dirty="0" smtClean="0"/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нарывник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347864" y="2852936"/>
            <a:ext cx="3203848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Гусеница бабочка-капустница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980728"/>
            <a:ext cx="4211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Значение:</a:t>
            </a:r>
          </a:p>
          <a:p>
            <a:r>
              <a:rPr lang="ru-RU" sz="2400" dirty="0" smtClean="0"/>
              <a:t>Сохранение численности видов обладающих ядовитыми, обжигающими, жалящими свойствами.</a:t>
            </a:r>
            <a:endParaRPr lang="ru-RU" sz="24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_6be26_49458370_XL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365104"/>
            <a:ext cx="3139203" cy="249289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8028384" cy="126876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Мимикрия (подражание беззащитных животных хорошо защищённым и обладающим предостерегающей окраской)</a:t>
            </a:r>
            <a:endParaRPr lang="ru-RU" sz="2800" dirty="0"/>
          </a:p>
        </p:txBody>
      </p:sp>
      <p:pic>
        <p:nvPicPr>
          <p:cNvPr id="7" name="Рисунок 6" descr="191340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71800" y="2390499"/>
            <a:ext cx="3213737" cy="2636912"/>
          </a:xfrm>
          <a:prstGeom prst="rect">
            <a:avLst/>
          </a:prstGeom>
        </p:spPr>
      </p:pic>
      <p:pic>
        <p:nvPicPr>
          <p:cNvPr id="8" name="Рисунок 7" descr="656005_5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86783" y="908720"/>
            <a:ext cx="3157217" cy="2376264"/>
          </a:xfrm>
          <a:prstGeom prst="rect">
            <a:avLst/>
          </a:prstGeom>
        </p:spPr>
      </p:pic>
      <p:pic>
        <p:nvPicPr>
          <p:cNvPr id="10" name="Содержимое 9" descr="0009-021-Razmnozhenie-ptits.png"/>
          <p:cNvPicPr>
            <a:picLocks noGrp="1" noChangeAspect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96136" y="4356795"/>
            <a:ext cx="3347864" cy="2501205"/>
          </a:xfrm>
        </p:spPr>
      </p:pic>
      <p:pic>
        <p:nvPicPr>
          <p:cNvPr id="11" name="Рисунок 10" descr="lpU2g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11960" y="4889744"/>
            <a:ext cx="2520280" cy="19682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520" y="4221088"/>
            <a:ext cx="194155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Осовидки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801692" y="692696"/>
            <a:ext cx="234230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Пчеловидки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763688" y="2492896"/>
            <a:ext cx="247215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Шмелевидки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012160" y="3284984"/>
            <a:ext cx="3131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Яйца, откладываемые</a:t>
            </a:r>
            <a:r>
              <a:rPr lang="ru-RU" sz="2200" dirty="0" smtClean="0"/>
              <a:t> 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кукушкой</a:t>
            </a:r>
            <a:endParaRPr lang="ru-RU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1340768"/>
            <a:ext cx="6012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Значение:</a:t>
            </a:r>
          </a:p>
          <a:p>
            <a:r>
              <a:rPr lang="ru-RU" sz="2800" dirty="0" smtClean="0"/>
              <a:t>Защита от истребления.</a:t>
            </a:r>
            <a:endParaRPr lang="ru-RU" sz="28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5383726_1301486623_krapiva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052419"/>
            <a:ext cx="3312368" cy="2805581"/>
          </a:xfrm>
        </p:spPr>
      </p:pic>
      <p:pic>
        <p:nvPicPr>
          <p:cNvPr id="6" name="Содержимое 5" descr="boiarishnik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57716" y="4293096"/>
            <a:ext cx="3286284" cy="2564904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Иглы, колючки, кристаллы щавелевокислого калия, накапливающегося в колючках или листьях растений</a:t>
            </a:r>
            <a:endParaRPr lang="ru-RU" sz="2800" dirty="0"/>
          </a:p>
        </p:txBody>
      </p:sp>
      <p:pic>
        <p:nvPicPr>
          <p:cNvPr id="7" name="Рисунок 6" descr="kaktu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3573016"/>
            <a:ext cx="2519911" cy="2407915"/>
          </a:xfrm>
          <a:prstGeom prst="rect">
            <a:avLst/>
          </a:prstGeom>
        </p:spPr>
      </p:pic>
      <p:pic>
        <p:nvPicPr>
          <p:cNvPr id="8" name="Рисунок 7" descr="shipovnic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35688" y="1196752"/>
            <a:ext cx="2808312" cy="21770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2" y="1772816"/>
            <a:ext cx="54360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Значение:</a:t>
            </a:r>
          </a:p>
          <a:p>
            <a:r>
              <a:rPr lang="ru-RU" sz="2800" dirty="0" smtClean="0"/>
              <a:t>Защита от поедания травоядными животными.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334780"/>
            <a:ext cx="172819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Крапива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635896" y="3284984"/>
            <a:ext cx="134043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Кактус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076056" y="1340768"/>
            <a:ext cx="202651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Шиповник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17108" y="3933056"/>
            <a:ext cx="222689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Боярышник</a:t>
            </a:r>
            <a:endParaRPr lang="ru-RU" sz="28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1915</TotalTime>
  <Words>329</Words>
  <Application>Microsoft Office PowerPoint</Application>
  <PresentationFormat>Экран (4:3)</PresentationFormat>
  <Paragraphs>111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Приспособленность организмов к среде обитания- результат естественного отбора</vt:lpstr>
      <vt:lpstr>Форма тела: - торпедообразная</vt:lpstr>
      <vt:lpstr>Форма тела: - сучковидная, листовидная</vt:lpstr>
      <vt:lpstr>Форма тела: - причудливая</vt:lpstr>
      <vt:lpstr>Окраска тела: - покровительственная</vt:lpstr>
      <vt:lpstr>Окраска тела: - расчленяющая</vt:lpstr>
      <vt:lpstr>Окраска тела: - предостерегающая </vt:lpstr>
      <vt:lpstr>Мимикрия (подражание беззащитных животных хорошо защищённым и обладающим предостерегающей окраской)</vt:lpstr>
      <vt:lpstr>Иглы, колючки, кристаллы щавелевокислого калия, накапливающегося в колючках или листьях растений</vt:lpstr>
      <vt:lpstr>Твердые покровы тела, иглы</vt:lpstr>
      <vt:lpstr>Твердые покровы тела, иглы</vt:lpstr>
      <vt:lpstr>Приспособительное поведение: - замирание</vt:lpstr>
      <vt:lpstr>Приспособительное поведение: - угрожающая поза</vt:lpstr>
      <vt:lpstr>Приспособительное поведение: - запасание корма</vt:lpstr>
      <vt:lpstr>Забота о потомстве: - вынашивание икры в ротовой полости, в складке кожи на животе</vt:lpstr>
      <vt:lpstr>Забота о потомстве: - постройка гнезда и выведение в нём потомства</vt:lpstr>
      <vt:lpstr>Забота о потомстве: - выкармливание потомства</vt:lpstr>
      <vt:lpstr>Забота о потомстве: - обеспечение будущего потомства</vt:lpstr>
      <vt:lpstr>Физиологические адаптации: - удаление избытка воды через почки в виде слабо концентрированной мочи</vt:lpstr>
      <vt:lpstr>Физиологические адаптации: - потребление большого количества воды и выделение небольшого количества концентрированной мочи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Приспособленность организмов</dc:title>
  <dc:creator>Динара Шакирова</dc:creator>
  <cp:lastModifiedBy>Ольга Николаева</cp:lastModifiedBy>
  <cp:revision>77</cp:revision>
  <dcterms:created xsi:type="dcterms:W3CDTF">2016-03-07T09:57:07Z</dcterms:created>
  <dcterms:modified xsi:type="dcterms:W3CDTF">2016-03-18T12:49:15Z</dcterms:modified>
</cp:coreProperties>
</file>