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4" autoAdjust="0"/>
    <p:restoredTop sz="94652" autoAdjust="0"/>
  </p:normalViewPr>
  <p:slideViewPr>
    <p:cSldViewPr>
      <p:cViewPr>
        <p:scale>
          <a:sx n="77" d="100"/>
          <a:sy n="77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hyperlink" Target="&#1087;&#1086;&#1103;&#1089;&#1085;&#1077;&#1085;&#1080;&#1077;%20&#1082;%20&#1084;&#1086;&#1076;&#1077;&#1083;&#1080;.docx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7DE09-B04A-43D5-A7A4-5C095FA3AE4C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838930-F232-435C-9D63-1EEB64B6B46E}">
      <dgm:prSet phldrT="[Текст]" custT="1"/>
      <dgm:spPr>
        <a:solidFill>
          <a:srgbClr val="FF0000">
            <a:alpha val="50000"/>
          </a:srgb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ru-RU" sz="2000" b="1" dirty="0" smtClean="0"/>
            <a:t>КЛАССНЫЙ УЧЕНИЧЕСКИЙ СОВЕТ</a:t>
          </a:r>
          <a:endParaRPr lang="ru-RU" sz="20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506FB850-0159-4114-AB35-838B7B43684B}" type="parTrans" cxnId="{414C4E3F-E243-40E7-96BE-BD82EC253BCC}">
      <dgm:prSet/>
      <dgm:spPr/>
      <dgm:t>
        <a:bodyPr/>
        <a:lstStyle/>
        <a:p>
          <a:endParaRPr lang="ru-RU"/>
        </a:p>
      </dgm:t>
    </dgm:pt>
    <dgm:pt modelId="{42BBFC3C-1193-4AFB-BE55-0C8FFC138130}" type="sibTrans" cxnId="{414C4E3F-E243-40E7-96BE-BD82EC253BCC}">
      <dgm:prSet/>
      <dgm:spPr/>
      <dgm:t>
        <a:bodyPr/>
        <a:lstStyle/>
        <a:p>
          <a:endParaRPr lang="ru-RU"/>
        </a:p>
      </dgm:t>
    </dgm:pt>
    <dgm:pt modelId="{C895E4E0-1B19-46C0-AA42-D8FFB518E62C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Информаци</a:t>
          </a:r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онно-оформительс</a:t>
          </a:r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кая комиссия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38FE56-F2F5-418E-BF9B-38A68C4F12E6}" type="parTrans" cxnId="{854F5FE0-A7FB-4EA8-9099-48F4B3F38112}">
      <dgm:prSet/>
      <dgm:spPr/>
      <dgm:t>
        <a:bodyPr/>
        <a:lstStyle/>
        <a:p>
          <a:endParaRPr lang="ru-RU"/>
        </a:p>
      </dgm:t>
    </dgm:pt>
    <dgm:pt modelId="{7A846341-360C-495B-B4E2-1BFD78A0E5E9}" type="sibTrans" cxnId="{854F5FE0-A7FB-4EA8-9099-48F4B3F38112}">
      <dgm:prSet/>
      <dgm:spPr/>
      <dgm:t>
        <a:bodyPr/>
        <a:lstStyle/>
        <a:p>
          <a:endParaRPr lang="ru-RU"/>
        </a:p>
      </dgm:t>
    </dgm:pt>
    <dgm:pt modelId="{1CBBB054-B3BC-4453-B45B-FB12444FA8C0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Культурно-массовая комиссия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4C16D3-45C8-49EE-B49F-35C50F681ABE}" type="parTrans" cxnId="{F2929EF4-61FC-444B-9F0F-79232E1E9D46}">
      <dgm:prSet/>
      <dgm:spPr/>
      <dgm:t>
        <a:bodyPr/>
        <a:lstStyle/>
        <a:p>
          <a:endParaRPr lang="ru-RU"/>
        </a:p>
      </dgm:t>
    </dgm:pt>
    <dgm:pt modelId="{8C99850F-64AC-40C3-B6FE-733B6E54DFA2}" type="sibTrans" cxnId="{F2929EF4-61FC-444B-9F0F-79232E1E9D46}">
      <dgm:prSet/>
      <dgm:spPr/>
      <dgm:t>
        <a:bodyPr/>
        <a:lstStyle/>
        <a:p>
          <a:endParaRPr lang="ru-RU"/>
        </a:p>
      </dgm:t>
    </dgm:pt>
    <dgm:pt modelId="{E4631EA2-DED7-46E5-BB29-C045E7A0454B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Спортивно-массовая комиссия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30344D-8B5A-4347-BCEB-FA69A4D9D213}" type="parTrans" cxnId="{152CFB67-7B4E-4EAE-8E23-92FE5B520D7F}">
      <dgm:prSet/>
      <dgm:spPr/>
      <dgm:t>
        <a:bodyPr/>
        <a:lstStyle/>
        <a:p>
          <a:endParaRPr lang="ru-RU"/>
        </a:p>
      </dgm:t>
    </dgm:pt>
    <dgm:pt modelId="{554FC7F1-A021-4845-88BC-7C90206CAC96}" type="sibTrans" cxnId="{152CFB67-7B4E-4EAE-8E23-92FE5B520D7F}">
      <dgm:prSet/>
      <dgm:spPr/>
      <dgm:t>
        <a:bodyPr/>
        <a:lstStyle/>
        <a:p>
          <a:endParaRPr lang="ru-RU"/>
        </a:p>
      </dgm:t>
    </dgm:pt>
    <dgm:pt modelId="{CE313793-FE70-45DC-BF59-9967B10EC5AD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Главный дежурный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B09E3C-2013-46A1-9053-CA2692FB3876}" type="parTrans" cxnId="{0AEF4A0B-6728-4BDA-AF3E-4C50F7511683}">
      <dgm:prSet/>
      <dgm:spPr/>
      <dgm:t>
        <a:bodyPr/>
        <a:lstStyle/>
        <a:p>
          <a:endParaRPr lang="ru-RU"/>
        </a:p>
      </dgm:t>
    </dgm:pt>
    <dgm:pt modelId="{1107B363-CFC6-4D7E-926A-D3C7709B2253}" type="sibTrans" cxnId="{0AEF4A0B-6728-4BDA-AF3E-4C50F7511683}">
      <dgm:prSet/>
      <dgm:spPr/>
      <dgm:t>
        <a:bodyPr/>
        <a:lstStyle/>
        <a:p>
          <a:endParaRPr lang="ru-RU"/>
        </a:p>
      </dgm:t>
    </dgm:pt>
    <dgm:pt modelId="{B5814B75-0D77-4642-B8AE-031B01C59E07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Учебно-</a:t>
          </a:r>
          <a:r>
            <a:rPr lang="ru-RU" sz="24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дисципли</a:t>
          </a:r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нарная</a:t>
          </a:r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комиссия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20FA3B-D3F3-46CF-9714-E6CF6B555F05}" type="parTrans" cxnId="{387D0D1C-E9A9-41BB-8710-69AFD672F9C0}">
      <dgm:prSet/>
      <dgm:spPr/>
      <dgm:t>
        <a:bodyPr/>
        <a:lstStyle/>
        <a:p>
          <a:endParaRPr lang="ru-RU"/>
        </a:p>
      </dgm:t>
    </dgm:pt>
    <dgm:pt modelId="{8AAA4D01-0544-4573-B792-EA5074B09CB6}" type="sibTrans" cxnId="{387D0D1C-E9A9-41BB-8710-69AFD672F9C0}">
      <dgm:prSet/>
      <dgm:spPr/>
      <dgm:t>
        <a:bodyPr/>
        <a:lstStyle/>
        <a:p>
          <a:endParaRPr lang="ru-RU"/>
        </a:p>
      </dgm:t>
    </dgm:pt>
    <dgm:pt modelId="{4182F7CA-16DA-41E4-872C-A04C26FEB2B1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6699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ru-RU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Заместитель командира</a:t>
          </a:r>
          <a:endParaRPr lang="ru-RU" sz="23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CDD621-62D9-426C-9DBB-345D9F73C614}" type="parTrans" cxnId="{3C97A43E-E3DD-45C1-9CDC-EA5CDBFD8F3A}">
      <dgm:prSet/>
      <dgm:spPr/>
      <dgm:t>
        <a:bodyPr/>
        <a:lstStyle/>
        <a:p>
          <a:endParaRPr lang="ru-RU"/>
        </a:p>
      </dgm:t>
    </dgm:pt>
    <dgm:pt modelId="{98B539E8-C2D2-4443-B1BF-2F494485F3FB}" type="sibTrans" cxnId="{3C97A43E-E3DD-45C1-9CDC-EA5CDBFD8F3A}">
      <dgm:prSet/>
      <dgm:spPr/>
      <dgm:t>
        <a:bodyPr/>
        <a:lstStyle/>
        <a:p>
          <a:endParaRPr lang="ru-RU"/>
        </a:p>
      </dgm:t>
    </dgm:pt>
    <dgm:pt modelId="{DDC74874-3F2B-4232-86C2-103B21122E6F}">
      <dgm:prSet/>
      <dgm:spPr/>
      <dgm:t>
        <a:bodyPr/>
        <a:lstStyle/>
        <a:p>
          <a:endParaRPr lang="ru-RU" dirty="0"/>
        </a:p>
      </dgm:t>
    </dgm:pt>
    <dgm:pt modelId="{3A838AB8-5A0B-46C6-AD66-9C79F131973A}" type="parTrans" cxnId="{C3A82485-0F53-4878-9E97-2401E1904F34}">
      <dgm:prSet/>
      <dgm:spPr/>
      <dgm:t>
        <a:bodyPr/>
        <a:lstStyle/>
        <a:p>
          <a:endParaRPr lang="ru-RU"/>
        </a:p>
      </dgm:t>
    </dgm:pt>
    <dgm:pt modelId="{5F07952F-EFEA-483B-A0DB-6D3116249C51}" type="sibTrans" cxnId="{C3A82485-0F53-4878-9E97-2401E1904F34}">
      <dgm:prSet/>
      <dgm:spPr/>
      <dgm:t>
        <a:bodyPr/>
        <a:lstStyle/>
        <a:p>
          <a:endParaRPr lang="ru-RU"/>
        </a:p>
      </dgm:t>
    </dgm:pt>
    <dgm:pt modelId="{DA5FCF54-7E82-4F4A-8C4E-CC2453426676}">
      <dgm:prSet/>
      <dgm:spPr/>
      <dgm:t>
        <a:bodyPr/>
        <a:lstStyle/>
        <a:p>
          <a:endParaRPr lang="ru-RU" dirty="0"/>
        </a:p>
      </dgm:t>
    </dgm:pt>
    <dgm:pt modelId="{FB177E4D-613D-44B6-BEF8-F546822B6FDA}" type="parTrans" cxnId="{7DCC50C9-8360-4986-B89A-EF8892CDEF04}">
      <dgm:prSet/>
      <dgm:spPr/>
      <dgm:t>
        <a:bodyPr/>
        <a:lstStyle/>
        <a:p>
          <a:endParaRPr lang="ru-RU"/>
        </a:p>
      </dgm:t>
    </dgm:pt>
    <dgm:pt modelId="{73B51462-8DE9-4EE2-B01A-0842A678F21B}" type="sibTrans" cxnId="{7DCC50C9-8360-4986-B89A-EF8892CDEF04}">
      <dgm:prSet/>
      <dgm:spPr/>
      <dgm:t>
        <a:bodyPr/>
        <a:lstStyle/>
        <a:p>
          <a:endParaRPr lang="ru-RU"/>
        </a:p>
      </dgm:t>
    </dgm:pt>
    <dgm:pt modelId="{5FEDE8F8-251B-4B1B-AD25-CFC4C690C6E4}">
      <dgm:prSet/>
      <dgm:spPr/>
      <dgm:t>
        <a:bodyPr/>
        <a:lstStyle/>
        <a:p>
          <a:endParaRPr lang="ru-RU" dirty="0"/>
        </a:p>
      </dgm:t>
    </dgm:pt>
    <dgm:pt modelId="{3E7877E9-3235-41BA-BFD8-ADC23AD575F9}" type="parTrans" cxnId="{C281D239-9283-4363-AA60-9277FC9697E9}">
      <dgm:prSet/>
      <dgm:spPr/>
      <dgm:t>
        <a:bodyPr/>
        <a:lstStyle/>
        <a:p>
          <a:endParaRPr lang="ru-RU"/>
        </a:p>
      </dgm:t>
    </dgm:pt>
    <dgm:pt modelId="{73CC9B19-638C-4F1B-A271-5D72405F906B}" type="sibTrans" cxnId="{C281D239-9283-4363-AA60-9277FC9697E9}">
      <dgm:prSet/>
      <dgm:spPr/>
      <dgm:t>
        <a:bodyPr/>
        <a:lstStyle/>
        <a:p>
          <a:endParaRPr lang="ru-RU"/>
        </a:p>
      </dgm:t>
    </dgm:pt>
    <dgm:pt modelId="{0ED24BAB-6D04-4994-B766-7ADD2CDCB857}">
      <dgm:prSet/>
      <dgm:spPr/>
      <dgm:t>
        <a:bodyPr/>
        <a:lstStyle/>
        <a:p>
          <a:endParaRPr lang="ru-RU" dirty="0"/>
        </a:p>
      </dgm:t>
    </dgm:pt>
    <dgm:pt modelId="{34038EA3-DF17-4FD2-8FAB-15A9C8F3B2BE}" type="parTrans" cxnId="{252ACF82-C34E-45CC-9635-6D7A51676180}">
      <dgm:prSet/>
      <dgm:spPr/>
      <dgm:t>
        <a:bodyPr/>
        <a:lstStyle/>
        <a:p>
          <a:endParaRPr lang="ru-RU"/>
        </a:p>
      </dgm:t>
    </dgm:pt>
    <dgm:pt modelId="{1E246B0A-DBCE-4430-9813-8B722A10D209}" type="sibTrans" cxnId="{252ACF82-C34E-45CC-9635-6D7A51676180}">
      <dgm:prSet/>
      <dgm:spPr/>
      <dgm:t>
        <a:bodyPr/>
        <a:lstStyle/>
        <a:p>
          <a:endParaRPr lang="ru-RU"/>
        </a:p>
      </dgm:t>
    </dgm:pt>
    <dgm:pt modelId="{1DC8D025-482A-4923-80B7-2DB938FAE763}">
      <dgm:prSet/>
      <dgm:spPr/>
      <dgm:t>
        <a:bodyPr/>
        <a:lstStyle/>
        <a:p>
          <a:endParaRPr lang="ru-RU" dirty="0"/>
        </a:p>
      </dgm:t>
    </dgm:pt>
    <dgm:pt modelId="{0D0D0007-2815-490C-9F48-FC76BD331B9C}" type="parTrans" cxnId="{DCECBA83-B82B-4024-8383-71B1BA09932B}">
      <dgm:prSet/>
      <dgm:spPr/>
      <dgm:t>
        <a:bodyPr/>
        <a:lstStyle/>
        <a:p>
          <a:endParaRPr lang="ru-RU"/>
        </a:p>
      </dgm:t>
    </dgm:pt>
    <dgm:pt modelId="{35860D65-1CD0-4C3E-B00F-12057B1D4776}" type="sibTrans" cxnId="{DCECBA83-B82B-4024-8383-71B1BA09932B}">
      <dgm:prSet/>
      <dgm:spPr/>
      <dgm:t>
        <a:bodyPr/>
        <a:lstStyle/>
        <a:p>
          <a:endParaRPr lang="ru-RU"/>
        </a:p>
      </dgm:t>
    </dgm:pt>
    <dgm:pt modelId="{570DA520-F8B5-42EB-9F12-EF691736BD40}">
      <dgm:prSet/>
      <dgm:spPr/>
      <dgm:t>
        <a:bodyPr/>
        <a:lstStyle/>
        <a:p>
          <a:endParaRPr lang="ru-RU" dirty="0"/>
        </a:p>
      </dgm:t>
    </dgm:pt>
    <dgm:pt modelId="{30DD13B4-E63E-46FE-8ACA-46AEE1127DC4}" type="parTrans" cxnId="{F71C2F60-C509-4726-BCE2-4EF3DFAEF09D}">
      <dgm:prSet/>
      <dgm:spPr/>
      <dgm:t>
        <a:bodyPr/>
        <a:lstStyle/>
        <a:p>
          <a:endParaRPr lang="ru-RU"/>
        </a:p>
      </dgm:t>
    </dgm:pt>
    <dgm:pt modelId="{399E7275-F5B5-49EF-AAC9-3C21A3843E87}" type="sibTrans" cxnId="{F71C2F60-C509-4726-BCE2-4EF3DFAEF09D}">
      <dgm:prSet/>
      <dgm:spPr/>
      <dgm:t>
        <a:bodyPr/>
        <a:lstStyle/>
        <a:p>
          <a:endParaRPr lang="ru-RU"/>
        </a:p>
      </dgm:t>
    </dgm:pt>
    <dgm:pt modelId="{58A63C8F-23E9-45D5-9729-C7A960B41AD8}">
      <dgm:prSet/>
      <dgm:spPr/>
      <dgm:t>
        <a:bodyPr/>
        <a:lstStyle/>
        <a:p>
          <a:endParaRPr lang="ru-RU" dirty="0"/>
        </a:p>
      </dgm:t>
    </dgm:pt>
    <dgm:pt modelId="{7A85F7E8-DB04-444F-A0CE-34EDED26BA6D}" type="parTrans" cxnId="{397CA0F9-7818-4506-B2B0-540FD3C87B65}">
      <dgm:prSet/>
      <dgm:spPr/>
      <dgm:t>
        <a:bodyPr/>
        <a:lstStyle/>
        <a:p>
          <a:endParaRPr lang="ru-RU"/>
        </a:p>
      </dgm:t>
    </dgm:pt>
    <dgm:pt modelId="{6053BEAC-E191-4367-9FEF-24BB60B7EBA1}" type="sibTrans" cxnId="{397CA0F9-7818-4506-B2B0-540FD3C87B65}">
      <dgm:prSet/>
      <dgm:spPr/>
      <dgm:t>
        <a:bodyPr/>
        <a:lstStyle/>
        <a:p>
          <a:endParaRPr lang="ru-RU"/>
        </a:p>
      </dgm:t>
    </dgm:pt>
    <dgm:pt modelId="{6ABAA20C-B18F-4A3B-AF77-B06B62AE78D9}">
      <dgm:prSet/>
      <dgm:spPr/>
      <dgm:t>
        <a:bodyPr/>
        <a:lstStyle/>
        <a:p>
          <a:endParaRPr lang="ru-RU" dirty="0"/>
        </a:p>
      </dgm:t>
    </dgm:pt>
    <dgm:pt modelId="{A13E5333-D689-43DA-9034-54CA291D9203}" type="parTrans" cxnId="{A42CD9E4-EEC2-4907-BD43-5FC7B13BF0EA}">
      <dgm:prSet/>
      <dgm:spPr/>
      <dgm:t>
        <a:bodyPr/>
        <a:lstStyle/>
        <a:p>
          <a:endParaRPr lang="ru-RU"/>
        </a:p>
      </dgm:t>
    </dgm:pt>
    <dgm:pt modelId="{C2DAEB2C-4A18-4464-97E3-4BB091A89043}" type="sibTrans" cxnId="{A42CD9E4-EEC2-4907-BD43-5FC7B13BF0EA}">
      <dgm:prSet/>
      <dgm:spPr/>
      <dgm:t>
        <a:bodyPr/>
        <a:lstStyle/>
        <a:p>
          <a:endParaRPr lang="ru-RU"/>
        </a:p>
      </dgm:t>
    </dgm:pt>
    <dgm:pt modelId="{D9E2A42D-363E-45A2-903A-3915F5EBCB2B}">
      <dgm:prSet/>
      <dgm:spPr/>
      <dgm:t>
        <a:bodyPr/>
        <a:lstStyle/>
        <a:p>
          <a:endParaRPr lang="ru-RU" dirty="0"/>
        </a:p>
      </dgm:t>
    </dgm:pt>
    <dgm:pt modelId="{F1A41443-1BAC-416F-BC55-0972DAFA2212}" type="parTrans" cxnId="{893E7BC0-9791-495F-8170-D19E6244F280}">
      <dgm:prSet/>
      <dgm:spPr/>
      <dgm:t>
        <a:bodyPr/>
        <a:lstStyle/>
        <a:p>
          <a:endParaRPr lang="ru-RU"/>
        </a:p>
      </dgm:t>
    </dgm:pt>
    <dgm:pt modelId="{53AA8F98-7F88-4145-A0D4-7DBA4AD3C930}" type="sibTrans" cxnId="{893E7BC0-9791-495F-8170-D19E6244F280}">
      <dgm:prSet/>
      <dgm:spPr/>
      <dgm:t>
        <a:bodyPr/>
        <a:lstStyle/>
        <a:p>
          <a:endParaRPr lang="ru-RU"/>
        </a:p>
      </dgm:t>
    </dgm:pt>
    <dgm:pt modelId="{E4960975-09FF-4B64-90F1-BACDE29C75B2}">
      <dgm:prSet/>
      <dgm:spPr/>
      <dgm:t>
        <a:bodyPr/>
        <a:lstStyle/>
        <a:p>
          <a:endParaRPr lang="ru-RU" dirty="0"/>
        </a:p>
      </dgm:t>
    </dgm:pt>
    <dgm:pt modelId="{AFA58E44-93A3-419D-99F5-02A84175E261}" type="parTrans" cxnId="{4B0B8781-D155-4381-A6A4-7DA9CA08C70E}">
      <dgm:prSet/>
      <dgm:spPr/>
      <dgm:t>
        <a:bodyPr/>
        <a:lstStyle/>
        <a:p>
          <a:endParaRPr lang="ru-RU"/>
        </a:p>
      </dgm:t>
    </dgm:pt>
    <dgm:pt modelId="{7487FD1F-9379-4215-A0A3-FF7EAA6910DE}" type="sibTrans" cxnId="{4B0B8781-D155-4381-A6A4-7DA9CA08C70E}">
      <dgm:prSet/>
      <dgm:spPr/>
      <dgm:t>
        <a:bodyPr/>
        <a:lstStyle/>
        <a:p>
          <a:endParaRPr lang="ru-RU"/>
        </a:p>
      </dgm:t>
    </dgm:pt>
    <dgm:pt modelId="{161B06B4-BB1E-4C60-ADE4-D90913ED8EFE}">
      <dgm:prSet/>
      <dgm:spPr/>
      <dgm:t>
        <a:bodyPr/>
        <a:lstStyle/>
        <a:p>
          <a:endParaRPr lang="ru-RU" dirty="0"/>
        </a:p>
      </dgm:t>
    </dgm:pt>
    <dgm:pt modelId="{07A65208-FA72-4CAD-B513-98F9C93591AA}" type="parTrans" cxnId="{7A4D26A2-F62A-4332-AA38-5F43BA6FFF34}">
      <dgm:prSet/>
      <dgm:spPr/>
      <dgm:t>
        <a:bodyPr/>
        <a:lstStyle/>
        <a:p>
          <a:endParaRPr lang="ru-RU"/>
        </a:p>
      </dgm:t>
    </dgm:pt>
    <dgm:pt modelId="{1C0F162D-7A7F-40B3-A3E5-4120A4B38759}" type="sibTrans" cxnId="{7A4D26A2-F62A-4332-AA38-5F43BA6FFF34}">
      <dgm:prSet/>
      <dgm:spPr/>
      <dgm:t>
        <a:bodyPr/>
        <a:lstStyle/>
        <a:p>
          <a:endParaRPr lang="ru-RU"/>
        </a:p>
      </dgm:t>
    </dgm:pt>
    <dgm:pt modelId="{B8351D4D-4532-4583-A387-783901C6B8BA}">
      <dgm:prSet/>
      <dgm:spPr/>
      <dgm:t>
        <a:bodyPr/>
        <a:lstStyle/>
        <a:p>
          <a:endParaRPr lang="ru-RU" dirty="0"/>
        </a:p>
      </dgm:t>
    </dgm:pt>
    <dgm:pt modelId="{2BD54DA5-542F-4131-942E-32B3022FA7D1}" type="parTrans" cxnId="{06FCEE73-3959-4A0F-B65D-B7FFCBAD8D23}">
      <dgm:prSet/>
      <dgm:spPr/>
      <dgm:t>
        <a:bodyPr/>
        <a:lstStyle/>
        <a:p>
          <a:endParaRPr lang="ru-RU"/>
        </a:p>
      </dgm:t>
    </dgm:pt>
    <dgm:pt modelId="{DF6AF580-A0BB-4C3E-A0C8-CD00DF0203BE}" type="sibTrans" cxnId="{06FCEE73-3959-4A0F-B65D-B7FFCBAD8D23}">
      <dgm:prSet/>
      <dgm:spPr/>
      <dgm:t>
        <a:bodyPr/>
        <a:lstStyle/>
        <a:p>
          <a:endParaRPr lang="ru-RU"/>
        </a:p>
      </dgm:t>
    </dgm:pt>
    <dgm:pt modelId="{D7CA0EDC-B343-43BF-B04C-4DF30ABAD5BF}" type="pres">
      <dgm:prSet presAssocID="{26E7DE09-B04A-43D5-A7A4-5C095FA3AE4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BD4D56-85ED-4584-82E9-A3A18253E844}" type="pres">
      <dgm:prSet presAssocID="{26E7DE09-B04A-43D5-A7A4-5C095FA3AE4C}" presName="radial" presStyleCnt="0">
        <dgm:presLayoutVars>
          <dgm:animLvl val="ctr"/>
        </dgm:presLayoutVars>
      </dgm:prSet>
      <dgm:spPr/>
    </dgm:pt>
    <dgm:pt modelId="{3363FE90-F787-451B-AEFA-6227249B0BA3}" type="pres">
      <dgm:prSet presAssocID="{99838930-F232-435C-9D63-1EEB64B6B46E}" presName="centerShape" presStyleLbl="vennNode1" presStyleIdx="0" presStyleCnt="7" custScaleX="75306" custScaleY="58940" custLinFactNeighborX="-3844" custLinFactNeighborY="13216"/>
      <dgm:spPr/>
      <dgm:t>
        <a:bodyPr/>
        <a:lstStyle/>
        <a:p>
          <a:endParaRPr lang="ru-RU"/>
        </a:p>
      </dgm:t>
    </dgm:pt>
    <dgm:pt modelId="{CE9C65EE-6054-4392-A9EF-37A9881982D0}" type="pres">
      <dgm:prSet presAssocID="{CE313793-FE70-45DC-BF59-9967B10EC5AD}" presName="node" presStyleLbl="vennNode1" presStyleIdx="1" presStyleCnt="7" custScaleX="113068" custRadScaleRad="61732" custRadScaleInc="57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74D12-F22C-4716-96F9-73A7DFECE15E}" type="pres">
      <dgm:prSet presAssocID="{E4631EA2-DED7-46E5-BB29-C045E7A0454B}" presName="node" presStyleLbl="vennNode1" presStyleIdx="2" presStyleCnt="7" custScaleX="131028" custRadScaleRad="110869" custRadScaleInc="57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2FB98-C4A7-4B6F-8330-970576F30748}" type="pres">
      <dgm:prSet presAssocID="{C895E4E0-1B19-46C0-AA42-D8FFB518E62C}" presName="node" presStyleLbl="vennNode1" presStyleIdx="3" presStyleCnt="7" custScaleX="149393" custRadScaleRad="118393" custRadScaleInc="33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50AAD-B993-4F6D-83F0-760A2EE7FAC5}" type="pres">
      <dgm:prSet presAssocID="{1CBBB054-B3BC-4453-B45B-FB12444FA8C0}" presName="node" presStyleLbl="vennNode1" presStyleIdx="4" presStyleCnt="7" custScaleX="126188" custRadScaleRad="115525" custRadScaleInc="45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C4FB9-F65A-41B5-A689-4D35D29A5E7F}" type="pres">
      <dgm:prSet presAssocID="{B5814B75-0D77-4642-B8AE-031B01C59E07}" presName="node" presStyleLbl="vennNode1" presStyleIdx="5" presStyleCnt="7" custScaleX="118896" custRadScaleRad="135326" custRadScaleInc="14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4FB13-7334-48CF-8591-D113F441B51C}" type="pres">
      <dgm:prSet presAssocID="{4182F7CA-16DA-41E4-872C-A04C26FEB2B1}" presName="node" presStyleLbl="vennNode1" presStyleIdx="6" presStyleCnt="7" custScaleX="140023" custRadScaleRad="107323" custRadScaleInc="-15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E7BC0-9791-495F-8170-D19E6244F280}" srcId="{26E7DE09-B04A-43D5-A7A4-5C095FA3AE4C}" destId="{D9E2A42D-363E-45A2-903A-3915F5EBCB2B}" srcOrd="9" destOrd="0" parTransId="{F1A41443-1BAC-416F-BC55-0972DAFA2212}" sibTransId="{53AA8F98-7F88-4145-A0D4-7DBA4AD3C930}"/>
    <dgm:cxn modelId="{D5916780-366A-45E5-A237-486C60660941}" type="presOf" srcId="{4182F7CA-16DA-41E4-872C-A04C26FEB2B1}" destId="{BA94FB13-7334-48CF-8591-D113F441B51C}" srcOrd="0" destOrd="0" presId="urn:microsoft.com/office/officeart/2005/8/layout/radial3"/>
    <dgm:cxn modelId="{143957C2-6812-42B1-9AEF-6CEF3388865C}" type="presOf" srcId="{C895E4E0-1B19-46C0-AA42-D8FFB518E62C}" destId="{C752FB98-C4A7-4B6F-8330-970576F30748}" srcOrd="0" destOrd="0" presId="urn:microsoft.com/office/officeart/2005/8/layout/radial3"/>
    <dgm:cxn modelId="{63D122C8-2314-4EED-951C-38026C1A2886}" type="presOf" srcId="{99838930-F232-435C-9D63-1EEB64B6B46E}" destId="{3363FE90-F787-451B-AEFA-6227249B0BA3}" srcOrd="0" destOrd="0" presId="urn:microsoft.com/office/officeart/2005/8/layout/radial3"/>
    <dgm:cxn modelId="{0AEF4A0B-6728-4BDA-AF3E-4C50F7511683}" srcId="{99838930-F232-435C-9D63-1EEB64B6B46E}" destId="{CE313793-FE70-45DC-BF59-9967B10EC5AD}" srcOrd="0" destOrd="0" parTransId="{8CB09E3C-2013-46A1-9053-CA2692FB3876}" sibTransId="{1107B363-CFC6-4D7E-926A-D3C7709B2253}"/>
    <dgm:cxn modelId="{387D0D1C-E9A9-41BB-8710-69AFD672F9C0}" srcId="{99838930-F232-435C-9D63-1EEB64B6B46E}" destId="{B5814B75-0D77-4642-B8AE-031B01C59E07}" srcOrd="4" destOrd="0" parTransId="{4C20FA3B-D3F3-46CF-9714-E6CF6B555F05}" sibTransId="{8AAA4D01-0544-4573-B792-EA5074B09CB6}"/>
    <dgm:cxn modelId="{397CA0F9-7818-4506-B2B0-540FD3C87B65}" srcId="{26E7DE09-B04A-43D5-A7A4-5C095FA3AE4C}" destId="{58A63C8F-23E9-45D5-9729-C7A960B41AD8}" srcOrd="7" destOrd="0" parTransId="{7A85F7E8-DB04-444F-A0CE-34EDED26BA6D}" sibTransId="{6053BEAC-E191-4367-9FEF-24BB60B7EBA1}"/>
    <dgm:cxn modelId="{ABF54543-5455-4CBF-8D91-021DE2A7FF5F}" type="presOf" srcId="{CE313793-FE70-45DC-BF59-9967B10EC5AD}" destId="{CE9C65EE-6054-4392-A9EF-37A9881982D0}" srcOrd="0" destOrd="0" presId="urn:microsoft.com/office/officeart/2005/8/layout/radial3"/>
    <dgm:cxn modelId="{854F5FE0-A7FB-4EA8-9099-48F4B3F38112}" srcId="{99838930-F232-435C-9D63-1EEB64B6B46E}" destId="{C895E4E0-1B19-46C0-AA42-D8FFB518E62C}" srcOrd="2" destOrd="0" parTransId="{3C38FE56-F2F5-418E-BF9B-38A68C4F12E6}" sibTransId="{7A846341-360C-495B-B4E2-1BFD78A0E5E9}"/>
    <dgm:cxn modelId="{252ACF82-C34E-45CC-9635-6D7A51676180}" srcId="{26E7DE09-B04A-43D5-A7A4-5C095FA3AE4C}" destId="{0ED24BAB-6D04-4994-B766-7ADD2CDCB857}" srcOrd="4" destOrd="0" parTransId="{34038EA3-DF17-4FD2-8FAB-15A9C8F3B2BE}" sibTransId="{1E246B0A-DBCE-4430-9813-8B722A10D209}"/>
    <dgm:cxn modelId="{DCECBA83-B82B-4024-8383-71B1BA09932B}" srcId="{26E7DE09-B04A-43D5-A7A4-5C095FA3AE4C}" destId="{1DC8D025-482A-4923-80B7-2DB938FAE763}" srcOrd="5" destOrd="0" parTransId="{0D0D0007-2815-490C-9F48-FC76BD331B9C}" sibTransId="{35860D65-1CD0-4C3E-B00F-12057B1D4776}"/>
    <dgm:cxn modelId="{7A4D26A2-F62A-4332-AA38-5F43BA6FFF34}" srcId="{26E7DE09-B04A-43D5-A7A4-5C095FA3AE4C}" destId="{161B06B4-BB1E-4C60-ADE4-D90913ED8EFE}" srcOrd="11" destOrd="0" parTransId="{07A65208-FA72-4CAD-B513-98F9C93591AA}" sibTransId="{1C0F162D-7A7F-40B3-A3E5-4120A4B38759}"/>
    <dgm:cxn modelId="{C281D239-9283-4363-AA60-9277FC9697E9}" srcId="{26E7DE09-B04A-43D5-A7A4-5C095FA3AE4C}" destId="{5FEDE8F8-251B-4B1B-AD25-CFC4C690C6E4}" srcOrd="3" destOrd="0" parTransId="{3E7877E9-3235-41BA-BFD8-ADC23AD575F9}" sibTransId="{73CC9B19-638C-4F1B-A271-5D72405F906B}"/>
    <dgm:cxn modelId="{BEB82AF8-3071-4275-B6BC-A95513464CAD}" type="presOf" srcId="{26E7DE09-B04A-43D5-A7A4-5C095FA3AE4C}" destId="{D7CA0EDC-B343-43BF-B04C-4DF30ABAD5BF}" srcOrd="0" destOrd="0" presId="urn:microsoft.com/office/officeart/2005/8/layout/radial3"/>
    <dgm:cxn modelId="{12163E4C-27B0-4917-9CFB-002D957D0FE0}" type="presOf" srcId="{1CBBB054-B3BC-4453-B45B-FB12444FA8C0}" destId="{99450AAD-B993-4F6D-83F0-760A2EE7FAC5}" srcOrd="0" destOrd="0" presId="urn:microsoft.com/office/officeart/2005/8/layout/radial3"/>
    <dgm:cxn modelId="{7DCC50C9-8360-4986-B89A-EF8892CDEF04}" srcId="{26E7DE09-B04A-43D5-A7A4-5C095FA3AE4C}" destId="{DA5FCF54-7E82-4F4A-8C4E-CC2453426676}" srcOrd="2" destOrd="0" parTransId="{FB177E4D-613D-44B6-BEF8-F546822B6FDA}" sibTransId="{73B51462-8DE9-4EE2-B01A-0842A678F21B}"/>
    <dgm:cxn modelId="{3C97A43E-E3DD-45C1-9CDC-EA5CDBFD8F3A}" srcId="{99838930-F232-435C-9D63-1EEB64B6B46E}" destId="{4182F7CA-16DA-41E4-872C-A04C26FEB2B1}" srcOrd="5" destOrd="0" parTransId="{0FCDD621-62D9-426C-9DBB-345D9F73C614}" sibTransId="{98B539E8-C2D2-4443-B1BF-2F494485F3FB}"/>
    <dgm:cxn modelId="{F71C2F60-C509-4726-BCE2-4EF3DFAEF09D}" srcId="{26E7DE09-B04A-43D5-A7A4-5C095FA3AE4C}" destId="{570DA520-F8B5-42EB-9F12-EF691736BD40}" srcOrd="6" destOrd="0" parTransId="{30DD13B4-E63E-46FE-8ACA-46AEE1127DC4}" sibTransId="{399E7275-F5B5-49EF-AAC9-3C21A3843E87}"/>
    <dgm:cxn modelId="{C3A82485-0F53-4878-9E97-2401E1904F34}" srcId="{26E7DE09-B04A-43D5-A7A4-5C095FA3AE4C}" destId="{DDC74874-3F2B-4232-86C2-103B21122E6F}" srcOrd="1" destOrd="0" parTransId="{3A838AB8-5A0B-46C6-AD66-9C79F131973A}" sibTransId="{5F07952F-EFEA-483B-A0DB-6D3116249C51}"/>
    <dgm:cxn modelId="{4B0B8781-D155-4381-A6A4-7DA9CA08C70E}" srcId="{26E7DE09-B04A-43D5-A7A4-5C095FA3AE4C}" destId="{E4960975-09FF-4B64-90F1-BACDE29C75B2}" srcOrd="10" destOrd="0" parTransId="{AFA58E44-93A3-419D-99F5-02A84175E261}" sibTransId="{7487FD1F-9379-4215-A0A3-FF7EAA6910DE}"/>
    <dgm:cxn modelId="{A42CD9E4-EEC2-4907-BD43-5FC7B13BF0EA}" srcId="{26E7DE09-B04A-43D5-A7A4-5C095FA3AE4C}" destId="{6ABAA20C-B18F-4A3B-AF77-B06B62AE78D9}" srcOrd="8" destOrd="0" parTransId="{A13E5333-D689-43DA-9034-54CA291D9203}" sibTransId="{C2DAEB2C-4A18-4464-97E3-4BB091A89043}"/>
    <dgm:cxn modelId="{414C4E3F-E243-40E7-96BE-BD82EC253BCC}" srcId="{26E7DE09-B04A-43D5-A7A4-5C095FA3AE4C}" destId="{99838930-F232-435C-9D63-1EEB64B6B46E}" srcOrd="0" destOrd="0" parTransId="{506FB850-0159-4114-AB35-838B7B43684B}" sibTransId="{42BBFC3C-1193-4AFB-BE55-0C8FFC138130}"/>
    <dgm:cxn modelId="{DACED634-EB1B-4690-859C-3FC4B5F26B43}" type="presOf" srcId="{B5814B75-0D77-4642-B8AE-031B01C59E07}" destId="{5E4C4FB9-F65A-41B5-A689-4D35D29A5E7F}" srcOrd="0" destOrd="0" presId="urn:microsoft.com/office/officeart/2005/8/layout/radial3"/>
    <dgm:cxn modelId="{F2929EF4-61FC-444B-9F0F-79232E1E9D46}" srcId="{99838930-F232-435C-9D63-1EEB64B6B46E}" destId="{1CBBB054-B3BC-4453-B45B-FB12444FA8C0}" srcOrd="3" destOrd="0" parTransId="{514C16D3-45C8-49EE-B49F-35C50F681ABE}" sibTransId="{8C99850F-64AC-40C3-B6FE-733B6E54DFA2}"/>
    <dgm:cxn modelId="{152CFB67-7B4E-4EAE-8E23-92FE5B520D7F}" srcId="{99838930-F232-435C-9D63-1EEB64B6B46E}" destId="{E4631EA2-DED7-46E5-BB29-C045E7A0454B}" srcOrd="1" destOrd="0" parTransId="{F230344D-8B5A-4347-BCEB-FA69A4D9D213}" sibTransId="{554FC7F1-A021-4845-88BC-7C90206CAC96}"/>
    <dgm:cxn modelId="{06FCEE73-3959-4A0F-B65D-B7FFCBAD8D23}" srcId="{26E7DE09-B04A-43D5-A7A4-5C095FA3AE4C}" destId="{B8351D4D-4532-4583-A387-783901C6B8BA}" srcOrd="12" destOrd="0" parTransId="{2BD54DA5-542F-4131-942E-32B3022FA7D1}" sibTransId="{DF6AF580-A0BB-4C3E-A0C8-CD00DF0203BE}"/>
    <dgm:cxn modelId="{54C30A7C-113C-496C-A560-89964B535E0B}" type="presOf" srcId="{E4631EA2-DED7-46E5-BB29-C045E7A0454B}" destId="{13A74D12-F22C-4716-96F9-73A7DFECE15E}" srcOrd="0" destOrd="0" presId="urn:microsoft.com/office/officeart/2005/8/layout/radial3"/>
    <dgm:cxn modelId="{19EB447B-04C5-421B-A12A-B36E5670A915}" type="presParOf" srcId="{D7CA0EDC-B343-43BF-B04C-4DF30ABAD5BF}" destId="{E3BD4D56-85ED-4584-82E9-A3A18253E844}" srcOrd="0" destOrd="0" presId="urn:microsoft.com/office/officeart/2005/8/layout/radial3"/>
    <dgm:cxn modelId="{0A8B5060-A892-4459-ADB4-3E68C63ED25E}" type="presParOf" srcId="{E3BD4D56-85ED-4584-82E9-A3A18253E844}" destId="{3363FE90-F787-451B-AEFA-6227249B0BA3}" srcOrd="0" destOrd="0" presId="urn:microsoft.com/office/officeart/2005/8/layout/radial3"/>
    <dgm:cxn modelId="{FA33DDEB-E032-4783-9ED4-533B0A425D08}" type="presParOf" srcId="{E3BD4D56-85ED-4584-82E9-A3A18253E844}" destId="{CE9C65EE-6054-4392-A9EF-37A9881982D0}" srcOrd="1" destOrd="0" presId="urn:microsoft.com/office/officeart/2005/8/layout/radial3"/>
    <dgm:cxn modelId="{D378F66F-84D0-479C-80D5-2FA90DF493B5}" type="presParOf" srcId="{E3BD4D56-85ED-4584-82E9-A3A18253E844}" destId="{13A74D12-F22C-4716-96F9-73A7DFECE15E}" srcOrd="2" destOrd="0" presId="urn:microsoft.com/office/officeart/2005/8/layout/radial3"/>
    <dgm:cxn modelId="{34BD2C87-255E-41E1-8095-E012597D2243}" type="presParOf" srcId="{E3BD4D56-85ED-4584-82E9-A3A18253E844}" destId="{C752FB98-C4A7-4B6F-8330-970576F30748}" srcOrd="3" destOrd="0" presId="urn:microsoft.com/office/officeart/2005/8/layout/radial3"/>
    <dgm:cxn modelId="{C5744C42-CC4E-4EEF-8BE0-50752EF5FDDB}" type="presParOf" srcId="{E3BD4D56-85ED-4584-82E9-A3A18253E844}" destId="{99450AAD-B993-4F6D-83F0-760A2EE7FAC5}" srcOrd="4" destOrd="0" presId="urn:microsoft.com/office/officeart/2005/8/layout/radial3"/>
    <dgm:cxn modelId="{16F187E0-3770-451D-9BF8-80642A600908}" type="presParOf" srcId="{E3BD4D56-85ED-4584-82E9-A3A18253E844}" destId="{5E4C4FB9-F65A-41B5-A689-4D35D29A5E7F}" srcOrd="5" destOrd="0" presId="urn:microsoft.com/office/officeart/2005/8/layout/radial3"/>
    <dgm:cxn modelId="{551B5990-4B14-494B-BF17-72977344FCB9}" type="presParOf" srcId="{E3BD4D56-85ED-4584-82E9-A3A18253E844}" destId="{BA94FB13-7334-48CF-8591-D113F441B51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3FE90-F787-451B-AEFA-6227249B0BA3}">
      <dsp:nvSpPr>
        <dsp:cNvPr id="0" name=""/>
        <dsp:cNvSpPr/>
      </dsp:nvSpPr>
      <dsp:spPr>
        <a:xfrm>
          <a:off x="4586097" y="2934985"/>
          <a:ext cx="2837830" cy="2221094"/>
        </a:xfrm>
        <a:prstGeom prst="ellipse">
          <a:avLst/>
        </a:prstGeom>
        <a:solidFill>
          <a:srgbClr val="FF0000">
            <a:alpha val="50000"/>
          </a:srgb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КЛАССНЫЙ УЧЕНИЧЕСКИЙ СОВЕТ</a:t>
          </a:r>
          <a:endParaRPr lang="ru-RU" sz="2000" b="1" kern="1200" dirty="0"/>
        </a:p>
      </dsp:txBody>
      <dsp:txXfrm>
        <a:off x="5001688" y="3260257"/>
        <a:ext cx="2006648" cy="1570550"/>
      </dsp:txXfrm>
    </dsp:sp>
    <dsp:sp modelId="{CE9C65EE-6054-4392-A9EF-37A9881982D0}">
      <dsp:nvSpPr>
        <dsp:cNvPr id="0" name=""/>
        <dsp:cNvSpPr/>
      </dsp:nvSpPr>
      <dsp:spPr>
        <a:xfrm>
          <a:off x="5988343" y="1207479"/>
          <a:ext cx="2130426" cy="1884199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Главный дежурный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0337" y="1483414"/>
        <a:ext cx="1506438" cy="1332329"/>
      </dsp:txXfrm>
    </dsp:sp>
    <dsp:sp modelId="{13A74D12-F22C-4716-96F9-73A7DFECE15E}">
      <dsp:nvSpPr>
        <dsp:cNvPr id="0" name=""/>
        <dsp:cNvSpPr/>
      </dsp:nvSpPr>
      <dsp:spPr>
        <a:xfrm>
          <a:off x="7672086" y="2663411"/>
          <a:ext cx="2468828" cy="1884199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Спортивно-массовая комиссия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33637" y="2939346"/>
        <a:ext cx="1745726" cy="1332329"/>
      </dsp:txXfrm>
    </dsp:sp>
    <dsp:sp modelId="{C752FB98-C4A7-4B6F-8330-970576F30748}">
      <dsp:nvSpPr>
        <dsp:cNvPr id="0" name=""/>
        <dsp:cNvSpPr/>
      </dsp:nvSpPr>
      <dsp:spPr>
        <a:xfrm>
          <a:off x="6654865" y="4679642"/>
          <a:ext cx="2814861" cy="1884199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Информаци</a:t>
          </a: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онно-оформительс</a:t>
          </a: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кая комиссия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67092" y="4955577"/>
        <a:ext cx="1990407" cy="1332329"/>
      </dsp:txXfrm>
    </dsp:sp>
    <dsp:sp modelId="{99450AAD-B993-4F6D-83F0-760A2EE7FAC5}">
      <dsp:nvSpPr>
        <dsp:cNvPr id="0" name=""/>
        <dsp:cNvSpPr/>
      </dsp:nvSpPr>
      <dsp:spPr>
        <a:xfrm>
          <a:off x="3692247" y="4909533"/>
          <a:ext cx="2377633" cy="188419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Культурно-массовая комиссия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40443" y="5185468"/>
        <a:ext cx="1681241" cy="1332329"/>
      </dsp:txXfrm>
    </dsp:sp>
    <dsp:sp modelId="{5E4C4FB9-F65A-41B5-A689-4D35D29A5E7F}">
      <dsp:nvSpPr>
        <dsp:cNvPr id="0" name=""/>
        <dsp:cNvSpPr/>
      </dsp:nvSpPr>
      <dsp:spPr>
        <a:xfrm>
          <a:off x="1983464" y="3671528"/>
          <a:ext cx="2240237" cy="1884199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Учебно-</a:t>
          </a:r>
          <a:r>
            <a:rPr lang="ru-RU" sz="24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дисципли</a:t>
          </a: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нарная</a:t>
          </a: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комиссия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11539" y="3947463"/>
        <a:ext cx="1584087" cy="1332329"/>
      </dsp:txXfrm>
    </dsp:sp>
    <dsp:sp modelId="{BA94FB13-7334-48CF-8591-D113F441B51C}">
      <dsp:nvSpPr>
        <dsp:cNvPr id="0" name=""/>
        <dsp:cNvSpPr/>
      </dsp:nvSpPr>
      <dsp:spPr>
        <a:xfrm>
          <a:off x="2415507" y="1511280"/>
          <a:ext cx="2638312" cy="1884199"/>
        </a:xfrm>
        <a:prstGeom prst="ellipse">
          <a:avLst/>
        </a:prstGeom>
        <a:solidFill>
          <a:srgbClr val="FF6699"/>
        </a:solidFill>
        <a:ln w="19050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Заместитель командира</a:t>
          </a:r>
          <a:endParaRPr lang="ru-RU" sz="23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01879" y="1787215"/>
        <a:ext cx="1865568" cy="1332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CEAB9-CDCA-4048-92E8-3FD02E41467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5381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67F7A-E85A-4648-8597-FD22E80F59D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80736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10B36-4095-468A-9920-B18C0891443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91488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814DD-B0F6-40F6-828A-FAFA8EB8C41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75417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8FBB4-916E-4EF6-B7DE-AAF57806F93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95601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BFD4-FC90-4364-9893-58538F38DFC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89933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6024F-9CFF-47F6-8B26-E6B55EDC5B3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78062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FB4DD-9F5C-43CE-BF60-D1C0B5C51EB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0037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5EC77-99FA-4455-8860-EBAA5A5410B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0055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0FC4D-193F-40F5-9DF8-4642B0DE606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0615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5A5D7-5AB3-46AE-9961-8EABE1F4AC8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5641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9315DB-DA54-4328-A288-A610FB26AF5E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/>
          <a:lstStyle/>
          <a:p>
            <a:r>
              <a:rPr lang="ru-RU" altLang="ru-RU" sz="4800" dirty="0" smtClean="0">
                <a:solidFill>
                  <a:schemeClr val="tx1"/>
                </a:solidFill>
              </a:rPr>
              <a:t>Воспитательная система </a:t>
            </a:r>
            <a:r>
              <a:rPr lang="ru-RU" altLang="ru-RU" sz="4800" b="1" dirty="0" smtClean="0">
                <a:solidFill>
                  <a:schemeClr val="tx1"/>
                </a:solidFill>
              </a:rPr>
              <a:t>«ПОДРОСТОК»</a:t>
            </a:r>
            <a:endParaRPr lang="es-ES" altLang="ru-RU" sz="4800" b="1" dirty="0">
              <a:solidFill>
                <a:schemeClr val="tx1"/>
              </a:solidFill>
            </a:endParaRP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04664"/>
            <a:ext cx="8136904" cy="1752600"/>
          </a:xfrm>
        </p:spPr>
        <p:txBody>
          <a:bodyPr/>
          <a:lstStyle/>
          <a:p>
            <a:r>
              <a:rPr lang="ru-RU" altLang="ru-RU" sz="1800" b="1" dirty="0" smtClean="0"/>
              <a:t>Муниципальное общеобразовательное учреждение</a:t>
            </a:r>
          </a:p>
          <a:p>
            <a:r>
              <a:rPr lang="ru-RU" altLang="ru-RU" sz="1800" b="1" dirty="0" smtClean="0"/>
              <a:t> Одоевская средняя общеобразовательная школа </a:t>
            </a:r>
          </a:p>
          <a:p>
            <a:r>
              <a:rPr lang="ru-RU" altLang="ru-RU" sz="1800" b="1" dirty="0" err="1" smtClean="0"/>
              <a:t>Шарьинского</a:t>
            </a:r>
            <a:r>
              <a:rPr lang="ru-RU" altLang="ru-RU" sz="1800" b="1" dirty="0" smtClean="0"/>
              <a:t> муниципального района </a:t>
            </a:r>
          </a:p>
          <a:p>
            <a:r>
              <a:rPr lang="ru-RU" altLang="ru-RU" sz="1800" b="1" dirty="0" smtClean="0"/>
              <a:t>Костромской области</a:t>
            </a:r>
            <a:endParaRPr lang="ru-RU" altLang="ru-RU" sz="1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Хватова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Юлия Сергеевна, классный руководитель 6 класса</a:t>
            </a:r>
            <a:endParaRPr lang="ru-RU" alt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ПРОГРАММА ПО СОХРАНЕНИЮ И УКРЕПЛЕНИЮ ЗДОРОВЬЯ УЧАЩИХСЯ (5-9 класс</a:t>
            </a:r>
            <a:r>
              <a:rPr lang="ru-RU" sz="3200" b="1" dirty="0" smtClean="0"/>
              <a:t>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99715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I блок </a:t>
            </a:r>
            <a:r>
              <a:rPr lang="ru-RU" sz="2400" dirty="0"/>
              <a:t>– просветительско-воспитательная работа с учащимися и родителями:</a:t>
            </a:r>
          </a:p>
          <a:p>
            <a:pPr marL="0" indent="0">
              <a:buNone/>
            </a:pPr>
            <a:r>
              <a:rPr lang="ru-RU" sz="2400" dirty="0"/>
              <a:t>Беседы, консультации по проблемам сохранения и укрепления здоровья, профилактики вредных привычек; </a:t>
            </a:r>
          </a:p>
          <a:p>
            <a:pPr marL="0" indent="0">
              <a:buNone/>
            </a:pPr>
            <a:r>
              <a:rPr lang="ru-RU" sz="2400" dirty="0"/>
              <a:t>Проведения Дня Здоровья, конкурсов, праздников. </a:t>
            </a:r>
          </a:p>
          <a:p>
            <a:pPr marL="0" indent="0">
              <a:buNone/>
            </a:pPr>
            <a:r>
              <a:rPr lang="ru-RU" sz="2400" b="1" dirty="0"/>
              <a:t>I</a:t>
            </a:r>
            <a:r>
              <a:rPr lang="en-US" sz="2400" b="1" dirty="0"/>
              <a:t>I</a:t>
            </a:r>
            <a:r>
              <a:rPr lang="ru-RU" sz="2400" b="1" dirty="0"/>
              <a:t> блок </a:t>
            </a:r>
            <a:r>
              <a:rPr lang="ru-RU" sz="2400" dirty="0"/>
              <a:t>– физкультурно-оздоровительная работа:</a:t>
            </a:r>
          </a:p>
          <a:p>
            <a:pPr marL="0" indent="0">
              <a:buNone/>
            </a:pPr>
            <a:r>
              <a:rPr lang="ru-RU" sz="2400" dirty="0"/>
              <a:t>Проведение спортивных игр, соревнований с использованием правил дорожного движения, личной гигиены и др. </a:t>
            </a:r>
          </a:p>
          <a:p>
            <a:pPr marL="0" indent="0">
              <a:buNone/>
            </a:pPr>
            <a:r>
              <a:rPr lang="en-US" sz="2400" b="1" dirty="0"/>
              <a:t>III</a:t>
            </a:r>
            <a:r>
              <a:rPr lang="ru-RU" sz="2400" b="1" dirty="0"/>
              <a:t> блок </a:t>
            </a:r>
            <a:r>
              <a:rPr lang="ru-RU" sz="2400" dirty="0"/>
              <a:t>– профилактика, динамическое наблюдение за состоянием здоровья </a:t>
            </a:r>
            <a:r>
              <a:rPr lang="ru-RU" sz="2400" dirty="0" smtClean="0"/>
              <a:t>учащихся</a:t>
            </a:r>
            <a:r>
              <a:rPr lang="ru-RU" sz="4000" dirty="0" smtClean="0"/>
              <a:t>.</a:t>
            </a:r>
            <a:endParaRPr lang="ru-RU" sz="4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23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ПРОГРАММА РАБОТЫ С ОДАРЕННЫМИ ДЕТЬМИ (5-9 класс</a:t>
            </a:r>
            <a:r>
              <a:rPr lang="ru-RU" sz="3600" b="1" dirty="0" smtClean="0"/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5069160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/>
              <a:t>Цель </a:t>
            </a:r>
            <a:r>
              <a:rPr lang="ru-RU" sz="1600" b="1" dirty="0"/>
              <a:t>работы с одаренными детьми </a:t>
            </a:r>
            <a:r>
              <a:rPr lang="ru-RU" sz="1600" b="1" dirty="0" smtClean="0"/>
              <a:t>: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/>
              <a:t>выявление одаренных детей;</a:t>
            </a:r>
          </a:p>
          <a:p>
            <a:pPr marL="0" lvl="0" indent="0">
              <a:buNone/>
            </a:pPr>
            <a:r>
              <a:rPr lang="ru-RU" sz="1600" dirty="0"/>
              <a:t>создание условий для оптимального развития одаренных детей, чья одаренность на данный момент может быть еще не проявившейся, а также просто способных детей, в отношении которых есть серьезная надежда на качественный скачек в развитии из способностей;</a:t>
            </a:r>
          </a:p>
          <a:p>
            <a:pPr marL="0" lvl="0" indent="0">
              <a:buNone/>
            </a:pPr>
            <a:r>
              <a:rPr lang="ru-RU" sz="1600" dirty="0"/>
              <a:t>развитие и выработка социально ценных компетенций у учащихся;</a:t>
            </a:r>
          </a:p>
          <a:p>
            <a:pPr marL="0" lvl="0" indent="0">
              <a:buNone/>
            </a:pPr>
            <a:r>
              <a:rPr lang="ru-RU" sz="1600" dirty="0"/>
              <a:t>адаптация и </a:t>
            </a:r>
            <a:r>
              <a:rPr lang="ru-RU" sz="1600" dirty="0" err="1"/>
              <a:t>предпрофильная</a:t>
            </a:r>
            <a:r>
              <a:rPr lang="ru-RU" sz="1600" dirty="0"/>
              <a:t> подготовка выпускников.</a:t>
            </a:r>
          </a:p>
          <a:p>
            <a:pPr marL="0" lvl="0" indent="0">
              <a:buNone/>
            </a:pPr>
            <a:r>
              <a:rPr lang="ru-RU" sz="1600" dirty="0"/>
              <a:t>Осознание учащимися значимости развитого интеллекта для будущего личностного самоутверждения и успешного взаимодействия с окружающим миром.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i="1" dirty="0"/>
              <a:t>Задачи воспитания: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1.развивать </a:t>
            </a:r>
            <a:r>
              <a:rPr lang="ru-RU" sz="1600" dirty="0"/>
              <a:t>одаренность обучающихся через оптимальное сочетание основного, дополнительного и индивидуального образования; </a:t>
            </a:r>
          </a:p>
          <a:p>
            <a:pPr marL="0" lvl="0" indent="0">
              <a:buNone/>
            </a:pPr>
            <a:r>
              <a:rPr lang="ru-RU" sz="1600" dirty="0" smtClean="0"/>
              <a:t>2.внедрять </a:t>
            </a:r>
            <a:r>
              <a:rPr lang="ru-RU" sz="1600" dirty="0"/>
              <a:t>в образовательное пространство  альтернативный вариант оценивания/ </a:t>
            </a:r>
            <a:r>
              <a:rPr lang="ru-RU" sz="1600" dirty="0" err="1"/>
              <a:t>самооценивания</a:t>
            </a:r>
            <a:r>
              <a:rPr lang="ru-RU" sz="1600" dirty="0"/>
              <a:t> обучающихся в форме «портфолио»;</a:t>
            </a:r>
          </a:p>
          <a:p>
            <a:pPr marL="0" lvl="0" indent="0">
              <a:buNone/>
            </a:pPr>
            <a:r>
              <a:rPr lang="ru-RU" sz="1600" dirty="0" smtClean="0"/>
              <a:t>3.создавать </a:t>
            </a:r>
            <a:r>
              <a:rPr lang="ru-RU" sz="1600" dirty="0"/>
              <a:t>условия для становления, развития и совершенствования интеллектуальных     возможностей учащихся средствами воспитательной работы;</a:t>
            </a:r>
          </a:p>
          <a:p>
            <a:pPr marL="0" lvl="0" indent="0">
              <a:buNone/>
            </a:pPr>
            <a:r>
              <a:rPr lang="ru-RU" sz="1600" dirty="0" smtClean="0"/>
              <a:t>4. создавать </a:t>
            </a:r>
            <a:r>
              <a:rPr lang="ru-RU" sz="1600" dirty="0"/>
              <a:t>учащимся возможность проявлять свои интеллектуальные достижения в школе и за ее пределами.</a:t>
            </a:r>
          </a:p>
          <a:p>
            <a:pPr marL="0" lvl="0" indent="0">
              <a:buNone/>
            </a:pPr>
            <a:r>
              <a:rPr lang="ru-RU" sz="1600" dirty="0" smtClean="0"/>
              <a:t>5.изучить </a:t>
            </a:r>
            <a:r>
              <a:rPr lang="ru-RU" sz="1600" dirty="0"/>
              <a:t>и влиять на кругозор учащихся, на их познавательный интерес, увлечения.</a:t>
            </a:r>
            <a:r>
              <a:rPr lang="ru-RU" sz="1600" b="1" dirty="0"/>
              <a:t> 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60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ПРОГРАММА КУРСА ПРОФИЛЬНОЙ ОРИЕНТАЦИИ (8 - 9 КЛАСС</a:t>
            </a:r>
            <a:r>
              <a:rPr lang="ru-RU" sz="3200" b="1" dirty="0" smtClean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925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Цели и задачи: </a:t>
            </a:r>
            <a:endParaRPr lang="ru-RU" sz="2000" dirty="0"/>
          </a:p>
          <a:p>
            <a:pPr marL="0" lvl="0" indent="0">
              <a:buNone/>
            </a:pPr>
            <a:r>
              <a:rPr lang="ru-RU" sz="2000" dirty="0"/>
              <a:t>Способствовать самоопределению учащихся в отношении выбора будущей профессии;</a:t>
            </a:r>
          </a:p>
          <a:p>
            <a:pPr marL="0" lvl="0" indent="0">
              <a:buNone/>
            </a:pPr>
            <a:r>
              <a:rPr lang="ru-RU" sz="2000" dirty="0"/>
              <a:t>Формировать у учащихся:</a:t>
            </a:r>
          </a:p>
          <a:p>
            <a:pPr marL="0" indent="0">
              <a:buNone/>
            </a:pPr>
            <a:r>
              <a:rPr lang="ru-RU" sz="2000" dirty="0"/>
              <a:t>– умение объективно оценивать свои способности к обучению по различным профилям;</a:t>
            </a:r>
          </a:p>
          <a:p>
            <a:pPr marL="0" indent="0">
              <a:buNone/>
            </a:pPr>
            <a:r>
              <a:rPr lang="ru-RU" sz="2000" dirty="0"/>
              <a:t>– осознание собственных индивидуальных особенностей.</a:t>
            </a:r>
          </a:p>
          <a:p>
            <a:pPr marL="0" indent="0">
              <a:buNone/>
            </a:pPr>
            <a:r>
              <a:rPr lang="ru-RU" sz="2000" dirty="0"/>
              <a:t>3. Актуализация проблемы выбора профессии.</a:t>
            </a:r>
          </a:p>
          <a:p>
            <a:pPr marL="0" indent="0" algn="ctr">
              <a:buNone/>
            </a:pPr>
            <a:r>
              <a:rPr lang="ru-RU" sz="2000" b="1" dirty="0"/>
              <a:t>Формы работы по профориентации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Информационные классные часы</a:t>
            </a:r>
          </a:p>
          <a:p>
            <a:pPr marL="0" indent="0">
              <a:buNone/>
            </a:pPr>
            <a:r>
              <a:rPr lang="ru-RU" sz="2000" dirty="0"/>
              <a:t>Ролевые игры</a:t>
            </a:r>
          </a:p>
          <a:p>
            <a:pPr marL="0" indent="0">
              <a:buNone/>
            </a:pPr>
            <a:r>
              <a:rPr lang="ru-RU" sz="2000" dirty="0"/>
              <a:t>Экскурсии на предприятия</a:t>
            </a:r>
          </a:p>
          <a:p>
            <a:pPr marL="0" indent="0">
              <a:buNone/>
            </a:pPr>
            <a:r>
              <a:rPr lang="ru-RU" sz="2000" dirty="0"/>
              <a:t>Диагностика интересов и склонностей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53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2800" b="1" dirty="0"/>
              <a:t>ПРОГРАММА ОКАЗАНИЯ ПСИХОЛОГО-ПЕДАГОГИЧЕСКОЙ ПОДДЕРЖКИ СЕМЬЕ В ВОСПИТАНИИ ДЕТЕЙ И </a:t>
            </a:r>
            <a:r>
              <a:rPr lang="ru-RU" sz="2800" b="1" dirty="0" smtClean="0"/>
              <a:t>ПОДРОСТКОВ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8208912" cy="45365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Цели и задачи: </a:t>
            </a:r>
            <a:endParaRPr lang="ru-RU" sz="2000" dirty="0"/>
          </a:p>
          <a:p>
            <a:pPr marL="0" lvl="0" indent="0">
              <a:buNone/>
            </a:pPr>
            <a:r>
              <a:rPr lang="ru-RU" sz="2000" dirty="0"/>
              <a:t>Обозначить актуальные проблемы воспитания детей и подростков.</a:t>
            </a:r>
          </a:p>
          <a:p>
            <a:pPr marL="0" lvl="0" indent="0">
              <a:buNone/>
            </a:pPr>
            <a:r>
              <a:rPr lang="ru-RU" sz="2000" dirty="0"/>
              <a:t>Всесторонне раскрыть особенности подросткового возраста.</a:t>
            </a:r>
          </a:p>
          <a:p>
            <a:pPr marL="0" lvl="0" indent="0">
              <a:buNone/>
            </a:pPr>
            <a:r>
              <a:rPr lang="ru-RU" sz="2000" dirty="0"/>
              <a:t>Профилактика отрицательного воздействия среды на детей и подростков.</a:t>
            </a:r>
          </a:p>
          <a:p>
            <a:pPr marL="0" indent="0" algn="ctr">
              <a:buNone/>
            </a:pPr>
            <a:r>
              <a:rPr lang="ru-RU" sz="2000" b="1" dirty="0"/>
              <a:t>Формы реализации программы: </a:t>
            </a:r>
            <a:endParaRPr lang="ru-RU" sz="2000" dirty="0"/>
          </a:p>
          <a:p>
            <a:pPr marL="0" lvl="0" indent="0">
              <a:buNone/>
            </a:pPr>
            <a:r>
              <a:rPr lang="ru-RU" sz="2000" dirty="0"/>
              <a:t>Родительское собрание, всеобуч</a:t>
            </a:r>
          </a:p>
          <a:p>
            <a:pPr marL="0" lvl="0" indent="0">
              <a:buNone/>
            </a:pPr>
            <a:r>
              <a:rPr lang="ru-RU" sz="2000" dirty="0"/>
              <a:t>Индивидуальная консультация.</a:t>
            </a:r>
          </a:p>
          <a:p>
            <a:pPr marL="0" lvl="0" indent="0">
              <a:buNone/>
            </a:pPr>
            <a:r>
              <a:rPr lang="ru-RU" sz="2000" dirty="0"/>
              <a:t>Анкетирование.</a:t>
            </a:r>
          </a:p>
          <a:p>
            <a:pPr marL="0" lvl="0" indent="0">
              <a:buNone/>
            </a:pPr>
            <a:r>
              <a:rPr lang="ru-RU" sz="2000" dirty="0"/>
              <a:t>Лекции, беседы.</a:t>
            </a:r>
          </a:p>
          <a:p>
            <a:pPr marL="0" lvl="0" indent="0">
              <a:buNone/>
            </a:pPr>
            <a:r>
              <a:rPr lang="ru-RU" sz="2000" dirty="0"/>
              <a:t>Совместная деятельность родителей и их детей.</a:t>
            </a:r>
          </a:p>
          <a:p>
            <a:pPr marL="0" lvl="0" indent="0">
              <a:buNone/>
            </a:pPr>
            <a:r>
              <a:rPr lang="ru-RU" sz="2000" dirty="0"/>
              <a:t>Клуб «Взаимодействие».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58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ДИАГНОСТИЧЕСКИЙ ИНСТРУМЕНТАРИЙ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34412"/>
              </p:ext>
            </p:extLst>
          </p:nvPr>
        </p:nvGraphicFramePr>
        <p:xfrm>
          <a:off x="395536" y="1344590"/>
          <a:ext cx="8496943" cy="5252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361"/>
                <a:gridCol w="2038564"/>
                <a:gridCol w="3342108"/>
                <a:gridCol w="2720910"/>
              </a:tblGrid>
              <a:tr h="416597">
                <a:tc>
                  <a:txBody>
                    <a:bodyPr/>
                    <a:lstStyle/>
                    <a:p>
                      <a:pPr marL="9525" marR="9525" algn="just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</a:rPr>
                        <a:t>№ п/п</a:t>
                      </a:r>
                      <a:endParaRPr lang="ru-RU" sz="700" kern="5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9772" marR="49772" marT="49772" marB="49772" anchor="ctr"/>
                </a:tc>
                <a:tc>
                  <a:txBody>
                    <a:bodyPr/>
                    <a:lstStyle/>
                    <a:p>
                      <a:pPr marL="9525" marR="9525" algn="just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</a:rPr>
                        <a:t>Критерии эффективности</a:t>
                      </a:r>
                      <a:endParaRPr lang="ru-RU" sz="700" kern="5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9772" marR="49772" marT="49772" marB="49772" anchor="ctr"/>
                </a:tc>
                <a:tc>
                  <a:txBody>
                    <a:bodyPr/>
                    <a:lstStyle/>
                    <a:p>
                      <a:pPr marL="9525" marR="9525" algn="just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</a:rPr>
                        <a:t>Показатели</a:t>
                      </a:r>
                      <a:endParaRPr lang="ru-RU" sz="700" kern="5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9772" marR="49772" marT="49772" marB="49772" anchor="ctr"/>
                </a:tc>
                <a:tc>
                  <a:txBody>
                    <a:bodyPr/>
                    <a:lstStyle/>
                    <a:p>
                      <a:pPr marL="9525" marR="9525" algn="just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</a:rPr>
                        <a:t>Методика изучения</a:t>
                      </a:r>
                      <a:endParaRPr lang="ru-RU" sz="700" kern="5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9772" marR="49772" marT="49772" marB="49772" anchor="ctr"/>
                </a:tc>
              </a:tr>
              <a:tr h="1167329">
                <a:tc>
                  <a:txBody>
                    <a:bodyPr/>
                    <a:lstStyle/>
                    <a:p>
                      <a:pPr marL="9525" marR="9525" algn="just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</a:rPr>
                        <a:t>1.</a:t>
                      </a:r>
                      <a:endParaRPr lang="ru-RU" sz="700" kern="5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  <a:tc>
                  <a:txBody>
                    <a:bodyPr/>
                    <a:lstStyle/>
                    <a:p>
                      <a:pPr marL="9525" marR="9525" algn="just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</a:rPr>
                        <a:t>Воспитанность учащихся</a:t>
                      </a:r>
                      <a:endParaRPr lang="ru-RU" sz="700" kern="5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900" kern="50">
                          <a:effectLst/>
                        </a:rPr>
                        <a:t>Сформированность нравственной направленности, социально-активной личности.</a:t>
                      </a:r>
                      <a:endParaRPr lang="ru-RU" sz="800" kern="50">
                        <a:effectLst/>
                        <a:latin typeface="Symbol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1400"/>
                        </a:spcAft>
                        <a:buSzPts val="10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900" kern="50">
                          <a:effectLst/>
                        </a:rPr>
                        <a:t>Наблюдение.</a:t>
                      </a:r>
                      <a:endParaRPr lang="ru-RU" sz="800" kern="5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1400"/>
                        </a:spcBef>
                        <a:spcAft>
                          <a:spcPts val="0"/>
                        </a:spcAft>
                        <a:buSzPts val="10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900" kern="50">
                          <a:effectLst/>
                        </a:rPr>
                        <a:t>Методика С.М. Петровой («Педагогическая диагностика в работе классного руководителя» с. 40)</a:t>
                      </a:r>
                      <a:endParaRPr lang="ru-RU" sz="800" kern="50">
                        <a:effectLst/>
                        <a:latin typeface="Symbol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</a:tr>
              <a:tr h="1015206">
                <a:tc>
                  <a:txBody>
                    <a:bodyPr/>
                    <a:lstStyle/>
                    <a:p>
                      <a:pPr marL="9525" marR="9525" algn="just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</a:rPr>
                        <a:t>2</a:t>
                      </a:r>
                      <a:endParaRPr lang="ru-RU" sz="700" kern="5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  <a:tc>
                  <a:txBody>
                    <a:bodyPr/>
                    <a:lstStyle/>
                    <a:p>
                      <a:pPr marL="9525" marR="9525" algn="just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</a:rPr>
                        <a:t>Социализированность личности</a:t>
                      </a:r>
                      <a:endParaRPr lang="ru-RU" sz="700" kern="5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  <a:tc>
                  <a:txBody>
                    <a:bodyPr/>
                    <a:lstStyle/>
                    <a:p>
                      <a:pPr marL="342900" marR="9525" lvl="0" indent="-342900" algn="just">
                        <a:spcAft>
                          <a:spcPts val="1400"/>
                        </a:spcAft>
                        <a:buFont typeface="+mj-lt"/>
                        <a:buAutoNum type="romanUcPeriod"/>
                        <a:tabLst>
                          <a:tab pos="600075" algn="l"/>
                        </a:tabLst>
                      </a:pPr>
                      <a:r>
                        <a:rPr lang="ru-RU" sz="900" kern="50">
                          <a:effectLst/>
                        </a:rPr>
                        <a:t>Автономность, социализация, социальная активность, адаптированность.</a:t>
                      </a:r>
                      <a:endParaRPr lang="ru-RU" sz="800" kern="50">
                        <a:effectLst/>
                      </a:endParaRPr>
                    </a:p>
                    <a:p>
                      <a:pPr marL="342900" marR="9525" lvl="0" indent="-342900" algn="just">
                        <a:spcBef>
                          <a:spcPts val="140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  <a:tabLst>
                          <a:tab pos="600075" algn="l"/>
                        </a:tabLst>
                      </a:pPr>
                      <a:r>
                        <a:rPr lang="ru-RU" sz="900" kern="50">
                          <a:effectLst/>
                        </a:rPr>
                        <a:t>Развитость коммуникативной культуры.</a:t>
                      </a:r>
                      <a:endParaRPr lang="ru-RU" sz="8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1400"/>
                        </a:spcAft>
                        <a:buSzPts val="10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900" kern="50">
                          <a:effectLst/>
                        </a:rPr>
                        <a:t>Педагогические наблюдения.</a:t>
                      </a:r>
                      <a:endParaRPr lang="ru-RU" sz="800" kern="5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1400"/>
                        </a:spcBef>
                        <a:spcAft>
                          <a:spcPts val="0"/>
                        </a:spcAft>
                        <a:buSzPts val="10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900" kern="50">
                          <a:effectLst/>
                        </a:rPr>
                        <a:t>Методика М.И. Рожкова (пед. диагностики в работе кл. руководителя, с.71)</a:t>
                      </a:r>
                      <a:endParaRPr lang="ru-RU" sz="800" kern="50">
                        <a:effectLst/>
                        <a:latin typeface="Symbol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</a:tr>
              <a:tr h="812842">
                <a:tc>
                  <a:txBody>
                    <a:bodyPr/>
                    <a:lstStyle/>
                    <a:p>
                      <a:pPr marL="9525" marR="9525" algn="just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</a:rPr>
                        <a:t>3.</a:t>
                      </a:r>
                      <a:endParaRPr lang="ru-RU" sz="700" kern="5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  <a:tc>
                  <a:txBody>
                    <a:bodyPr/>
                    <a:lstStyle/>
                    <a:p>
                      <a:pPr marL="9525" marR="9525" algn="just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</a:rPr>
                        <a:t>Моя семья</a:t>
                      </a:r>
                      <a:endParaRPr lang="ru-RU" sz="700" kern="5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900" kern="50">
                          <a:effectLst/>
                        </a:rPr>
                        <a:t>Социологический паспорт</a:t>
                      </a:r>
                      <a:endParaRPr lang="ru-RU" sz="800" kern="5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14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900" kern="50">
                          <a:effectLst/>
                        </a:rPr>
                        <a:t>Взаимоотношения в семье</a:t>
                      </a:r>
                      <a:endParaRPr lang="ru-RU" sz="8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  <a:tc>
                  <a:txBody>
                    <a:bodyPr/>
                    <a:lstStyle/>
                    <a:p>
                      <a:pPr marL="342900" marR="9525" lvl="0" indent="-342900" algn="just">
                        <a:spcAft>
                          <a:spcPts val="14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900" kern="50">
                          <a:effectLst/>
                        </a:rPr>
                        <a:t>Анкетирование родителей</a:t>
                      </a:r>
                      <a:endParaRPr lang="ru-RU" sz="700" kern="50">
                        <a:effectLst/>
                      </a:endParaRPr>
                    </a:p>
                    <a:p>
                      <a:pPr marL="342900" marR="9525" lvl="0" indent="-342900" algn="just">
                        <a:spcBef>
                          <a:spcPts val="14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900" kern="50">
                          <a:effectLst/>
                        </a:rPr>
                        <a:t>Диагностика «Моя семья» (стр. 13)</a:t>
                      </a:r>
                      <a:endParaRPr lang="ru-RU" sz="700" kern="5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</a:tr>
              <a:tr h="1118517">
                <a:tc>
                  <a:txBody>
                    <a:bodyPr/>
                    <a:lstStyle/>
                    <a:p>
                      <a:pPr marL="9525" marR="9525" algn="just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</a:rPr>
                        <a:t>4.</a:t>
                      </a:r>
                      <a:endParaRPr lang="ru-RU" sz="700" kern="5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  <a:tc>
                  <a:txBody>
                    <a:bodyPr/>
                    <a:lstStyle/>
                    <a:p>
                      <a:pPr marL="9525" marR="9525" algn="just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</a:rPr>
                        <a:t>Сформированность благоприятного нравственно-психологического климата в школьном сообществе</a:t>
                      </a:r>
                      <a:endParaRPr lang="ru-RU" sz="8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900" kern="50">
                          <a:effectLst/>
                        </a:rPr>
                        <a:t>Удовлетворенность учащихся, родителей жизнедеятельностью школы.</a:t>
                      </a:r>
                      <a:endParaRPr lang="ru-RU" sz="800" kern="50">
                        <a:effectLst/>
                        <a:latin typeface="Symbol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1400"/>
                        </a:spcAft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900" kern="50">
                          <a:effectLst/>
                        </a:rPr>
                        <a:t>Диагностические методики Е.Н. Степанова.</a:t>
                      </a:r>
                      <a:endParaRPr lang="ru-RU" sz="800" kern="5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14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900" kern="50">
                          <a:effectLst/>
                        </a:rPr>
                        <a:t>Анкеты для учащихся 5-8, 9-11 классов, для родителей </a:t>
                      </a:r>
                      <a:endParaRPr lang="ru-RU" sz="800" kern="50">
                        <a:effectLst/>
                        <a:latin typeface="Wingdings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</a:tr>
              <a:tr h="722272">
                <a:tc>
                  <a:txBody>
                    <a:bodyPr/>
                    <a:lstStyle/>
                    <a:p>
                      <a:pPr marL="9525" marR="9525" algn="just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</a:rPr>
                        <a:t>5.</a:t>
                      </a:r>
                      <a:endParaRPr lang="ru-RU" sz="700" kern="5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  <a:tc>
                  <a:txBody>
                    <a:bodyPr/>
                    <a:lstStyle/>
                    <a:p>
                      <a:pPr marL="9525" marR="9525" algn="just"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</a:rPr>
                        <a:t>Снижение тревожности и повышение психологической компетентности.</a:t>
                      </a:r>
                      <a:endParaRPr lang="ru-RU" sz="8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72" marR="49772" marT="49772" marB="49772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900" kern="50" dirty="0">
                          <a:effectLst/>
                        </a:rPr>
                        <a:t>Отсутствие.</a:t>
                      </a:r>
                      <a:endParaRPr lang="ru-RU" sz="800" kern="5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900" kern="50" dirty="0">
                          <a:effectLst/>
                        </a:rPr>
                        <a:t>Нормальная.</a:t>
                      </a:r>
                      <a:endParaRPr lang="ru-RU" sz="800" kern="5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900" kern="50" dirty="0">
                          <a:effectLst/>
                        </a:rPr>
                        <a:t>Повышенная.</a:t>
                      </a:r>
                      <a:endParaRPr lang="ru-RU" sz="800" kern="5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900" kern="50" dirty="0">
                          <a:effectLst/>
                        </a:rPr>
                        <a:t>Тревожная.</a:t>
                      </a:r>
                      <a:endParaRPr lang="ru-RU" sz="800" kern="50" dirty="0">
                        <a:effectLst/>
                        <a:latin typeface="Symbol"/>
                        <a:ea typeface="Calibri"/>
                        <a:cs typeface="Arial Unicode MS"/>
                      </a:endParaRPr>
                    </a:p>
                  </a:txBody>
                  <a:tcPr marL="49772" marR="49772" marT="49772" marB="49772"/>
                </a:tc>
                <a:tc>
                  <a:txBody>
                    <a:bodyPr/>
                    <a:lstStyle/>
                    <a:p>
                      <a:pPr marL="342900" marR="9525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900" kern="50" dirty="0">
                          <a:effectLst/>
                        </a:rPr>
                        <a:t>Метод опроса и наблюдение (привлечение психологов).</a:t>
                      </a:r>
                      <a:endParaRPr lang="ru-RU" sz="800" kern="50" dirty="0">
                        <a:effectLst/>
                        <a:latin typeface="Wingdings"/>
                        <a:ea typeface="Calibri"/>
                        <a:cs typeface="OpenSymbol"/>
                      </a:endParaRPr>
                    </a:p>
                  </a:txBody>
                  <a:tcPr marL="49772" marR="49772" marT="49772" marB="4977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984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ОЖИДАЕМЫЕ РЕЗУЛЬТАТЫ ВОСПИТАТЕЛЬНОЙ </a:t>
            </a:r>
            <a:r>
              <a:rPr lang="ru-RU" sz="3200" b="1" dirty="0" smtClean="0"/>
              <a:t>СИСТЕМЫ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89112"/>
            <a:ext cx="7776864" cy="430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323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1047750" y="261938"/>
            <a:ext cx="7048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u="sng" dirty="0">
                <a:solidFill>
                  <a:srgbClr val="FFC000"/>
                </a:solidFill>
              </a:rPr>
              <a:t> </a:t>
            </a:r>
            <a:r>
              <a:rPr lang="ru-RU" altLang="ru-RU" sz="2400" b="1" dirty="0"/>
              <a:t>«Нравственное и эстетическое воспитание»</a:t>
            </a:r>
            <a:endParaRPr lang="ru-RU" altLang="ru-RU" sz="2400" dirty="0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649288" y="1050925"/>
            <a:ext cx="7843837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dirty="0" smtClean="0"/>
              <a:t>-      </a:t>
            </a:r>
            <a:r>
              <a:rPr lang="ru-RU" altLang="ru-RU" sz="2000" b="1" dirty="0" smtClean="0"/>
              <a:t>Беседы.</a:t>
            </a:r>
          </a:p>
          <a:p>
            <a:pPr eaLnBrk="1" hangingPunct="1">
              <a:defRPr/>
            </a:pPr>
            <a:r>
              <a:rPr lang="ru-RU" altLang="ru-RU" sz="2000" b="1" dirty="0" smtClean="0"/>
              <a:t>-    Циклы классных часов. </a:t>
            </a:r>
          </a:p>
          <a:p>
            <a:pPr eaLnBrk="1" hangingPunct="1">
              <a:defRPr/>
            </a:pPr>
            <a:r>
              <a:rPr lang="ru-RU" altLang="ru-RU" sz="1600" b="1" dirty="0" smtClean="0"/>
              <a:t>-     </a:t>
            </a:r>
            <a:r>
              <a:rPr lang="ru-RU" altLang="ru-RU" sz="2000" b="1" dirty="0" smtClean="0"/>
              <a:t>Ситуативные ролевые игры.</a:t>
            </a:r>
          </a:p>
          <a:p>
            <a:pPr eaLnBrk="1" hangingPunct="1">
              <a:defRPr/>
            </a:pPr>
            <a:r>
              <a:rPr lang="ru-RU" sz="2000" b="1" dirty="0" smtClean="0"/>
              <a:t>-    Создание и анализ проблемных ситуаций.</a:t>
            </a:r>
          </a:p>
          <a:p>
            <a:pPr marL="342900" indent="-342900">
              <a:buFontTx/>
              <a:buChar char="-"/>
              <a:defRPr/>
            </a:pPr>
            <a:r>
              <a:rPr lang="ru-RU" altLang="ru-RU" sz="2000" b="1" dirty="0" smtClean="0"/>
              <a:t>Уроки добра и нравственности.</a:t>
            </a:r>
            <a:endParaRPr lang="ru-RU" sz="2000" b="1" dirty="0" smtClean="0"/>
          </a:p>
          <a:p>
            <a:pPr marL="342900" indent="-342900">
              <a:buFontTx/>
              <a:buChar char="-"/>
              <a:defRPr/>
            </a:pPr>
            <a:r>
              <a:rPr lang="ru-RU" sz="2000" b="1" dirty="0" smtClean="0"/>
              <a:t>Анализ конкретных жизненных ситуаций, текстов,     </a:t>
            </a:r>
          </a:p>
          <a:p>
            <a:pPr>
              <a:defRPr/>
            </a:pPr>
            <a:r>
              <a:rPr lang="ru-RU" sz="2000" b="1" dirty="0" smtClean="0"/>
              <a:t>     решение задач</a:t>
            </a:r>
            <a:endParaRPr lang="ru-RU" altLang="ru-RU" sz="2000" dirty="0" smtClean="0"/>
          </a:p>
          <a:p>
            <a:pPr eaLnBrk="1" hangingPunct="1">
              <a:defRPr/>
            </a:pPr>
            <a:r>
              <a:rPr lang="ru-RU" altLang="ru-RU" sz="2000" dirty="0" smtClean="0"/>
              <a:t>-    </a:t>
            </a:r>
            <a:r>
              <a:rPr lang="ru-RU" altLang="ru-RU" sz="2000" b="1" dirty="0" smtClean="0"/>
              <a:t>Посещение музеев, выставок,  кинотеатров.</a:t>
            </a:r>
          </a:p>
        </p:txBody>
      </p:sp>
      <p:pic>
        <p:nvPicPr>
          <p:cNvPr id="5122" name="Picture 2" descr="C:\Users\с\Desktop\20151123-001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8965"/>
            <a:ext cx="4032448" cy="30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\Desktop\P12009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13843"/>
            <a:ext cx="3888433" cy="304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387387" y="107146"/>
            <a:ext cx="70010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/>
              <a:t>«</a:t>
            </a:r>
            <a:r>
              <a:rPr lang="ru-RU" altLang="ru-RU" sz="2800" b="1" dirty="0" err="1"/>
              <a:t>Гражданинско</a:t>
            </a:r>
            <a:r>
              <a:rPr lang="ru-RU" altLang="ru-RU" sz="2800" b="1" dirty="0"/>
              <a:t>-патриотическое</a:t>
            </a:r>
          </a:p>
          <a:p>
            <a:pPr algn="ctr" eaLnBrk="1" hangingPunct="1"/>
            <a:r>
              <a:rPr lang="ru-RU" altLang="ru-RU" sz="2800" b="1" dirty="0"/>
              <a:t> и правовое воспитание» 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547664" y="1484784"/>
            <a:ext cx="669674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-      Встречи с представителями правовых структур, органов правопорядка</a:t>
            </a:r>
          </a:p>
          <a:p>
            <a:pPr eaLnBrk="1" hangingPunct="1"/>
            <a:r>
              <a:rPr lang="ru-RU" altLang="ru-RU" b="1" dirty="0"/>
              <a:t>-      Праздники получения паспорта, дня Конституции;</a:t>
            </a:r>
          </a:p>
          <a:p>
            <a:pPr eaLnBrk="1" hangingPunct="1"/>
            <a:r>
              <a:rPr lang="ru-RU" altLang="ru-RU" b="1" dirty="0"/>
              <a:t>-      Интерактивные игры, дебаты, дискуссии по правовому воспитанию;</a:t>
            </a:r>
          </a:p>
          <a:p>
            <a:pPr eaLnBrk="1" hangingPunct="1"/>
            <a:r>
              <a:rPr lang="ru-RU" altLang="ru-RU" b="1" dirty="0"/>
              <a:t>-      Читательские конференции по правовой тематике;</a:t>
            </a:r>
          </a:p>
          <a:p>
            <a:pPr eaLnBrk="1" hangingPunct="1"/>
            <a:r>
              <a:rPr lang="ru-RU" altLang="ru-RU" b="1" dirty="0"/>
              <a:t>-      Деловые и ролевые игры</a:t>
            </a:r>
          </a:p>
          <a:p>
            <a:pPr eaLnBrk="1" hangingPunct="1"/>
            <a:r>
              <a:rPr lang="ru-RU" altLang="ru-RU" b="1" dirty="0"/>
              <a:t>-      Разработка социальных проектов;</a:t>
            </a:r>
          </a:p>
          <a:p>
            <a:pPr eaLnBrk="1" hangingPunct="1"/>
            <a:r>
              <a:rPr lang="ru-RU" altLang="ru-RU" b="1" dirty="0"/>
              <a:t>-      Социальные тренинги «Я выбираю профессию», </a:t>
            </a:r>
          </a:p>
          <a:p>
            <a:pPr eaLnBrk="1" hangingPunct="1"/>
            <a:r>
              <a:rPr lang="ru-RU" altLang="ru-RU" b="1" dirty="0"/>
              <a:t>        «Выбор рабочего места»;</a:t>
            </a:r>
          </a:p>
          <a:p>
            <a:pPr eaLnBrk="1" hangingPunct="1"/>
            <a:r>
              <a:rPr lang="ru-RU" altLang="ru-RU" b="1" dirty="0"/>
              <a:t>-      Благотворительные акции, акции милосердия, </a:t>
            </a:r>
          </a:p>
          <a:p>
            <a:pPr eaLnBrk="1" hangingPunct="1"/>
            <a:r>
              <a:rPr lang="ru-RU" altLang="ru-RU" b="1" dirty="0"/>
              <a:t>       вахты памяти.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49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79388" y="76200"/>
            <a:ext cx="8641084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«Здоровый образ жизни </a:t>
            </a:r>
          </a:p>
          <a:p>
            <a:pPr algn="ctr" eaLnBrk="1" hangingPunct="1"/>
            <a:r>
              <a:rPr lang="ru-RU" altLang="ru-RU" sz="2400" b="1" dirty="0"/>
              <a:t>и экологическое воспитание»</a:t>
            </a:r>
            <a:r>
              <a:rPr lang="ru-RU" altLang="ru-RU" sz="2400" dirty="0"/>
              <a:t>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95536" y="814388"/>
            <a:ext cx="7704856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-     </a:t>
            </a:r>
            <a:r>
              <a:rPr lang="ru-RU" b="1" dirty="0"/>
              <a:t>  Спортивные конкурсы и викторины.</a:t>
            </a:r>
          </a:p>
          <a:p>
            <a:pPr>
              <a:defRPr/>
            </a:pPr>
            <a:r>
              <a:rPr lang="ru-RU" b="1" dirty="0"/>
              <a:t>-       Праздники, туристические походы </a:t>
            </a:r>
          </a:p>
          <a:p>
            <a:pPr>
              <a:defRPr/>
            </a:pPr>
            <a:r>
              <a:rPr lang="ru-RU" b="1" dirty="0"/>
              <a:t>        и экскурсии на природу</a:t>
            </a:r>
          </a:p>
          <a:p>
            <a:pPr>
              <a:defRPr/>
            </a:pPr>
            <a:r>
              <a:rPr lang="ru-RU" b="1" dirty="0"/>
              <a:t>-       Дни здоровья.</a:t>
            </a:r>
          </a:p>
          <a:p>
            <a:pPr>
              <a:defRPr/>
            </a:pPr>
            <a:r>
              <a:rPr lang="ru-RU" b="1" dirty="0"/>
              <a:t>-       Психологические тренинги, дискуссии и </a:t>
            </a:r>
            <a:r>
              <a:rPr lang="ru-RU" b="1" dirty="0"/>
              <a:t>дебаты</a:t>
            </a:r>
          </a:p>
          <a:p>
            <a:pPr>
              <a:defRPr/>
            </a:pPr>
            <a:r>
              <a:rPr lang="ru-RU" b="1" dirty="0"/>
              <a:t> </a:t>
            </a:r>
            <a:r>
              <a:rPr lang="ru-RU" b="1" dirty="0"/>
              <a:t>       </a:t>
            </a:r>
            <a:r>
              <a:rPr lang="ru-RU" b="1" dirty="0"/>
              <a:t>по  </a:t>
            </a:r>
            <a:r>
              <a:rPr lang="ru-RU" b="1" dirty="0"/>
              <a:t>пропаганде </a:t>
            </a:r>
            <a:r>
              <a:rPr lang="ru-RU" b="1" dirty="0"/>
              <a:t>здорового образа жизни. </a:t>
            </a:r>
          </a:p>
          <a:p>
            <a:pPr marL="285750" indent="-285750">
              <a:buFontTx/>
              <a:buChar char="-"/>
              <a:defRPr/>
            </a:pPr>
            <a:r>
              <a:rPr lang="ru-RU" b="1" dirty="0"/>
              <a:t>    Встречи с врачами, организатором </a:t>
            </a:r>
          </a:p>
          <a:p>
            <a:pPr marL="285750" indent="-285750">
              <a:buFontTx/>
              <a:buChar char="-"/>
              <a:defRPr/>
            </a:pPr>
            <a:r>
              <a:rPr lang="ru-RU" b="1" dirty="0"/>
              <a:t>     по ОБЖ, учителями физкультуры. </a:t>
            </a:r>
          </a:p>
          <a:p>
            <a:pPr>
              <a:defRPr/>
            </a:pPr>
            <a:r>
              <a:rPr lang="ru-RU" b="1" dirty="0"/>
              <a:t>-       Озеленение школы и класса.</a:t>
            </a:r>
          </a:p>
        </p:txBody>
      </p:sp>
      <p:pic>
        <p:nvPicPr>
          <p:cNvPr id="6146" name="Picture 2" descr="C:\Users\с\Desktop\DSCN0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7" y="3400425"/>
            <a:ext cx="3875969" cy="31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\Desktop\DSCN0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00425"/>
            <a:ext cx="4104456" cy="31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562100" y="354013"/>
            <a:ext cx="6019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/>
              <a:t>«Творческое и трудовое воспитание»</a:t>
            </a:r>
            <a:r>
              <a:rPr lang="ru-RU" altLang="ru-RU" sz="2400" dirty="0"/>
              <a:t> 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-1" y="814388"/>
            <a:ext cx="632615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-      Праздничные концерты, вечера, огоньки;</a:t>
            </a:r>
          </a:p>
          <a:p>
            <a:pPr eaLnBrk="1" hangingPunct="1"/>
            <a:r>
              <a:rPr lang="ru-RU" altLang="ru-RU" b="1" dirty="0"/>
              <a:t>-      Театрализованные представления;</a:t>
            </a:r>
          </a:p>
          <a:p>
            <a:pPr eaLnBrk="1" hangingPunct="1"/>
            <a:r>
              <a:rPr lang="ru-RU" altLang="ru-RU" b="1" dirty="0"/>
              <a:t>-      Конкурсы талантов, игры – викторины;</a:t>
            </a:r>
          </a:p>
          <a:p>
            <a:pPr eaLnBrk="1" hangingPunct="1"/>
            <a:r>
              <a:rPr lang="ru-RU" altLang="ru-RU" b="1" dirty="0"/>
              <a:t>-      Дни именинников;</a:t>
            </a:r>
          </a:p>
          <a:p>
            <a:pPr eaLnBrk="1" hangingPunct="1"/>
            <a:r>
              <a:rPr lang="ru-RU" altLang="ru-RU" b="1" dirty="0"/>
              <a:t>-      Творческий час;</a:t>
            </a:r>
          </a:p>
          <a:p>
            <a:pPr eaLnBrk="1" hangingPunct="1"/>
            <a:r>
              <a:rPr lang="ru-RU" altLang="ru-RU" b="1" dirty="0"/>
              <a:t>-      </a:t>
            </a:r>
            <a:r>
              <a:rPr lang="ru-RU" altLang="ru-RU" b="1" dirty="0" err="1"/>
              <a:t>Самопрезентация</a:t>
            </a:r>
            <a:r>
              <a:rPr lang="ru-RU" altLang="ru-RU" b="1" dirty="0"/>
              <a:t> и </a:t>
            </a:r>
            <a:r>
              <a:rPr lang="ru-RU" altLang="ru-RU" b="1" dirty="0" err="1"/>
              <a:t>самопредставление</a:t>
            </a:r>
            <a:r>
              <a:rPr lang="ru-RU" altLang="ru-RU" b="1" dirty="0"/>
              <a:t>;</a:t>
            </a:r>
          </a:p>
          <a:p>
            <a:pPr eaLnBrk="1" hangingPunct="1"/>
            <a:r>
              <a:rPr lang="ru-RU" altLang="ru-RU" b="1" dirty="0"/>
              <a:t>-      Организация обслуживающего труда, дежурства </a:t>
            </a:r>
          </a:p>
          <a:p>
            <a:pPr eaLnBrk="1" hangingPunct="1"/>
            <a:r>
              <a:rPr lang="ru-RU" altLang="ru-RU" b="1" dirty="0"/>
              <a:t>        по школе и классу</a:t>
            </a:r>
          </a:p>
          <a:p>
            <a:pPr eaLnBrk="1" hangingPunct="1"/>
            <a:r>
              <a:rPr lang="ru-RU" altLang="ru-RU" b="1" dirty="0"/>
              <a:t>-      Трудовые акции(субботники)</a:t>
            </a:r>
          </a:p>
          <a:p>
            <a:pPr eaLnBrk="1" hangingPunct="1"/>
            <a:r>
              <a:rPr lang="ru-RU" altLang="ru-RU" b="1" dirty="0" smtClean="0"/>
              <a:t>-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с\Desktop\20151229-003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908720"/>
            <a:ext cx="2662498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\Desktop\20151229-002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4" y="3356992"/>
            <a:ext cx="2962275" cy="32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\Desktop\20151229-000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13" y="3356992"/>
            <a:ext cx="5311279" cy="330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6" y="1556792"/>
            <a:ext cx="6574185" cy="396044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 pitchFamily="18" charset="0"/>
              </a:rPr>
              <a:t>Добро нести, добру учить,                                   </a:t>
            </a:r>
          </a:p>
          <a:p>
            <a:pPr marL="0" indent="0">
              <a:buFontTx/>
              <a:buNone/>
              <a:defRPr/>
            </a:pPr>
            <a:r>
              <a:rPr lang="ru-RU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 pitchFamily="18" charset="0"/>
              </a:rPr>
              <a:t>Добиться цели через трудности, </a:t>
            </a:r>
          </a:p>
          <a:p>
            <a:pPr marL="0" indent="0">
              <a:buFontTx/>
              <a:buNone/>
              <a:defRPr/>
            </a:pPr>
            <a:r>
              <a:rPr lang="ru-RU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 pitchFamily="18" charset="0"/>
              </a:rPr>
              <a:t>Любовью истине служить - </a:t>
            </a:r>
          </a:p>
          <a:p>
            <a:pPr marL="0" indent="0">
              <a:buFontTx/>
              <a:buNone/>
              <a:defRPr/>
            </a:pPr>
            <a:r>
              <a:rPr lang="ru-RU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 pitchFamily="18" charset="0"/>
              </a:rPr>
              <a:t>Я называю это мудростью.</a:t>
            </a:r>
          </a:p>
          <a:p>
            <a:pPr marL="0" indent="0" algn="ctr">
              <a:buFontTx/>
              <a:buNone/>
              <a:defRPr/>
            </a:pPr>
            <a:r>
              <a:rPr lang="ru-RU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 pitchFamily="18" charset="0"/>
              </a:rPr>
              <a:t>                                    </a:t>
            </a:r>
            <a:r>
              <a:rPr lang="ru-RU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 pitchFamily="18" charset="0"/>
              </a:rPr>
              <a:t>Елисов</a:t>
            </a:r>
            <a:r>
              <a:rPr lang="ru-RU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 pitchFamily="18" charset="0"/>
              </a:rPr>
              <a:t> 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42484172"/>
              </p:ext>
            </p:extLst>
          </p:nvPr>
        </p:nvGraphicFramePr>
        <p:xfrm>
          <a:off x="-1371893" y="-98515"/>
          <a:ext cx="12475641" cy="6793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893888" y="658813"/>
            <a:ext cx="3230562" cy="601662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2954" tIns="41477" rIns="82954" bIns="41477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Командир класса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681663" y="493713"/>
            <a:ext cx="2416175" cy="757237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2954" tIns="41477" rIns="82954" bIns="41477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Классный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 руководитель</a:t>
            </a:r>
          </a:p>
        </p:txBody>
      </p:sp>
      <p:cxnSp>
        <p:nvCxnSpPr>
          <p:cNvPr id="22533" name="Прямая со стрелкой 5"/>
          <p:cNvCxnSpPr>
            <a:cxnSpLocks noChangeShapeType="1"/>
            <a:stCxn id="4" idx="3"/>
          </p:cNvCxnSpPr>
          <p:nvPr/>
        </p:nvCxnSpPr>
        <p:spPr bwMode="auto">
          <a:xfrm flipV="1">
            <a:off x="5124450" y="955675"/>
            <a:ext cx="557213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4" name="Прямая со стрелкой 7"/>
          <p:cNvCxnSpPr>
            <a:cxnSpLocks noChangeShapeType="1"/>
          </p:cNvCxnSpPr>
          <p:nvPr/>
        </p:nvCxnSpPr>
        <p:spPr bwMode="auto">
          <a:xfrm>
            <a:off x="3917950" y="1260475"/>
            <a:ext cx="557213" cy="158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-155977" y="32308"/>
            <a:ext cx="922893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Структура ученического самоуправления класса</a:t>
            </a:r>
          </a:p>
        </p:txBody>
      </p:sp>
    </p:spTree>
    <p:extLst>
      <p:ext uri="{BB962C8B-B14F-4D97-AF65-F5344CB8AC3E}">
        <p14:creationId xmlns:p14="http://schemas.microsoft.com/office/powerpoint/2010/main" val="722303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дети фото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5850"/>
            <a:ext cx="3456384" cy="2422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580" name="Заголовок 2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1"/>
                </a:solidFill>
              </a:rPr>
              <a:t>«Работа с родителями»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800" b="1" dirty="0" smtClean="0"/>
              <a:t>Формы работы:</a:t>
            </a:r>
          </a:p>
          <a:p>
            <a:pPr marL="0" indent="0" algn="just">
              <a:buFontTx/>
              <a:buNone/>
              <a:defRPr/>
            </a:pPr>
            <a:r>
              <a:rPr lang="ru-RU" sz="2400" dirty="0" smtClean="0"/>
              <a:t>Лекции</a:t>
            </a:r>
            <a:r>
              <a:rPr lang="ru-RU" sz="2400" dirty="0"/>
              <a:t>, дискуссии, семейные советы, круглый стол, устный журнал, беседы, анкетирование, педагогически направленное наблюдение, микроисследования, практикум, педагогическая дискуссия, ролевые игры, посещение семьи.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7107" name="Picture 3" descr="C:\Users\Татьяна\Desktop\8В класс\фото 6в\201209A1\1609201211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12798" r="5661" b="7130"/>
          <a:stretch/>
        </p:blipFill>
        <p:spPr bwMode="auto">
          <a:xfrm>
            <a:off x="2933469" y="3411259"/>
            <a:ext cx="3277062" cy="2317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7108" name="Picture 4" descr="C:\Users\Татьяна\Desktop\8В класс\фото 6в\201209A1\1609201211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t="8157" r="12214" b="23044"/>
          <a:stretch/>
        </p:blipFill>
        <p:spPr bwMode="auto">
          <a:xfrm>
            <a:off x="5652121" y="4570220"/>
            <a:ext cx="3436342" cy="2147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38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43608" y="238811"/>
            <a:ext cx="72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/>
              <a:t>Подведение итогов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339752" y="1772816"/>
            <a:ext cx="579375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66FF"/>
                </a:solidFill>
              </a:rPr>
              <a:t>Не так важна форма плана и количество дел в нём, важно другое: знать детей, любить их, терпеть. </a:t>
            </a:r>
          </a:p>
          <a:p>
            <a:pPr algn="ctr" eaLnBrk="1" hangingPunct="1"/>
            <a:r>
              <a:rPr lang="ru-RU" altLang="ru-RU" sz="2400" b="1" dirty="0">
                <a:solidFill>
                  <a:srgbClr val="FFFF00"/>
                </a:solidFill>
              </a:rPr>
              <a:t>Это значит, что мы должны все время узнавать их, наблюдать, изучать специально и в ежедневном непосредственном общении. </a:t>
            </a:r>
          </a:p>
        </p:txBody>
      </p:sp>
    </p:spTree>
    <p:extLst>
      <p:ext uri="{BB962C8B-B14F-4D97-AF65-F5344CB8AC3E}">
        <p14:creationId xmlns:p14="http://schemas.microsoft.com/office/powerpoint/2010/main" val="11942751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384376"/>
          </a:xfrm>
        </p:spPr>
        <p:txBody>
          <a:bodyPr/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</a:t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ВНИМАНИЕ!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9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8219256" cy="720079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600" b="1" dirty="0" smtClean="0"/>
              <a:t>Цель программы:</a:t>
            </a:r>
            <a:r>
              <a:rPr lang="ru-RU" altLang="ru-RU" sz="3600" dirty="0" smtClean="0"/>
              <a:t> </a:t>
            </a:r>
            <a:r>
              <a:rPr lang="ru-RU" altLang="ru-RU" sz="3600" dirty="0" smtClean="0">
                <a:solidFill>
                  <a:srgbClr val="FFC000"/>
                </a:solidFill>
              </a:rPr>
              <a:t/>
            </a:r>
            <a:br>
              <a:rPr lang="ru-RU" altLang="ru-RU" sz="3600" dirty="0" smtClean="0">
                <a:solidFill>
                  <a:srgbClr val="FFC000"/>
                </a:solidFill>
              </a:rPr>
            </a:b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83568" y="1844824"/>
            <a:ext cx="7931224" cy="298519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личность, способная вести созидательный образ жизни, имеющая активную гражданскую позицию, обладающая экологической и экономической грамотностью, духовной культурой, умеющая определиться и адаптироваться в условиях современного информационного общества.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58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Задачи программы: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435280" cy="5544616"/>
          </a:xfrm>
        </p:spPr>
        <p:txBody>
          <a:bodyPr/>
          <a:lstStyle/>
          <a:p>
            <a:pPr lvl="0"/>
            <a:r>
              <a:rPr lang="ru-RU" sz="1800" dirty="0" smtClean="0"/>
              <a:t>Создать </a:t>
            </a:r>
            <a:r>
              <a:rPr lang="ru-RU" sz="1800" dirty="0"/>
              <a:t>благоприятные условия для развития интеллекта, исследовательских     </a:t>
            </a:r>
          </a:p>
          <a:p>
            <a:r>
              <a:rPr lang="ru-RU" sz="1800" dirty="0"/>
              <a:t>      навыков, творческих способностей и личностного роста каждого ребенка.</a:t>
            </a:r>
          </a:p>
          <a:p>
            <a:pPr lvl="0"/>
            <a:r>
              <a:rPr lang="ru-RU" sz="1800" dirty="0"/>
              <a:t>Внедрять новые образовательные технологии, отвечая на запросы  современной   </a:t>
            </a:r>
          </a:p>
          <a:p>
            <a:r>
              <a:rPr lang="ru-RU" sz="1800" dirty="0"/>
              <a:t>     цивилизации.</a:t>
            </a:r>
          </a:p>
          <a:p>
            <a:pPr lvl="0"/>
            <a:r>
              <a:rPr lang="ru-RU" sz="1800" dirty="0"/>
              <a:t>Расширять возможности для участия школьников  в российских, международных , творческих  конкурсах, выставках, олимпиадах, конференциях.</a:t>
            </a:r>
          </a:p>
          <a:p>
            <a:pPr lvl="0"/>
            <a:r>
              <a:rPr lang="ru-RU" sz="1800" dirty="0"/>
              <a:t>Создавать обогащенную образовательную среду, благоприятную для развития личности.</a:t>
            </a:r>
          </a:p>
          <a:p>
            <a:pPr lvl="0"/>
            <a:r>
              <a:rPr lang="ru-RU" sz="1800" dirty="0"/>
              <a:t>Способствовать формированию гражданско-патриотических качеств личности.</a:t>
            </a:r>
          </a:p>
          <a:p>
            <a:pPr lvl="0"/>
            <a:r>
              <a:rPr lang="ru-RU" sz="1800" dirty="0"/>
              <a:t>Создать условия для воспитание желания и стремления у учащихся к самопознанию, самовоспитанию, самосовершенствованию.</a:t>
            </a:r>
          </a:p>
          <a:p>
            <a:r>
              <a:rPr lang="ru-RU" sz="1800" dirty="0"/>
              <a:t>Способствовать формированию культуры здоровья</a:t>
            </a:r>
            <a:endParaRPr lang="ru-RU" altLang="ru-RU" sz="1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1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955" y="332656"/>
            <a:ext cx="81607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/>
              <a:t>Условия и средства формирования толерантности у детей:</a:t>
            </a:r>
            <a:br>
              <a:rPr lang="ru-RU" altLang="ru-RU" sz="2800" b="1" dirty="0" smtClean="0"/>
            </a:br>
            <a:endParaRPr lang="ru-RU" sz="2800" b="1" dirty="0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539955" y="1557338"/>
            <a:ext cx="8160797" cy="4823990"/>
            <a:chOff x="2277" y="4182"/>
            <a:chExt cx="7075" cy="2229"/>
          </a:xfrm>
          <a:solidFill>
            <a:srgbClr val="FF99FF"/>
          </a:solidFill>
        </p:grpSpPr>
        <p:sp>
          <p:nvSpPr>
            <p:cNvPr id="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277" y="4182"/>
              <a:ext cx="7075" cy="22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559" y="4461"/>
              <a:ext cx="2118" cy="69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altLang="ru-RU" sz="3200" b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Условия</a:t>
              </a:r>
              <a:endParaRPr lang="ru-RU" altLang="ru-RU" sz="3200" smtClean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089" y="4461"/>
              <a:ext cx="2117" cy="69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altLang="ru-RU" sz="3200" b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Средства</a:t>
              </a:r>
              <a:endParaRPr lang="ru-RU" altLang="ru-RU" sz="3200" smtClean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418" y="5715"/>
              <a:ext cx="1130" cy="557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altLang="ru-RU" sz="200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Подходы</a:t>
              </a:r>
              <a:endParaRPr lang="ru-RU" altLang="ru-RU" sz="2000" smtClean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89" y="5715"/>
              <a:ext cx="1270" cy="557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altLang="ru-RU" sz="200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Принципы</a:t>
              </a:r>
              <a:endParaRPr lang="ru-RU" altLang="ru-RU" sz="2000" smtClean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924" y="5715"/>
              <a:ext cx="988" cy="557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altLang="ru-RU" sz="200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Формы</a:t>
              </a:r>
              <a:endParaRPr lang="ru-RU" altLang="ru-RU" sz="2000" smtClean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6512" y="5715"/>
              <a:ext cx="1130" cy="557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altLang="ru-RU" sz="200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Приемы</a:t>
              </a:r>
              <a:endParaRPr lang="ru-RU" altLang="ru-RU" sz="2000" smtClean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101" y="5715"/>
              <a:ext cx="1129" cy="557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altLang="ru-RU" sz="200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Методы</a:t>
              </a:r>
              <a:endParaRPr lang="ru-RU" altLang="ru-RU" sz="2000" smtClean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H="1">
              <a:off x="2843" y="5157"/>
              <a:ext cx="769" cy="559"/>
            </a:xfrm>
            <a:prstGeom prst="line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3612" y="5157"/>
              <a:ext cx="707" cy="559"/>
            </a:xfrm>
            <a:prstGeom prst="line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 flipH="1">
              <a:off x="5524" y="5157"/>
              <a:ext cx="1554" cy="559"/>
            </a:xfrm>
            <a:prstGeom prst="line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7077" y="5157"/>
              <a:ext cx="0" cy="559"/>
            </a:xfrm>
            <a:prstGeom prst="line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2"/>
            <p:cNvSpPr>
              <a:spLocks noChangeShapeType="1"/>
            </p:cNvSpPr>
            <p:nvPr/>
          </p:nvSpPr>
          <p:spPr bwMode="auto">
            <a:xfrm>
              <a:off x="7077" y="5157"/>
              <a:ext cx="1411" cy="559"/>
            </a:xfrm>
            <a:prstGeom prst="line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195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/>
          <a:lstStyle/>
          <a:p>
            <a:r>
              <a:rPr lang="ru-RU" sz="3600" b="1" dirty="0"/>
              <a:t>Сроки и этапы реализации воспитательной системы: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8064896" cy="4536504"/>
          </a:xfrm>
        </p:spPr>
        <p:txBody>
          <a:bodyPr/>
          <a:lstStyle/>
          <a:p>
            <a:r>
              <a:rPr lang="ru-RU" sz="2400" dirty="0"/>
              <a:t>1 этап – 5 класс (2014-2015 </a:t>
            </a:r>
            <a:r>
              <a:rPr lang="ru-RU" sz="2400" dirty="0" err="1"/>
              <a:t>у.г</a:t>
            </a:r>
            <a:r>
              <a:rPr lang="ru-RU" sz="2400" dirty="0"/>
              <a:t>.) – этап проектирования системы;</a:t>
            </a:r>
          </a:p>
          <a:p>
            <a:r>
              <a:rPr lang="ru-RU" sz="2400" dirty="0"/>
              <a:t>2 этап – 6 класс (2015-2016 </a:t>
            </a:r>
            <a:r>
              <a:rPr lang="ru-RU" sz="2400" dirty="0" err="1"/>
              <a:t>у.г</a:t>
            </a:r>
            <a:r>
              <a:rPr lang="ru-RU" sz="2400" dirty="0"/>
              <a:t>.) – этап  становления системы;</a:t>
            </a:r>
          </a:p>
          <a:p>
            <a:r>
              <a:rPr lang="ru-RU" sz="2400" dirty="0"/>
              <a:t>3 этап -7 класс (2016-2017 </a:t>
            </a:r>
            <a:r>
              <a:rPr lang="ru-RU" sz="2400" dirty="0" err="1"/>
              <a:t>у.г</a:t>
            </a:r>
            <a:r>
              <a:rPr lang="ru-RU" sz="2400" dirty="0"/>
              <a:t>.) – этап стабильного функционирования системы;</a:t>
            </a:r>
          </a:p>
          <a:p>
            <a:r>
              <a:rPr lang="ru-RU" sz="2400" dirty="0"/>
              <a:t>4 этап -8 класс (2017-2018 </a:t>
            </a:r>
            <a:r>
              <a:rPr lang="ru-RU" sz="2400" dirty="0" err="1"/>
              <a:t>у.г</a:t>
            </a:r>
            <a:r>
              <a:rPr lang="ru-RU" sz="2400" dirty="0"/>
              <a:t>.) – этап стабильного функционирования системы;</a:t>
            </a:r>
          </a:p>
          <a:p>
            <a:r>
              <a:rPr lang="ru-RU" sz="2400" dirty="0"/>
              <a:t>5 этап -9 класс (2018-2019 </a:t>
            </a:r>
            <a:r>
              <a:rPr lang="ru-RU" sz="2400" dirty="0" err="1"/>
              <a:t>у.г</a:t>
            </a:r>
            <a:r>
              <a:rPr lang="ru-RU" sz="2400" dirty="0"/>
              <a:t>.) – этап завершения функционирования системы.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91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Подходы к воспитанию толерантности:</a:t>
            </a:r>
            <a:r>
              <a:rPr lang="ru-RU" alt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alt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altLang="ru-RU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1484313"/>
          <a:ext cx="8507412" cy="5184775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253706"/>
                <a:gridCol w="4253706"/>
              </a:tblGrid>
              <a:tr h="5184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Личностно-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ориентированный: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признание права каждой личности на свободу, самоопределение, индивидуальность и самовыражение;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признание и выполнение своих обязанностей перед собой и другими;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опора при взаимодействии на мотивацию, ценности, опыт, "Я-концепцию" партнера;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индивидуальный подход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6699"/>
                          </a:solidFill>
                          <a:effectLst/>
                        </a:rPr>
                        <a:t>Деятельностный</a:t>
                      </a:r>
                      <a:r>
                        <a:rPr lang="ru-RU" sz="2000" dirty="0">
                          <a:solidFill>
                            <a:srgbClr val="FF6699"/>
                          </a:solidFill>
                          <a:effectLst/>
                        </a:rPr>
                        <a:t>: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опора на активность, сознательность и самостоятельность;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ориентация не на вербальное воздействие, а на деятельность самого ребенка;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обеспечение субъективной свободы в выборе деятельности и ее компонентов;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</a:rPr>
                        <a:t>построение воспитания через специально организуемую деятельность и общение детей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1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РЕАЛИЗАЦИЯ ВОСПИТАТЕЛЬНОЙ СИСТЕМЫ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Формы воспитывающей </a:t>
            </a:r>
            <a:r>
              <a:rPr lang="ru-RU" sz="2400" b="1" dirty="0" smtClean="0"/>
              <a:t>деятельности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05195"/>
              </p:ext>
            </p:extLst>
          </p:nvPr>
        </p:nvGraphicFramePr>
        <p:xfrm>
          <a:off x="548190" y="1600200"/>
          <a:ext cx="8047620" cy="452596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42930"/>
                <a:gridCol w="2096838"/>
                <a:gridCol w="1687783"/>
                <a:gridCol w="2020069"/>
              </a:tblGrid>
              <a:tr h="723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Виды и формы  воспитывающей  деятельности</a:t>
                      </a:r>
                      <a:endParaRPr lang="ru-RU" sz="1000" kern="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510" marR="31510" marT="31510" marB="3151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Диагностика</a:t>
                      </a:r>
                      <a:endParaRPr lang="ru-RU" sz="10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510" marR="31510" marT="31510" marB="3151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Направление воспитательной работы</a:t>
                      </a:r>
                      <a:endParaRPr lang="ru-RU" sz="10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510" marR="31510" marT="31510" marB="3151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Работа с родителями</a:t>
                      </a:r>
                      <a:endParaRPr lang="ru-RU" sz="10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510" marR="31510" marT="31510" marB="31510"/>
                </a:tc>
              </a:tr>
              <a:tr h="380295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Классные собрания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Классные часы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Лекция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Беседа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Час общения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Ролевые игры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Диспуты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Мозговой штурм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Урок творчества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Мероприятия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КТД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Викторины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Конкурсы, КВН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Экскурсии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Походы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Вечера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Акции, проекты</a:t>
                      </a:r>
                      <a:endParaRPr lang="ru-RU" sz="1000" kern="5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510" marR="31510" marT="31510" marB="3151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>
                          <a:effectLst/>
                        </a:rPr>
                        <a:t>Исследование особенностей личности:</a:t>
                      </a:r>
                      <a:endParaRPr lang="ru-RU" sz="1000" kern="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>
                          <a:effectLst/>
                        </a:rPr>
                        <a:t>Общие сведения</a:t>
                      </a:r>
                      <a:endParaRPr lang="ru-RU" sz="1000" kern="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>
                          <a:effectLst/>
                        </a:rPr>
                        <a:t>Способности</a:t>
                      </a:r>
                      <a:endParaRPr lang="ru-RU" sz="1000" kern="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>
                          <a:effectLst/>
                        </a:rPr>
                        <a:t>Самооценка</a:t>
                      </a:r>
                      <a:endParaRPr lang="ru-RU" sz="1000" kern="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>
                          <a:effectLst/>
                        </a:rPr>
                        <a:t>Темперамент</a:t>
                      </a:r>
                      <a:endParaRPr lang="ru-RU" sz="1000" kern="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>
                          <a:effectLst/>
                        </a:rPr>
                        <a:t>Уровень воспитанности</a:t>
                      </a:r>
                      <a:endParaRPr lang="ru-RU" sz="1000" kern="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>
                          <a:effectLst/>
                        </a:rPr>
                        <a:t>Исследование межличностных отношений</a:t>
                      </a:r>
                      <a:endParaRPr lang="ru-RU" sz="1000" kern="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>
                          <a:effectLst/>
                        </a:rPr>
                        <a:t>Социально психологический климат в классе</a:t>
                      </a:r>
                      <a:endParaRPr lang="ru-RU" sz="1000" kern="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>
                          <a:effectLst/>
                        </a:rPr>
                        <a:t>Социометрия</a:t>
                      </a:r>
                      <a:endParaRPr lang="ru-RU" sz="1000" kern="5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510" marR="31510" marT="31510" marB="3151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>
                          <a:effectLst/>
                        </a:rPr>
                        <a:t>Коллектив</a:t>
                      </a:r>
                      <a:endParaRPr lang="ru-RU" sz="1000" kern="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>
                          <a:effectLst/>
                        </a:rPr>
                        <a:t>Общение</a:t>
                      </a:r>
                      <a:endParaRPr lang="ru-RU" sz="1000" kern="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>
                          <a:effectLst/>
                        </a:rPr>
                        <a:t>Здоровье</a:t>
                      </a:r>
                      <a:endParaRPr lang="ru-RU" sz="1000" kern="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>
                          <a:effectLst/>
                        </a:rPr>
                        <a:t>Творчество</a:t>
                      </a:r>
                      <a:endParaRPr lang="ru-RU" sz="1000" kern="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>
                          <a:effectLst/>
                        </a:rPr>
                        <a:t>Учение</a:t>
                      </a:r>
                      <a:endParaRPr lang="ru-RU" sz="1000" kern="5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510" marR="31510" marT="31510" marB="3151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Анкетирование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Беседы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Консультации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Родительские собрания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Посещение семьи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Родительский всеобуч</a:t>
                      </a:r>
                      <a:endParaRPr lang="ru-RU" sz="1000" kern="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</a:rPr>
                        <a:t>Проведение совместных часов общения детей и родителей</a:t>
                      </a:r>
                      <a:endParaRPr lang="ru-RU" sz="10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000" kern="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1510" marR="31510" marT="31510" marB="3151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66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ПРОГРАММА ПАТРИОТИЧЕСКОГО ВОСПИТАНИЯ (5-9 класс</a:t>
            </a:r>
            <a:r>
              <a:rPr lang="ru-RU" sz="3200" b="1" dirty="0" smtClean="0"/>
              <a:t>)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u="sng" dirty="0"/>
              <a:t>Задачи: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ru-RU" sz="1600" dirty="0"/>
              <a:t>1.Формирование гражданского самосознания;</a:t>
            </a:r>
          </a:p>
          <a:p>
            <a:pPr marL="0" lvl="0" indent="0">
              <a:buNone/>
            </a:pPr>
            <a:r>
              <a:rPr lang="ru-RU" sz="1600" dirty="0"/>
              <a:t>Приобщение к общечеловеческим ценностям, формирование у детей адекватного этим ценностям поведения. («Истина», «Красота», «Человек», «Семья», «Отечество», «Труд», «Культура», «Мир», «Земля»)</a:t>
            </a:r>
          </a:p>
          <a:p>
            <a:pPr marL="0" indent="0">
              <a:buNone/>
            </a:pPr>
            <a:r>
              <a:rPr lang="ru-RU" sz="1600" dirty="0"/>
              <a:t>3.Формирование  интеллектуально  - нравственного, физического потенциала ребёнка;</a:t>
            </a:r>
          </a:p>
          <a:p>
            <a:pPr marL="0" indent="0">
              <a:buNone/>
            </a:pPr>
            <a:r>
              <a:rPr lang="ru-RU" sz="1600" dirty="0"/>
              <a:t>4.Формирование креативных способностей;</a:t>
            </a:r>
          </a:p>
          <a:p>
            <a:pPr marL="0" indent="0">
              <a:buNone/>
            </a:pPr>
            <a:r>
              <a:rPr lang="ru-RU" sz="1600" dirty="0"/>
              <a:t>5.Обеспечение личностно- ориентированного подхода в воспитании</a:t>
            </a:r>
          </a:p>
          <a:p>
            <a:pPr marL="0" indent="0">
              <a:buNone/>
            </a:pPr>
            <a:r>
              <a:rPr lang="ru-RU" sz="1600" dirty="0"/>
              <a:t>6. Развитие сотрудничества детей, педагогов, родителей.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88024" y="1268760"/>
            <a:ext cx="403860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/>
              <a:t>Мероприятия </a:t>
            </a:r>
            <a:r>
              <a:rPr lang="ru-RU" sz="1600" b="1" dirty="0"/>
              <a:t>по реализации программы патриотического воспитания</a:t>
            </a:r>
            <a:endParaRPr lang="ru-RU" sz="1600" dirty="0"/>
          </a:p>
          <a:p>
            <a:r>
              <a:rPr lang="ru-RU" sz="1600" dirty="0"/>
              <a:t>Участие в акциях милосердия</a:t>
            </a:r>
          </a:p>
          <a:p>
            <a:r>
              <a:rPr lang="ru-RU" sz="1600" dirty="0"/>
              <a:t>Работа с ветеранами войны, пожилыми людьми, инвалидами (оказание помощи, поздравления)</a:t>
            </a:r>
          </a:p>
          <a:p>
            <a:r>
              <a:rPr lang="ru-RU" sz="1600" dirty="0"/>
              <a:t>Часы истории </a:t>
            </a:r>
          </a:p>
          <a:p>
            <a:r>
              <a:rPr lang="ru-RU" sz="1600" dirty="0"/>
              <a:t>Часы краеведения</a:t>
            </a:r>
          </a:p>
          <a:p>
            <a:r>
              <a:rPr lang="ru-RU" sz="1600" dirty="0"/>
              <a:t>Экскурсии</a:t>
            </a:r>
          </a:p>
          <a:p>
            <a:r>
              <a:rPr lang="ru-RU" sz="1600" dirty="0"/>
              <a:t>Участие в конкурсах рисунков, фестивалях</a:t>
            </a:r>
          </a:p>
          <a:p>
            <a:r>
              <a:rPr lang="ru-RU" sz="1600" dirty="0"/>
              <a:t>Классные часы, презентации</a:t>
            </a:r>
          </a:p>
          <a:p>
            <a:r>
              <a:rPr lang="ru-RU" sz="1600" dirty="0"/>
              <a:t>Создание книги памяти, поисковая работа «След войны в моей семье»</a:t>
            </a:r>
          </a:p>
          <a:p>
            <a:r>
              <a:rPr lang="ru-RU" sz="1600" dirty="0"/>
              <a:t>Вахта памяти, возложение цветов, уход за могилами солдат</a:t>
            </a:r>
          </a:p>
          <a:p>
            <a:r>
              <a:rPr lang="ru-RU" sz="1600" dirty="0"/>
              <a:t>Военно-спортивная подготовка</a:t>
            </a:r>
          </a:p>
          <a:p>
            <a:r>
              <a:rPr lang="ru-RU" sz="1600" dirty="0"/>
              <a:t>Уроки мужества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96407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1241</Words>
  <Application>Microsoft Office PowerPoint</Application>
  <PresentationFormat>Экран (4:3)</PresentationFormat>
  <Paragraphs>260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Diseño predeterminado</vt:lpstr>
      <vt:lpstr>Воспитательная система «ПОДРОСТОК»</vt:lpstr>
      <vt:lpstr>Презентация PowerPoint</vt:lpstr>
      <vt:lpstr>Презентация PowerPoint</vt:lpstr>
      <vt:lpstr>Задачи программы: </vt:lpstr>
      <vt:lpstr>Презентация PowerPoint</vt:lpstr>
      <vt:lpstr>Сроки и этапы реализации воспитательной системы:  </vt:lpstr>
      <vt:lpstr>Подходы к воспитанию толерантности: </vt:lpstr>
      <vt:lpstr>РЕАЛИЗАЦИЯ ВОСПИТАТЕЛЬНОЙ СИСТЕМЫ Формы воспитывающей деятельности</vt:lpstr>
      <vt:lpstr>ПРОГРАММА ПАТРИОТИЧЕСКОГО ВОСПИТАНИЯ (5-9 класс)</vt:lpstr>
      <vt:lpstr>ПРОГРАММА ПО СОХРАНЕНИЮ И УКРЕПЛЕНИЮ ЗДОРОВЬЯ УЧАЩИХСЯ (5-9 класс)</vt:lpstr>
      <vt:lpstr>ПРОГРАММА РАБОТЫ С ОДАРЕННЫМИ ДЕТЬМИ (5-9 класс)</vt:lpstr>
      <vt:lpstr>ПРОГРАММА КУРСА ПРОФИЛЬНОЙ ОРИЕНТАЦИИ (8 - 9 КЛАСС)</vt:lpstr>
      <vt:lpstr>ПРОГРАММА ОКАЗАНИЯ ПСИХОЛОГО-ПЕДАГОГИЧЕСКОЙ ПОДДЕРЖКИ СЕМЬЕ В ВОСПИТАНИИ ДЕТЕЙ И ПОДРОСТКОВ</vt:lpstr>
      <vt:lpstr>ДИАГНОСТИЧЕСКИЙ ИНСТРУМЕНТАРИЙ</vt:lpstr>
      <vt:lpstr>ОЖИДАЕМЫЕ РЕЗУЛЬТАТЫ ВОСПИТАТЕЛЬНОЙ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«Работа с родителями»</vt:lpstr>
      <vt:lpstr>Презентация PowerPoint</vt:lpstr>
      <vt:lpstr>СПАСИБО  ЗА  ВНИМАНИЕ!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Юлия</cp:lastModifiedBy>
  <cp:revision>37</cp:revision>
  <dcterms:created xsi:type="dcterms:W3CDTF">2010-05-23T14:28:12Z</dcterms:created>
  <dcterms:modified xsi:type="dcterms:W3CDTF">2016-02-04T04:50:04Z</dcterms:modified>
</cp:coreProperties>
</file>