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17" r:id="rId3"/>
    <p:sldId id="268" r:id="rId4"/>
    <p:sldId id="315" r:id="rId5"/>
    <p:sldId id="318" r:id="rId6"/>
    <p:sldId id="266" r:id="rId7"/>
    <p:sldId id="261" r:id="rId8"/>
    <p:sldId id="267" r:id="rId9"/>
    <p:sldId id="316" r:id="rId10"/>
    <p:sldId id="264" r:id="rId11"/>
    <p:sldId id="276" r:id="rId12"/>
    <p:sldId id="265" r:id="rId13"/>
    <p:sldId id="319" r:id="rId14"/>
    <p:sldId id="259" r:id="rId15"/>
    <p:sldId id="321" r:id="rId16"/>
    <p:sldId id="322" r:id="rId17"/>
    <p:sldId id="320" r:id="rId18"/>
    <p:sldId id="323" r:id="rId19"/>
    <p:sldId id="325" r:id="rId20"/>
    <p:sldId id="326" r:id="rId21"/>
    <p:sldId id="336" r:id="rId22"/>
    <p:sldId id="327" r:id="rId23"/>
    <p:sldId id="335" r:id="rId24"/>
    <p:sldId id="331" r:id="rId25"/>
    <p:sldId id="337" r:id="rId26"/>
    <p:sldId id="278" r:id="rId27"/>
    <p:sldId id="281" r:id="rId28"/>
    <p:sldId id="340" r:id="rId29"/>
    <p:sldId id="338" r:id="rId30"/>
    <p:sldId id="339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B265"/>
    <a:srgbClr val="2F2F8D"/>
    <a:srgbClr val="CF31B8"/>
    <a:srgbClr val="B4B4E6"/>
    <a:srgbClr val="00D5D0"/>
    <a:srgbClr val="F1C5EB"/>
    <a:srgbClr val="CAA178"/>
    <a:srgbClr val="97D8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444" autoAdjust="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76C5D-5E49-4B05-9B8E-68B79309407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CFE95-4E26-48FE-840B-771B7AAD7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C6B50-63B9-4C45-A9BB-F10B15F95F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EE9AE-F5B7-4C94-8F06-DF97F542A5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1116-C4E9-45CF-BED3-063A57FE6D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66F558-E9FF-4641-A048-95CB90EE6A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9A5A9-1E68-4A8A-A879-475FCCFF9E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398-F48E-4A70-B6EB-DECD6CEF2C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7DD26-3422-4C1D-846A-292F75ECA4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198-E4CC-4AC9-AB9D-342BFDDFEE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10281-0034-4233-82B4-33F42130C2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D1E11-33C7-4AB8-A069-6881FA89D2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6DF46-A083-4184-8302-6113F19B24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7C081-6D82-4975-A806-04B56F4597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D9F7E1-0218-4B75-8C50-A7AD3817F81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hyperlink" Target="&#1091;&#1088;&#1086;&#1082;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slide" Target="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91;&#1088;&#1086;&#1082;.ppt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91;&#1088;&#1086;&#1082;.ppt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91;&#1088;&#1086;&#1082;.pptx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24744"/>
            <a:ext cx="79208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урока: </a:t>
            </a:r>
            <a:b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«ЧИСЛОВАЯ ПОСЛЕДОВАТЕЛЬНОСТЬ» </a:t>
            </a:r>
            <a:endParaRPr lang="ru-RU" sz="4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C:\Users\Дом\Desktop\анимац цифры\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45224"/>
            <a:ext cx="576064" cy="576064"/>
          </a:xfrm>
          <a:prstGeom prst="rect">
            <a:avLst/>
          </a:prstGeom>
          <a:noFill/>
        </p:spPr>
      </p:pic>
      <p:pic>
        <p:nvPicPr>
          <p:cNvPr id="8197" name="Picture 5" descr="C:\Users\Дом\Desktop\анимац цифры\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445224"/>
            <a:ext cx="648072" cy="648072"/>
          </a:xfrm>
          <a:prstGeom prst="rect">
            <a:avLst/>
          </a:prstGeom>
          <a:noFill/>
        </p:spPr>
      </p:pic>
      <p:pic>
        <p:nvPicPr>
          <p:cNvPr id="8198" name="Picture 6" descr="C:\Users\Дом\Desktop\анимац цифры\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085184"/>
            <a:ext cx="936104" cy="936104"/>
          </a:xfrm>
          <a:prstGeom prst="rect">
            <a:avLst/>
          </a:prstGeom>
          <a:noFill/>
        </p:spPr>
      </p:pic>
      <p:pic>
        <p:nvPicPr>
          <p:cNvPr id="8203" name="Picture 11" descr="C:\Users\Дом\Desktop\анимац цифры\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5301208"/>
            <a:ext cx="792088" cy="792088"/>
          </a:xfrm>
          <a:prstGeom prst="rect">
            <a:avLst/>
          </a:prstGeom>
          <a:noFill/>
        </p:spPr>
      </p:pic>
      <p:pic>
        <p:nvPicPr>
          <p:cNvPr id="8206" name="Picture 14" descr="C:\Users\Дом\Desktop\анимац цифры\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301208"/>
            <a:ext cx="856705" cy="856705"/>
          </a:xfrm>
          <a:prstGeom prst="rect">
            <a:avLst/>
          </a:prstGeom>
          <a:noFill/>
        </p:spPr>
      </p:pic>
      <p:pic>
        <p:nvPicPr>
          <p:cNvPr id="8207" name="Picture 15" descr="C:\Users\Дом\Desktop\анимац цифры\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733256"/>
            <a:ext cx="428625" cy="428625"/>
          </a:xfrm>
          <a:prstGeom prst="rect">
            <a:avLst/>
          </a:prstGeom>
          <a:noFill/>
        </p:spPr>
      </p:pic>
      <p:pic>
        <p:nvPicPr>
          <p:cNvPr id="8208" name="Picture 16" descr="C:\Users\Дом\Desktop\анимац цифры\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589240"/>
            <a:ext cx="625624" cy="625624"/>
          </a:xfrm>
          <a:prstGeom prst="rect">
            <a:avLst/>
          </a:prstGeom>
          <a:noFill/>
        </p:spPr>
      </p:pic>
      <p:pic>
        <p:nvPicPr>
          <p:cNvPr id="8209" name="Picture 17" descr="C:\Users\Дом\Desktop\анимац цифры\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733256"/>
            <a:ext cx="428625" cy="428625"/>
          </a:xfrm>
          <a:prstGeom prst="rect">
            <a:avLst/>
          </a:prstGeom>
          <a:noFill/>
        </p:spPr>
      </p:pic>
      <p:pic>
        <p:nvPicPr>
          <p:cNvPr id="8210" name="Picture 18" descr="C:\Users\Дом\Desktop\анимац цифры\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5805264"/>
            <a:ext cx="648072" cy="648072"/>
          </a:xfrm>
          <a:prstGeom prst="rect">
            <a:avLst/>
          </a:prstGeom>
          <a:noFill/>
        </p:spPr>
      </p:pic>
      <p:pic>
        <p:nvPicPr>
          <p:cNvPr id="20" name="Picture 4" descr="C:\Users\Дом\Desktop\анимац цифры\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445224"/>
            <a:ext cx="648072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941568" cy="3874442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13" name="Скругленный прямоугольник 12">
            <a:hlinkClick r:id="rId2" action="ppaction://hlinkpres?slideindex=11&amp;slidetitle=Словесный"/>
          </p:cNvPr>
          <p:cNvSpPr/>
          <p:nvPr/>
        </p:nvSpPr>
        <p:spPr>
          <a:xfrm>
            <a:off x="827584" y="1844824"/>
            <a:ext cx="7272808" cy="720080"/>
          </a:xfrm>
          <a:prstGeom prst="roundRect">
            <a:avLst/>
          </a:prstGeom>
          <a:solidFill>
            <a:srgbClr val="FFB26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СЛОВЕСНЫЙ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rId2" action="ppaction://hlinkpres?slideindex=15&amp;slidetitle=Аналитический способ"/>
          </p:cNvPr>
          <p:cNvSpPr/>
          <p:nvPr/>
        </p:nvSpPr>
        <p:spPr>
          <a:xfrm>
            <a:off x="827584" y="4509120"/>
            <a:ext cx="7272808" cy="720080"/>
          </a:xfrm>
          <a:prstGeom prst="roundRect">
            <a:avLst/>
          </a:prstGeom>
          <a:solidFill>
            <a:srgbClr val="FFB26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АНАЛИТИЧЕСКИЙ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>
            <a:hlinkClick r:id="rId2" action="ppaction://hlinkpres?slideindex=12&amp;slidetitle=Табличный способ."/>
          </p:cNvPr>
          <p:cNvSpPr/>
          <p:nvPr/>
        </p:nvSpPr>
        <p:spPr>
          <a:xfrm>
            <a:off x="827584" y="2708920"/>
            <a:ext cx="7272808" cy="720080"/>
          </a:xfrm>
          <a:prstGeom prst="roundRect">
            <a:avLst/>
          </a:prstGeom>
          <a:solidFill>
            <a:srgbClr val="FFB26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ТАБЛИЧНЫЙ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>
            <a:hlinkClick r:id="rId2" action="ppaction://hlinkpres?slideindex=13&amp;slidetitle=Графический способ"/>
          </p:cNvPr>
          <p:cNvSpPr/>
          <p:nvPr/>
        </p:nvSpPr>
        <p:spPr>
          <a:xfrm>
            <a:off x="827584" y="3645024"/>
            <a:ext cx="7272808" cy="720080"/>
          </a:xfrm>
          <a:prstGeom prst="roundRect">
            <a:avLst/>
          </a:prstGeom>
          <a:solidFill>
            <a:srgbClr val="FFB26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ГРАФИЧЕСКИЙ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827584" y="5373216"/>
            <a:ext cx="7272808" cy="720080"/>
          </a:xfrm>
          <a:prstGeom prst="roundRect">
            <a:avLst/>
          </a:prstGeom>
          <a:solidFill>
            <a:srgbClr val="FFB26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РЕКУРРЕНТНЫЙ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896448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задания последовательности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BEAC7"/>
            </a:gs>
            <a:gs pos="9000">
              <a:srgbClr val="FEE7F2"/>
            </a:gs>
            <a:gs pos="18000">
              <a:srgbClr val="FAC77D"/>
            </a:gs>
            <a:gs pos="30500">
              <a:srgbClr val="FBA97D"/>
            </a:gs>
            <a:gs pos="41001">
              <a:srgbClr val="FBD49C"/>
            </a:gs>
            <a:gs pos="50000">
              <a:srgbClr val="FEE7F2"/>
            </a:gs>
            <a:gs pos="59000">
              <a:srgbClr val="FBD49C"/>
            </a:gs>
            <a:gs pos="69500">
              <a:srgbClr val="FBA97D"/>
            </a:gs>
            <a:gs pos="82000">
              <a:srgbClr val="FAC77D"/>
            </a:gs>
            <a:gs pos="91001">
              <a:srgbClr val="FEE7F2"/>
            </a:gs>
            <a:gs pos="100000">
              <a:srgbClr val="FBEAC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Словесный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95537" y="1423779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правило составления последовательности  выражается словесным описанием.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Последовательность простых двузначных чисел, меньших 50, есть конечная последовательность: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11, 13, 17, 19, 23, 29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31, 37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41, 43, 47;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Последовательность четных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чисел: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2,4,6,8,10…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 flipV="1">
            <a:off x="8172400" y="6093296"/>
            <a:ext cx="648072" cy="477589"/>
          </a:xfrm>
          <a:prstGeom prst="actionButtonBackPrevious">
            <a:avLst/>
          </a:prstGeom>
          <a:solidFill>
            <a:srgbClr val="FFB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3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Табличный способ.</a:t>
            </a:r>
          </a:p>
        </p:txBody>
      </p:sp>
      <p:graphicFrame>
        <p:nvGraphicFramePr>
          <p:cNvPr id="8" name="Group 82"/>
          <p:cNvGraphicFramePr>
            <a:graphicFrameLocks noGrp="1"/>
          </p:cNvGraphicFramePr>
          <p:nvPr>
            <p:ph idx="1"/>
          </p:nvPr>
        </p:nvGraphicFramePr>
        <p:xfrm>
          <a:off x="755576" y="2492896"/>
          <a:ext cx="7848874" cy="1605014"/>
        </p:xfrm>
        <a:graphic>
          <a:graphicData uri="http://schemas.openxmlformats.org/drawingml/2006/table">
            <a:tbl>
              <a:tblPr/>
              <a:tblGrid>
                <a:gridCol w="1196106"/>
                <a:gridCol w="1330857"/>
                <a:gridCol w="1330856"/>
                <a:gridCol w="1330857"/>
                <a:gridCol w="1329342"/>
                <a:gridCol w="1330856"/>
              </a:tblGrid>
              <a:tr h="8071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8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1" i="1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 flipV="1">
            <a:off x="8172400" y="6093296"/>
            <a:ext cx="648072" cy="477589"/>
          </a:xfrm>
          <a:prstGeom prst="actionButtonBackPrevious">
            <a:avLst/>
          </a:prstGeom>
          <a:solidFill>
            <a:srgbClr val="FFB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одержимое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Графиком последовательности как функции, заданной на множестве натуральных чисел, являются отдельные, изолированные точки координатной плоскости. </a:t>
            </a:r>
          </a:p>
          <a:p>
            <a:endParaRPr lang="ru-RU" dirty="0"/>
          </a:p>
        </p:txBody>
      </p: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Графический способ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85584" cy="2664296"/>
          </a:xfrm>
        </p:spPr>
        <p:txBody>
          <a:bodyPr/>
          <a:lstStyle/>
          <a:p>
            <a:pPr algn="l"/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Примеры: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последовательность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 можно рассматривать как функцию у=3х-2, где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Последовательность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можно рассматривать как функцию у=х</a:t>
            </a:r>
            <a:r>
              <a:rPr lang="ru-RU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N.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140968"/>
            <a:ext cx="7142162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7524328" y="1700808"/>
          <a:ext cx="504825" cy="358775"/>
        </p:xfrm>
        <a:graphic>
          <a:graphicData uri="http://schemas.openxmlformats.org/presentationml/2006/ole">
            <p:oleObj spid="_x0000_s11265" name="Формула" r:id="rId4" imgW="126720" imgH="126720" progId="Equation.3">
              <p:embed/>
            </p:oleObj>
          </a:graphicData>
        </a:graphic>
      </p:graphicFrame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7092280" y="2564904"/>
          <a:ext cx="504825" cy="358775"/>
        </p:xfrm>
        <a:graphic>
          <a:graphicData uri="http://schemas.openxmlformats.org/presentationml/2006/ole">
            <p:oleObj spid="_x0000_s11266" name="Формула" r:id="rId5" imgW="126720" imgH="126720" progId="Equation.3">
              <p:embed/>
            </p:oleObj>
          </a:graphicData>
        </a:graphic>
      </p:graphicFrame>
      <p:pic>
        <p:nvPicPr>
          <p:cNvPr id="9" name="Picture 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5373216"/>
            <a:ext cx="182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4509120"/>
            <a:ext cx="182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3645024"/>
            <a:ext cx="182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3573016"/>
            <a:ext cx="182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941168"/>
            <a:ext cx="182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5733256"/>
            <a:ext cx="182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31"/>
          <p:cNvSpPr txBox="1">
            <a:spLocks/>
          </p:cNvSpPr>
          <p:nvPr/>
        </p:nvSpPr>
        <p:spPr bwMode="auto">
          <a:xfrm>
            <a:off x="683568" y="188640"/>
            <a:ext cx="7571184" cy="3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Графический способ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Управляющая кнопка: назад 15">
            <a:hlinkClick r:id="rId7" action="ppaction://hlinksldjump" highlightClick="1"/>
          </p:cNvPr>
          <p:cNvSpPr/>
          <p:nvPr/>
        </p:nvSpPr>
        <p:spPr>
          <a:xfrm flipV="1">
            <a:off x="8172400" y="6093296"/>
            <a:ext cx="648072" cy="477589"/>
          </a:xfrm>
          <a:prstGeom prst="actionButtonBackPrevious">
            <a:avLst/>
          </a:prstGeom>
          <a:solidFill>
            <a:srgbClr val="FFB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18287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 указывается формула n-го члена последовательности.</a:t>
            </a:r>
            <a:r>
              <a:rPr lang="ru-RU" sz="4800" dirty="0" smtClean="0">
                <a:solidFill>
                  <a:srgbClr val="800000"/>
                </a:solidFill>
              </a:rPr>
              <a:t/>
            </a:r>
            <a:br>
              <a:rPr lang="ru-RU" sz="4800" dirty="0" smtClean="0">
                <a:solidFill>
                  <a:srgbClr val="800000"/>
                </a:solidFill>
              </a:rPr>
            </a:br>
            <a:endParaRPr lang="ru-RU" sz="4800" dirty="0">
              <a:solidFill>
                <a:srgbClr val="8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Аналитический способ</a:t>
            </a:r>
            <a:endParaRPr lang="ru-RU" sz="5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Аналитический способ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1277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Пример.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Последовательность квадратов натуральных чисел задаётся формулой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 flipV="1">
            <a:off x="7884368" y="6021288"/>
            <a:ext cx="648072" cy="477589"/>
          </a:xfrm>
          <a:prstGeom prst="actionButtonBackPrevious">
            <a:avLst/>
          </a:prstGeom>
          <a:solidFill>
            <a:srgbClr val="FFB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509120"/>
            <a:ext cx="7804392" cy="683890"/>
          </a:xfrm>
          <a:prstGeom prst="rect">
            <a:avLst/>
          </a:prstGeom>
          <a:noFill/>
        </p:spPr>
      </p:pic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Cambria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Рекуррентный (от лат. слова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recurrens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«возвращающийся»)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- указывается правило позволяющее вычислить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n-й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член данной последовательности, если известны все её предыдущие члены.</a:t>
            </a:r>
            <a:r>
              <a:rPr lang="ru-RU" sz="28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Рекуррентный</a:t>
            </a:r>
            <a:endParaRPr lang="ru-RU" sz="4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Пример.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=1,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∙n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n≥2.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Вычислим несколько первых членов этой последовательности: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1, 2, 6, 24, 120, … . </a:t>
            </a:r>
          </a:p>
          <a:p>
            <a:pPr>
              <a:buNone/>
            </a:pPr>
            <a:r>
              <a:rPr lang="ru-RU" sz="2800" dirty="0" smtClean="0">
                <a:latin typeface="Cambria" pitchFamily="18" charset="0"/>
              </a:rPr>
              <a:t> </a:t>
            </a:r>
            <a:endParaRPr lang="ru-RU" sz="28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Рекуррентный</a:t>
            </a:r>
            <a:endParaRPr lang="ru-RU" sz="4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Знаменитые последовательности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060848"/>
            <a:ext cx="51237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ЧИСЛА ФИБОНАЧЧИ</a:t>
            </a:r>
            <a:r>
              <a:rPr lang="ru-RU" b="1" dirty="0" smtClean="0">
                <a:latin typeface="Cambria" pitchFamily="18" charset="0"/>
              </a:rPr>
              <a:t>.</a:t>
            </a:r>
          </a:p>
          <a:p>
            <a:pPr algn="ctr"/>
            <a:endParaRPr lang="ru-RU" b="1" dirty="0" smtClean="0">
              <a:latin typeface="Cambria" pitchFamily="18" charset="0"/>
            </a:endParaRPr>
          </a:p>
          <a:p>
            <a:pPr algn="ctr"/>
            <a:endParaRPr lang="ru-RU" b="1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429000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1; 1; 2; 3; 5; 8; 13; 21; 34;55; 89; 144; 233; 377; …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104449" name="Picture 1" descr="C:\Users\Дом\Desktop\картинки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905000" cy="18383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6764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урока: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познакомить с  понятием «числовая последовательность», рассмотреть виды последовательностей и способы их задания.</a:t>
            </a:r>
            <a:endParaRPr lang="ru-RU" sz="4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797152"/>
            <a:ext cx="8208912" cy="18002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Леонардо Фибоначчи </a:t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(1180-1240). </a:t>
            </a:r>
            <a:r>
              <a:rPr lang="ru-RU" dirty="0" smtClean="0">
                <a:latin typeface="Cambria" pitchFamily="18" charset="0"/>
              </a:rPr>
              <a:t/>
            </a:r>
            <a:br>
              <a:rPr lang="ru-RU" dirty="0" smtClean="0">
                <a:latin typeface="Cambria" pitchFamily="18" charset="0"/>
              </a:rPr>
            </a:br>
            <a:endParaRPr lang="ru-RU" dirty="0"/>
          </a:p>
        </p:txBody>
      </p:sp>
      <p:pic>
        <p:nvPicPr>
          <p:cNvPr id="3" name="Picture 2" descr="C:\Users\User\Pictures\2daf4ed83765.jpg"/>
          <p:cNvPicPr>
            <a:picLocks noChangeAspect="1" noChangeArrowheads="1"/>
          </p:cNvPicPr>
          <p:nvPr/>
        </p:nvPicPr>
        <p:blipFill>
          <a:blip r:embed="rId2" cstate="print"/>
          <a:srcRect b="13394"/>
          <a:stretch>
            <a:fillRect/>
          </a:stretch>
        </p:blipFill>
        <p:spPr bwMode="auto">
          <a:xfrm>
            <a:off x="2915816" y="620688"/>
            <a:ext cx="3104505" cy="381642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4440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Последовательность  Фибоначчи в природе 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ru-RU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0594" name="Picture 2" descr="C:\Users\Дом\Desktop\картинки\fib_h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437112"/>
            <a:ext cx="3446512" cy="2279724"/>
          </a:xfrm>
          <a:prstGeom prst="rect">
            <a:avLst/>
          </a:prstGeom>
          <a:noFill/>
        </p:spPr>
      </p:pic>
      <p:pic>
        <p:nvPicPr>
          <p:cNvPr id="110595" name="Picture 3" descr="C:\Users\Дом\Desktop\картинки\pinecone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00808"/>
            <a:ext cx="2714625" cy="2657475"/>
          </a:xfrm>
          <a:prstGeom prst="rect">
            <a:avLst/>
          </a:prstGeom>
          <a:noFill/>
        </p:spPr>
      </p:pic>
      <p:pic>
        <p:nvPicPr>
          <p:cNvPr id="110596" name="Picture 4" descr="C:\Users\Дом\Desktop\картинки\sunfleavesgri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628800"/>
            <a:ext cx="2736304" cy="26435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1296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Треугольник Паскаля</a:t>
            </a:r>
          </a:p>
          <a:p>
            <a:endParaRPr lang="ru-RU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Бесконечная числовая таблица треугольной формы,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где по боковым сторонам стоят 1,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каждое из остальных чисел равно сумме двух чисел, стоящих над ним слева и справа.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t="10994"/>
          <a:stretch>
            <a:fillRect/>
          </a:stretch>
        </p:blipFill>
        <p:spPr>
          <a:xfrm>
            <a:off x="1115617" y="3109162"/>
            <a:ext cx="6192688" cy="345742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5103674"/>
            <a:ext cx="47699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Блез Паскаль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(1623 — 1662)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1377" name="Picture 1" descr="C:\Users\Дом\Desktop\картинки\250px-Blaise_pas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2"/>
            <a:ext cx="4039096" cy="423297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4536504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шарах</a:t>
            </a:r>
            <a:endParaRPr lang="ru-RU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Deemer\Мои документы\Мои рисунки\маме\261911_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0"/>
            <a:ext cx="5729817" cy="23645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988840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531813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Шары, размещенные в виде треугольника так, что в первом ряду - 1 шар, во втором - 2 шара, в третьем - 3 и т.д. Сколько нужно шаров, чтобы составить треугольник из 3 рядов, 5 рядов, 7 рядов?</a:t>
            </a:r>
          </a:p>
        </p:txBody>
      </p:sp>
      <p:pic>
        <p:nvPicPr>
          <p:cNvPr id="6" name="Picture 3" descr="C:\Documents and Settings\Deemer\Мои документы\Мои рисунки\маме\11720029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4750594"/>
            <a:ext cx="4999567" cy="21074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96136" y="6093296"/>
            <a:ext cx="3072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531813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25&amp;slidetitle=О шарах"/>
              </a:rPr>
              <a:t>Ответ</a:t>
            </a:r>
            <a:endParaRPr lang="ru-RU" sz="2800" b="1" dirty="0" smtClean="0">
              <a:ln>
                <a:solidFill>
                  <a:schemeClr val="tx1"/>
                </a:solidFill>
              </a:ln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составить треугольник из 3-х рядов нужно 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шаров. </a:t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составить треугольник из 5-ти рядов нужно 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 шаров.</a:t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составить треугольник из 7-ми рядов нужно 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 шаров. </a:t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D6ECEE"/>
            </a:gs>
            <a:gs pos="50000">
              <a:srgbClr val="FFD28F"/>
            </a:gs>
            <a:gs pos="100000">
              <a:srgbClr val="D6ECE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358775" y="1341438"/>
            <a:ext cx="842645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Даже в литературе мы встречаемся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 математическими понятиями! Так, вспомним строки из"Евгения Онегина".</a:t>
            </a:r>
          </a:p>
          <a:p>
            <a:r>
              <a:rPr lang="ru-RU" sz="22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		</a:t>
            </a:r>
          </a:p>
          <a:p>
            <a:pPr lvl="4"/>
            <a:r>
              <a:rPr lang="ru-RU" sz="24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</a:t>
            </a:r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мог он ямба от хорея,</a:t>
            </a:r>
          </a:p>
          <a:p>
            <a:pPr lvl="4"/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мы не бились отличить...</a:t>
            </a:r>
          </a:p>
          <a:p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   </a:t>
            </a:r>
            <a:r>
              <a:rPr lang="ru-RU" sz="2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Ямб</a:t>
            </a:r>
            <a:r>
              <a:rPr lang="en-US" sz="2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это стихотворный размер с ударением на четных слогах 2; 4; 6; 8...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Номера </a:t>
            </a:r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ударных слогов </a:t>
            </a: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образуют</a:t>
            </a:r>
            <a:r>
              <a:rPr lang="en-US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числовую последовательность.</a:t>
            </a:r>
            <a:endParaRPr lang="ru-RU" sz="2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   </a:t>
            </a:r>
            <a:r>
              <a:rPr lang="ru-RU" sz="2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Хорей</a:t>
            </a:r>
            <a:r>
              <a:rPr lang="en-US" sz="22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это стихотворный размер с ударением на нечетных слогах стиха. Номера ударных слогов образуют</a:t>
            </a: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числовую последовательность 1</a:t>
            </a:r>
            <a:r>
              <a:rPr lang="ru-RU" sz="2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; 3; 5; 7...</a:t>
            </a:r>
            <a:endParaRPr lang="ru-RU" sz="2200" dirty="0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683568" y="18864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Числовые последовательности </a:t>
            </a:r>
            <a:r>
              <a:rPr lang="ru-RU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литературе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D6ECEE"/>
            </a:gs>
            <a:gs pos="50000">
              <a:srgbClr val="FFD28F"/>
            </a:gs>
            <a:gs pos="100000">
              <a:srgbClr val="D6ECE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96850" y="404813"/>
            <a:ext cx="869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331913" y="1970088"/>
            <a:ext cx="72326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8000"/>
              </a:lnSpc>
              <a:spcBef>
                <a:spcPts val="600"/>
              </a:spcBef>
            </a:pPr>
            <a:r>
              <a:rPr lang="ru-RU" sz="2800" b="1" i="1"/>
              <a:t>«Мой дЯдя сАмых чЕстных прАвил...»</a:t>
            </a:r>
            <a:r>
              <a:rPr lang="ru-RU" sz="2400" b="1" i="1"/>
              <a:t> 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1601788" y="4508500"/>
            <a:ext cx="58721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8000"/>
              </a:lnSpc>
              <a:spcBef>
                <a:spcPts val="600"/>
              </a:spcBef>
            </a:pPr>
            <a:r>
              <a:rPr lang="ru-RU" sz="2800" b="1" i="1"/>
              <a:t>«Я пропАл, как звЕрь в загОне»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358775" y="2964984"/>
            <a:ext cx="55878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dirty="0" smtClean="0"/>
              <a:t>Последовательность: </a:t>
            </a:r>
            <a:r>
              <a:rPr lang="ru-RU" sz="2800" dirty="0"/>
              <a:t>2; 4; 6; 8...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22288" y="1376363"/>
            <a:ext cx="1728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u="sng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Ямб 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22288" y="3914775"/>
            <a:ext cx="2862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u="sng">
                <a:solidFill>
                  <a:srgbClr val="800080"/>
                </a:solidFill>
              </a:rPr>
              <a:t>Хорей 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12750" y="5395447"/>
            <a:ext cx="5651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Последовательность: 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1; 3 ;5; 7...</a:t>
            </a:r>
            <a:r>
              <a:rPr lang="ru-RU" dirty="0"/>
              <a:t> 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292725" y="5949950"/>
            <a:ext cx="32400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8000"/>
              </a:lnSpc>
              <a:spcBef>
                <a:spcPts val="600"/>
              </a:spcBef>
            </a:pPr>
            <a:r>
              <a:rPr lang="ru-RU" b="1" i="1"/>
              <a:t>Б. Л. Пастернак</a:t>
            </a:r>
            <a:endParaRPr lang="ru-RU"/>
          </a:p>
        </p:txBody>
      </p:sp>
      <p:pic>
        <p:nvPicPr>
          <p:cNvPr id="35861" name="Picture 21" descr="pushkin_tropin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2636838"/>
            <a:ext cx="1327150" cy="1871662"/>
          </a:xfrm>
          <a:prstGeom prst="rect">
            <a:avLst/>
          </a:prstGeom>
          <a:noFill/>
        </p:spPr>
      </p:pic>
      <p:pic>
        <p:nvPicPr>
          <p:cNvPr id="35862" name="Picture 22" descr="104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4797425"/>
            <a:ext cx="1327150" cy="1584325"/>
          </a:xfrm>
          <a:prstGeom prst="rect">
            <a:avLst/>
          </a:prstGeom>
          <a:noFill/>
        </p:spPr>
      </p:pic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5724525" y="40767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i="1"/>
              <a:t>А.С. Пушкин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1.Последовательность задана формулой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=5n+2 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Чему равен её третий член?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 3              б)17            в)  12                         г) 22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. Выпишите 5 первых членов последовательности, заданной формулой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-3,-2,-1,0,1                                     б) -2,-1,0,1,2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0,-2,-4,-16,-50                                г) 1,2,3,4,5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Найдите сумму 6-ти первых членов числовой последовательности:    2,4,6,8,…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66                        б) 36         в) 32             г)  42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Какая из перечисленных последовательностей является бесконечно убывающей: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                                     б) 2,4,6,8,…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                                     г)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80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661248"/>
            <a:ext cx="1475656" cy="608518"/>
          </a:xfrm>
          <a:prstGeom prst="rect">
            <a:avLst/>
          </a:prstGeom>
          <a:noFill/>
        </p:spPr>
      </p:pic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661248"/>
            <a:ext cx="1691777" cy="692696"/>
          </a:xfrm>
          <a:prstGeom prst="rect">
            <a:avLst/>
          </a:prstGeom>
          <a:noFill/>
        </p:spPr>
      </p:pic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800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941168"/>
            <a:ext cx="1550942" cy="576064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/>
          <a:lstStyle/>
          <a:p>
            <a:r>
              <a:rPr lang="ru-RU" sz="36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роверочная </a:t>
            </a: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34076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б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б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г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 г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BEAC7"/>
            </a:gs>
            <a:gs pos="9000">
              <a:srgbClr val="FEE7F2"/>
            </a:gs>
            <a:gs pos="18000">
              <a:srgbClr val="FAC77D"/>
            </a:gs>
            <a:gs pos="30500">
              <a:srgbClr val="FBA97D"/>
            </a:gs>
            <a:gs pos="41001">
              <a:srgbClr val="FBD49C"/>
            </a:gs>
            <a:gs pos="50000">
              <a:srgbClr val="FEE7F2"/>
            </a:gs>
            <a:gs pos="59000">
              <a:srgbClr val="FBD49C"/>
            </a:gs>
            <a:gs pos="69500">
              <a:srgbClr val="FBA97D"/>
            </a:gs>
            <a:gs pos="82000">
              <a:srgbClr val="FAC77D"/>
            </a:gs>
            <a:gs pos="91001">
              <a:srgbClr val="FEE7F2"/>
            </a:gs>
            <a:gs pos="100000">
              <a:srgbClr val="FBEAC7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848539"/>
            <a:ext cx="83529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1.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складе имеется 500 т угля, каждый день подвозят по 30 т. Сколько угля будет на складе в 1 день? 2 день? 3 день? 4 день? 5 день?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>
                  <a:solidFill>
                    <a:srgbClr val="800000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pres?slideindex=4&amp;slidetitle=Слайд 4"/>
              </a:rPr>
              <a:t>Ответ</a:t>
            </a:r>
            <a:endParaRPr kumimoji="0" lang="ru-RU" sz="3200" b="1" i="0" u="none" strike="noStrike" cap="none" normalizeH="0" baseline="0" dirty="0" smtClean="0">
              <a:ln>
                <a:solidFill>
                  <a:srgbClr val="800000"/>
                </a:solidFill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2.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благоприятных условиях бактерии размножаются так, что н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протяжении одной минуты одна из них делится на 2. сколько бактерий будет в колонии, рожденной одной бактерией за 4 минуты?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pres?slideindex=5&amp;slidetitle=Слайд 5"/>
              </a:rPr>
              <a:t>Ответ</a:t>
            </a:r>
            <a:endParaRPr kumimoji="0" lang="ru-RU" sz="3200" b="1" i="0" u="none" strike="noStrike" normalizeH="0" baseline="0" dirty="0" smtClean="0">
              <a:ln w="12700">
                <a:solidFill>
                  <a:srgbClr val="8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Рисунок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193407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83768" y="24928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IV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п.17</a:t>
            </a:r>
          </a:p>
          <a:p>
            <a:pPr lvl="1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 224(чет), №226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676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1</a:t>
            </a:r>
          </a:p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530, 560, 590, 620, 650</a:t>
            </a: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4139952" y="5445224"/>
            <a:ext cx="628973" cy="522858"/>
          </a:xfrm>
          <a:prstGeom prst="actionButtonBackPrevious">
            <a:avLst/>
          </a:prstGeom>
          <a:solidFill>
            <a:srgbClr val="FFB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2</a:t>
            </a:r>
          </a:p>
          <a:p>
            <a:pPr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2, 4, 8, 16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Ответ: 16 бактерий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4016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 с текстом учебника</a:t>
            </a:r>
            <a:endParaRPr lang="ru-RU" sz="4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MCj039814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6760" y="4005064"/>
            <a:ext cx="2407240" cy="2636912"/>
          </a:xfrm>
          <a:prstGeom prst="rect">
            <a:avLst/>
          </a:prstGeom>
          <a:noFill/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1520" y="1772816"/>
            <a:ext cx="69127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eaLnBrk="0" hangingPunct="0"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события в нашей жизни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происходят последовательно? Приведите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примеры.</a:t>
            </a:r>
          </a:p>
          <a:p>
            <a:pPr marL="514350" indent="-514350" eaLnBrk="0" hangingPunct="0">
              <a:buFontTx/>
              <a:buAutoNum type="arabicPeriod"/>
            </a:pPr>
            <a:r>
              <a:rPr lang="ru-RU" sz="2800" dirty="0" smtClean="0">
                <a:ln>
                  <a:solidFill>
                    <a:srgbClr val="800000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pres?slideindex=7&amp;slidetitle=Слайд 7"/>
              </a:rPr>
              <a:t>Что такое числовая последовательность?</a:t>
            </a:r>
            <a:endParaRPr kumimoji="0" lang="ru-RU" sz="2800" b="0" i="0" u="none" strike="noStrike" cap="none" normalizeH="0" baseline="0" dirty="0" smtClean="0">
              <a:ln>
                <a:solidFill>
                  <a:srgbClr val="800000"/>
                </a:solidFill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indent="-514350" eaLnBrk="0" hangingPunct="0"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Обозначение числовой последовательности.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ru-RU" sz="2800" dirty="0" smtClean="0">
                <a:ln>
                  <a:solidFill>
                    <a:srgbClr val="800000"/>
                  </a:solidFill>
                </a:ln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pres?slideindex=8&amp;slidetitle=Слайд 8"/>
              </a:rPr>
              <a:t>Какие последовательности существуют? </a:t>
            </a:r>
            <a:endParaRPr lang="ru-RU" sz="2800" dirty="0" smtClean="0">
              <a:ln>
                <a:solidFill>
                  <a:srgbClr val="800000"/>
                </a:solidFill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ru-RU" sz="2800" dirty="0" smtClean="0">
                <a:ln>
                  <a:solidFill>
                    <a:srgbClr val="800000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pres?slideindex=10&amp;slidetitle=Способы задания последовательности"/>
              </a:rPr>
              <a:t>Назовите способы задания последовательности. </a:t>
            </a:r>
            <a:endParaRPr lang="ru-RU" sz="2800" dirty="0" smtClean="0">
              <a:ln>
                <a:solidFill>
                  <a:srgbClr val="80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-342900" y="386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548680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Определение: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Числовая последовательность-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функция, заданная на множестве натуральных чисел 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8498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,…, а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,а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+1…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 flipV="1">
            <a:off x="4067944" y="5373216"/>
            <a:ext cx="648072" cy="477589"/>
          </a:xfrm>
          <a:prstGeom prst="actionButtonBackPrevious">
            <a:avLst/>
          </a:prstGeom>
          <a:solidFill>
            <a:srgbClr val="FFB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9000">
              <a:srgbClr val="FEE7F2"/>
            </a:gs>
            <a:gs pos="18000">
              <a:srgbClr val="FAC77D"/>
            </a:gs>
            <a:gs pos="30500">
              <a:srgbClr val="FBA97D"/>
            </a:gs>
            <a:gs pos="41001">
              <a:srgbClr val="FBD49C"/>
            </a:gs>
            <a:gs pos="50000">
              <a:srgbClr val="FEE7F2"/>
            </a:gs>
            <a:gs pos="59000">
              <a:srgbClr val="FBD49C"/>
            </a:gs>
            <a:gs pos="69500">
              <a:srgbClr val="FBA97D"/>
            </a:gs>
            <a:gs pos="82000">
              <a:srgbClr val="FAC77D"/>
            </a:gs>
            <a:gs pos="91001">
              <a:srgbClr val="FEE7F2"/>
            </a:gs>
            <a:gs pos="100000">
              <a:srgbClr val="FBEAC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980728"/>
            <a:ext cx="79928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Виды последовательностей.</a:t>
            </a:r>
          </a:p>
          <a:p>
            <a:pPr marL="514350" lvl="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8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lvl="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Последовательности бывают конечными и бесконечными, возрастающие и убывающие, монотонные.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Определите вид последовательности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 1, 2, 3, 4, 5, : - последовательность натуральных чисел;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2) 2, 4, 6, 8, 10, :- последовательность четных чисел;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3) 1, 4, 9, 16, 25, : - последовательность квадратов натуральных чисел;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4) 2, 3, 5, 7, 11, : - последовательность простых чисел;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 startAt="5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- последовательность чисел, обратных натуральным.</a:t>
            </a:r>
          </a:p>
          <a:p>
            <a:pPr marL="514350" indent="-514350">
              <a:buAutoNum type="arabicParenR" startAt="5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1,2,3,4,6,8,12,24 – последовательность чисел, являющихся делителями числа 24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539552" y="18864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Задание №1.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323528" y="4221088"/>
          <a:ext cx="2738115" cy="859088"/>
        </p:xfrm>
        <a:graphic>
          <a:graphicData uri="http://schemas.openxmlformats.org/presentationml/2006/ole">
            <p:oleObj spid="_x0000_s88066" name="Документ" r:id="rId3" imgW="3100905" imgH="990678" progId="Word.Document.12">
              <p:embed/>
            </p:oleObj>
          </a:graphicData>
        </a:graphic>
      </p:graphicFrame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 flipV="1">
            <a:off x="8172400" y="6237312"/>
            <a:ext cx="648072" cy="477589"/>
          </a:xfrm>
          <a:prstGeom prst="actionButtonBackPrevious">
            <a:avLst/>
          </a:prstGeom>
          <a:solidFill>
            <a:srgbClr val="FFB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asenkoIV">
  <a:themeElements>
    <a:clrScheme name="TarasenkoI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rasenkoI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arasenkoI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asenkoI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asenkoI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asenkoI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asenkoI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asenkoI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asenkoI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asenkoI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asenkoI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asenkoI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asenkoI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asenkoI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TarasenkoIV</Template>
  <TotalTime>845</TotalTime>
  <Words>753</Words>
  <Application>Microsoft Office PowerPoint</Application>
  <PresentationFormat>Экран (4:3)</PresentationFormat>
  <Paragraphs>144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TarasenkoIV</vt:lpstr>
      <vt:lpstr>Документ</vt:lpstr>
      <vt:lpstr>Формула</vt:lpstr>
      <vt:lpstr>Слайд 1</vt:lpstr>
      <vt:lpstr>Слайд 2</vt:lpstr>
      <vt:lpstr>Устная работа</vt:lpstr>
      <vt:lpstr>Слайд 4</vt:lpstr>
      <vt:lpstr>Слайд 5</vt:lpstr>
      <vt:lpstr>Самостоятельная работа с текстом учебника</vt:lpstr>
      <vt:lpstr>Слайд 7</vt:lpstr>
      <vt:lpstr>Слайд 8</vt:lpstr>
      <vt:lpstr>Слайд 9</vt:lpstr>
      <vt:lpstr>       </vt:lpstr>
      <vt:lpstr>Словесный</vt:lpstr>
      <vt:lpstr>Табличный способ.</vt:lpstr>
      <vt:lpstr>Графический способ</vt:lpstr>
      <vt:lpstr>Примеры:  1) последовательность an=3n-2 можно рассматривать как функцию у=3х-2, где х     N; 2) Последовательность an=n2 можно рассматривать как функцию у=х2, где х    N. </vt:lpstr>
      <vt:lpstr>Аналитический способ</vt:lpstr>
      <vt:lpstr>Аналитический способ</vt:lpstr>
      <vt:lpstr>Рекуррентный</vt:lpstr>
      <vt:lpstr>Рекуррентный</vt:lpstr>
      <vt:lpstr>Знаменитые последовательности</vt:lpstr>
      <vt:lpstr>Леонардо Фибоначчи  (1180-1240).  </vt:lpstr>
      <vt:lpstr>Последовательность  Фибоначчи в природе  </vt:lpstr>
      <vt:lpstr>Слайд 22</vt:lpstr>
      <vt:lpstr>Слайд 23</vt:lpstr>
      <vt:lpstr>О шарах</vt:lpstr>
      <vt:lpstr>Чтобы составить треугольник из 3-х рядов нужно 6 шаров.   Чтобы составить треугольник из 5-ти рядов нужно 15 шаров.   Чтобы составить треугольник из 7-ми рядов нужно 28 шаров.  </vt:lpstr>
      <vt:lpstr>Слайд 26</vt:lpstr>
      <vt:lpstr>Слайд 27</vt:lpstr>
      <vt:lpstr>Проверочная работа</vt:lpstr>
      <vt:lpstr>Ответы: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И ГЕОМЕТРИЧЕСКАЯ ПРОГРЕССИИ</dc:title>
  <dc:creator>2</dc:creator>
  <cp:lastModifiedBy>Дом</cp:lastModifiedBy>
  <cp:revision>94</cp:revision>
  <dcterms:created xsi:type="dcterms:W3CDTF">2009-01-24T10:28:58Z</dcterms:created>
  <dcterms:modified xsi:type="dcterms:W3CDTF">2011-12-22T09:37:09Z</dcterms:modified>
</cp:coreProperties>
</file>