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2" r:id="rId2"/>
    <p:sldId id="302" r:id="rId3"/>
    <p:sldId id="298" r:id="rId4"/>
    <p:sldId id="260" r:id="rId5"/>
    <p:sldId id="300" r:id="rId6"/>
    <p:sldId id="313" r:id="rId7"/>
    <p:sldId id="321" r:id="rId8"/>
    <p:sldId id="322" r:id="rId9"/>
    <p:sldId id="323" r:id="rId10"/>
    <p:sldId id="325" r:id="rId11"/>
    <p:sldId id="326" r:id="rId12"/>
    <p:sldId id="303" r:id="rId13"/>
    <p:sldId id="286" r:id="rId14"/>
    <p:sldId id="301" r:id="rId15"/>
    <p:sldId id="315" r:id="rId16"/>
    <p:sldId id="327" r:id="rId17"/>
    <p:sldId id="329" r:id="rId18"/>
    <p:sldId id="328" r:id="rId19"/>
    <p:sldId id="292" r:id="rId20"/>
    <p:sldId id="304" r:id="rId21"/>
    <p:sldId id="29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EDDEDB"/>
    <a:srgbClr val="CD9F97"/>
    <a:srgbClr val="BE8278"/>
    <a:srgbClr val="DCD1B6"/>
    <a:srgbClr val="4C3020"/>
    <a:srgbClr val="005426"/>
    <a:srgbClr val="F94C07"/>
    <a:srgbClr val="4D2403"/>
    <a:srgbClr val="F9F3DB"/>
    <a:srgbClr val="F9DB9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02" autoAdjust="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24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27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716415-8DBA-4BE8-B96A-F1905C2C52B8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96EB3E8-49D7-4BCB-90D4-6BBCA33369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EA9F32-42D8-416E-ACBD-360BB534CC29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5E8CE-88F7-40E1-BAF7-D6782CF212BC}" type="slidenum">
              <a:rPr lang="ru-RU"/>
              <a:pPr/>
              <a:t>13</a:t>
            </a:fld>
            <a:endParaRPr lang="ru-RU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Математика 6 класс. Н.Я.Виленкин.  № 325.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1D6908-C409-4FAB-B814-EDDE25C35C74}" type="slidenum">
              <a:rPr lang="ru-RU"/>
              <a:pPr/>
              <a:t>14</a:t>
            </a:fld>
            <a:endParaRPr lang="ru-RU"/>
          </a:p>
        </p:txBody>
      </p:sp>
      <p:sp>
        <p:nvSpPr>
          <p:cNvPr id="68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№ 330.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E4A87-7FAC-47DA-A3AF-8FDAD2C14047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2956-A5D2-4DBB-96FC-3D9D2F64F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C676-40DE-4696-B13A-26DE0ABF2367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DFF95-664A-4991-9517-494657D91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BCA3E-DBF1-4ABE-8763-2F70D9FC0AA4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57CC0-B6F0-40D5-B36F-72A28560E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D7EC6-0859-4DAC-A838-26D6383E430A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64183-9947-40A9-9E08-EA45D9207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8FE70-4CDA-4299-8E72-059639E3EE05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C940A-5956-4D4B-9D52-898E08DF3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4FDA8-20B0-437C-8086-CC408A9893D7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AFD2-2FD7-4B9C-BE44-DE096A183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DB717-640B-4764-A62A-1C27C91E544F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A773-4267-44B3-8754-A6767AE75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9CE36-8519-4F18-B62C-BB0CD4F7EFA0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F3AE6-D221-4893-B3EE-6C7162ACB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59000-6169-4D17-B564-A098CF89755F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A8EC-5AD1-4FA0-B26E-EA67D95B6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40739-5501-4BD0-BCC4-7D6B75B66D70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791EB-7C47-471A-B9BF-691BB9E22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E45C9-243E-416B-BBB4-E28ADBC21E1C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88C12-DB40-46F7-BBB0-120594D0A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AB"/>
            </a:gs>
            <a:gs pos="64999">
              <a:schemeClr val="bg1"/>
            </a:gs>
            <a:gs pos="100000">
              <a:srgbClr val="CAB99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872521-2DDA-43E4-B36B-E19ECD4FEFBF}" type="datetimeFigureOut">
              <a:rPr lang="ru-RU"/>
              <a:pPr>
                <a:defRPr/>
              </a:pPr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5D0B9E-06E4-4884-8EBE-FF2689453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hyperlink" Target="&#1089;&#1083;&#1086;&#1078;&#1077;&#1085;&#1080;&#1077;%20&#1080;%20&#1074;&#1099;&#1095;.pptx" TargetMode="Externa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gif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40.gif"/><Relationship Id="rId4" Type="http://schemas.openxmlformats.org/officeDocument/2006/relationships/image" Target="../media/image39.gif"/><Relationship Id="rId9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4.gif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7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3.emf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2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4.gif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hyperlink" Target="&#1089;&#1083;&#1086;&#1078;&#1077;&#1085;&#1080;&#1077;%20&#1080;%20&#1074;&#1099;&#1095;.pptx" TargetMode="External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23.png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4.gif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hyperlink" Target="&#1089;&#1083;&#1086;&#1078;&#1077;&#1085;&#1080;&#1077;%20&#1080;%20&#1074;&#1099;&#1095;.pptx" TargetMode="External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23.png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4.gif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hyperlink" Target="&#1089;&#1083;&#1086;&#1078;&#1077;&#1085;&#1080;&#1077;%20&#1080;%20&#1074;&#1099;&#1095;.pptx" TargetMode="External"/><Relationship Id="rId4" Type="http://schemas.openxmlformats.org/officeDocument/2006/relationships/image" Target="../media/image23.png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image" Target="../media/image4.gif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hyperlink" Target="&#1089;&#1083;&#1086;&#1078;&#1077;&#1085;&#1080;&#1077;%20&#1080;%20&#1074;&#1099;&#1095;.pptx" TargetMode="Externa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7200800" cy="2952328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Сравнение,  сложение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и  вычитание</a:t>
            </a:r>
            <a:br>
              <a:rPr lang="ru-RU" sz="44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</a:br>
            <a:r>
              <a:rPr lang="ru-RU" sz="44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дробей  с  разными  знаменателями</a:t>
            </a:r>
            <a:endParaRPr lang="ru-RU" sz="44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76256" y="260648"/>
            <a:ext cx="1785937" cy="6240735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81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" name="Рисунок 4" descr="A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92696"/>
            <a:ext cx="1661266" cy="3861072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7" name="Рисунок 6" descr="l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284984"/>
            <a:ext cx="3024336" cy="2808312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</a:effectLst>
          <a:scene3d>
            <a:camera prst="perspectiveContrastingRightFacing"/>
            <a:lightRig rig="threePt" dir="t"/>
          </a:scene3d>
        </p:spPr>
      </p:pic>
      <p:sp>
        <p:nvSpPr>
          <p:cNvPr id="12" name="Полилиния 11"/>
          <p:cNvSpPr/>
          <p:nvPr/>
        </p:nvSpPr>
        <p:spPr>
          <a:xfrm>
            <a:off x="2123728" y="1844824"/>
            <a:ext cx="5040560" cy="4851539"/>
          </a:xfrm>
          <a:custGeom>
            <a:avLst/>
            <a:gdLst>
              <a:gd name="connsiteX0" fmla="*/ 5638800 w 5638800"/>
              <a:gd name="connsiteY0" fmla="*/ 0 h 4867563"/>
              <a:gd name="connsiteX1" fmla="*/ 5624946 w 5638800"/>
              <a:gd name="connsiteY1" fmla="*/ 304800 h 4867563"/>
              <a:gd name="connsiteX2" fmla="*/ 5569527 w 5638800"/>
              <a:gd name="connsiteY2" fmla="*/ 872836 h 4867563"/>
              <a:gd name="connsiteX3" fmla="*/ 5417127 w 5638800"/>
              <a:gd name="connsiteY3" fmla="*/ 1814945 h 4867563"/>
              <a:gd name="connsiteX4" fmla="*/ 5347855 w 5638800"/>
              <a:gd name="connsiteY4" fmla="*/ 2382982 h 4867563"/>
              <a:gd name="connsiteX5" fmla="*/ 5347855 w 5638800"/>
              <a:gd name="connsiteY5" fmla="*/ 2881745 h 4867563"/>
              <a:gd name="connsiteX6" fmla="*/ 5472546 w 5638800"/>
              <a:gd name="connsiteY6" fmla="*/ 3629891 h 4867563"/>
              <a:gd name="connsiteX7" fmla="*/ 5347855 w 5638800"/>
              <a:gd name="connsiteY7" fmla="*/ 4170218 h 4867563"/>
              <a:gd name="connsiteX8" fmla="*/ 4918364 w 5638800"/>
              <a:gd name="connsiteY8" fmla="*/ 4585855 h 4867563"/>
              <a:gd name="connsiteX9" fmla="*/ 4239491 w 5638800"/>
              <a:gd name="connsiteY9" fmla="*/ 4835236 h 4867563"/>
              <a:gd name="connsiteX10" fmla="*/ 3560618 w 5638800"/>
              <a:gd name="connsiteY10" fmla="*/ 4779818 h 4867563"/>
              <a:gd name="connsiteX11" fmla="*/ 3131127 w 5638800"/>
              <a:gd name="connsiteY11" fmla="*/ 4516582 h 4867563"/>
              <a:gd name="connsiteX12" fmla="*/ 2618509 w 5638800"/>
              <a:gd name="connsiteY12" fmla="*/ 4488873 h 4867563"/>
              <a:gd name="connsiteX13" fmla="*/ 2064327 w 5638800"/>
              <a:gd name="connsiteY13" fmla="*/ 4627418 h 4867563"/>
              <a:gd name="connsiteX14" fmla="*/ 1565564 w 5638800"/>
              <a:gd name="connsiteY14" fmla="*/ 4779818 h 4867563"/>
              <a:gd name="connsiteX15" fmla="*/ 1094509 w 5638800"/>
              <a:gd name="connsiteY15" fmla="*/ 4779818 h 4867563"/>
              <a:gd name="connsiteX16" fmla="*/ 678873 w 5638800"/>
              <a:gd name="connsiteY16" fmla="*/ 4378036 h 4867563"/>
              <a:gd name="connsiteX17" fmla="*/ 429491 w 5638800"/>
              <a:gd name="connsiteY17" fmla="*/ 3879273 h 4867563"/>
              <a:gd name="connsiteX18" fmla="*/ 0 w 5638800"/>
              <a:gd name="connsiteY18" fmla="*/ 2272145 h 4867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38800" h="4867563">
                <a:moveTo>
                  <a:pt x="5638800" y="0"/>
                </a:moveTo>
                <a:cubicBezTo>
                  <a:pt x="5637646" y="79663"/>
                  <a:pt x="5636492" y="159327"/>
                  <a:pt x="5624946" y="304800"/>
                </a:cubicBezTo>
                <a:cubicBezTo>
                  <a:pt x="5613401" y="450273"/>
                  <a:pt x="5604163" y="621145"/>
                  <a:pt x="5569527" y="872836"/>
                </a:cubicBezTo>
                <a:cubicBezTo>
                  <a:pt x="5534891" y="1124527"/>
                  <a:pt x="5454072" y="1563254"/>
                  <a:pt x="5417127" y="1814945"/>
                </a:cubicBezTo>
                <a:cubicBezTo>
                  <a:pt x="5380182" y="2066636"/>
                  <a:pt x="5359400" y="2205182"/>
                  <a:pt x="5347855" y="2382982"/>
                </a:cubicBezTo>
                <a:cubicBezTo>
                  <a:pt x="5336310" y="2560782"/>
                  <a:pt x="5327073" y="2673927"/>
                  <a:pt x="5347855" y="2881745"/>
                </a:cubicBezTo>
                <a:cubicBezTo>
                  <a:pt x="5368637" y="3089563"/>
                  <a:pt x="5472546" y="3415146"/>
                  <a:pt x="5472546" y="3629891"/>
                </a:cubicBezTo>
                <a:cubicBezTo>
                  <a:pt x="5472546" y="3844636"/>
                  <a:pt x="5440219" y="4010891"/>
                  <a:pt x="5347855" y="4170218"/>
                </a:cubicBezTo>
                <a:cubicBezTo>
                  <a:pt x="5255491" y="4329545"/>
                  <a:pt x="5103091" y="4475019"/>
                  <a:pt x="4918364" y="4585855"/>
                </a:cubicBezTo>
                <a:cubicBezTo>
                  <a:pt x="4733637" y="4696691"/>
                  <a:pt x="4465782" y="4802909"/>
                  <a:pt x="4239491" y="4835236"/>
                </a:cubicBezTo>
                <a:cubicBezTo>
                  <a:pt x="4013200" y="4867563"/>
                  <a:pt x="3745345" y="4832927"/>
                  <a:pt x="3560618" y="4779818"/>
                </a:cubicBezTo>
                <a:cubicBezTo>
                  <a:pt x="3375891" y="4726709"/>
                  <a:pt x="3288145" y="4565073"/>
                  <a:pt x="3131127" y="4516582"/>
                </a:cubicBezTo>
                <a:cubicBezTo>
                  <a:pt x="2974109" y="4468091"/>
                  <a:pt x="2796309" y="4470400"/>
                  <a:pt x="2618509" y="4488873"/>
                </a:cubicBezTo>
                <a:cubicBezTo>
                  <a:pt x="2440709" y="4507346"/>
                  <a:pt x="2239818" y="4578927"/>
                  <a:pt x="2064327" y="4627418"/>
                </a:cubicBezTo>
                <a:cubicBezTo>
                  <a:pt x="1888836" y="4675909"/>
                  <a:pt x="1727200" y="4754418"/>
                  <a:pt x="1565564" y="4779818"/>
                </a:cubicBezTo>
                <a:cubicBezTo>
                  <a:pt x="1403928" y="4805218"/>
                  <a:pt x="1242291" y="4846782"/>
                  <a:pt x="1094509" y="4779818"/>
                </a:cubicBezTo>
                <a:cubicBezTo>
                  <a:pt x="946727" y="4712854"/>
                  <a:pt x="789709" y="4528127"/>
                  <a:pt x="678873" y="4378036"/>
                </a:cubicBezTo>
                <a:cubicBezTo>
                  <a:pt x="568037" y="4227945"/>
                  <a:pt x="542637" y="4230255"/>
                  <a:pt x="429491" y="3879273"/>
                </a:cubicBezTo>
                <a:cubicBezTo>
                  <a:pt x="316345" y="3528291"/>
                  <a:pt x="158172" y="2900218"/>
                  <a:pt x="0" y="2272145"/>
                </a:cubicBezTo>
              </a:path>
            </a:pathLst>
          </a:custGeom>
          <a:ln w="34925"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4509120"/>
            <a:ext cx="39146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Нить  Ариадны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19672" y="188640"/>
            <a:ext cx="59939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Поворот  «Вычислительный»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Рисунок 5" descr="клубо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52" y="214290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3" name="Рисунок 1"/>
          <p:cNvPicPr>
            <a:picLocks noChangeAspect="1" noChangeArrowheads="1"/>
          </p:cNvPicPr>
          <p:nvPr/>
        </p:nvPicPr>
        <p:blipFill>
          <a:blip r:embed="rId4" cstate="print"/>
          <a:srcRect l="3264" b="7111"/>
          <a:stretch>
            <a:fillRect/>
          </a:stretch>
        </p:blipFill>
        <p:spPr bwMode="auto">
          <a:xfrm>
            <a:off x="4805365" y="1504444"/>
            <a:ext cx="3519857" cy="4372828"/>
          </a:xfrm>
          <a:prstGeom prst="rect">
            <a:avLst/>
          </a:prstGeom>
          <a:noFill/>
        </p:spPr>
      </p:pic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Прямоугольник 18">
            <a:hlinkClick r:id="rId5" action="ppaction://hlinkpres?slideindex=11&amp;slidetitle=Слайд 11"/>
          </p:cNvPr>
          <p:cNvSpPr/>
          <p:nvPr/>
        </p:nvSpPr>
        <p:spPr>
          <a:xfrm>
            <a:off x="4788024" y="3140968"/>
            <a:ext cx="3600400" cy="936104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5718" name="Object 21"/>
          <p:cNvGraphicFramePr>
            <a:graphicFrameLocks noChangeAspect="1"/>
          </p:cNvGraphicFramePr>
          <p:nvPr/>
        </p:nvGraphicFramePr>
        <p:xfrm>
          <a:off x="5940152" y="3140968"/>
          <a:ext cx="669925" cy="936625"/>
        </p:xfrm>
        <a:graphic>
          <a:graphicData uri="http://schemas.openxmlformats.org/presentationml/2006/ole">
            <p:oleObj spid="_x0000_s148482" name="Формула" r:id="rId6" imgW="203040" imgH="393480" progId="Equation.3">
              <p:embed/>
            </p:oleObj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95536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03648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11760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8429625" y="6357937"/>
            <a:ext cx="714375" cy="500063"/>
          </a:xfrm>
          <a:prstGeom prst="actionButtonForwardNex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250825" y="2276475"/>
          <a:ext cx="4251325" cy="1920875"/>
        </p:xfrm>
        <a:graphic>
          <a:graphicData uri="http://schemas.openxmlformats.org/presentationml/2006/ole">
            <p:oleObj spid="_x0000_s148485" name="Формула" r:id="rId7" imgW="787320" imgH="393480" progId="Equation.3">
              <p:embed/>
            </p:oleObj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3419872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19672" y="188640"/>
            <a:ext cx="59939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Поворот  «Вычислительный»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Рисунок 5" descr="клубок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52" y="214290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3" name="Рисунок 1"/>
          <p:cNvPicPr>
            <a:picLocks noChangeAspect="1" noChangeArrowheads="1"/>
          </p:cNvPicPr>
          <p:nvPr/>
        </p:nvPicPr>
        <p:blipFill>
          <a:blip r:embed="rId3" cstate="print"/>
          <a:srcRect l="3264" b="7111"/>
          <a:stretch>
            <a:fillRect/>
          </a:stretch>
        </p:blipFill>
        <p:spPr bwMode="auto">
          <a:xfrm>
            <a:off x="4805365" y="1504444"/>
            <a:ext cx="3519857" cy="4372828"/>
          </a:xfrm>
          <a:prstGeom prst="rect">
            <a:avLst/>
          </a:prstGeom>
          <a:noFill/>
        </p:spPr>
      </p:pic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95536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03648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11760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8429625" y="6357937"/>
            <a:ext cx="714375" cy="500063"/>
          </a:xfrm>
          <a:prstGeom prst="actionButtonForwardNex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419872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27984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2536" y="260648"/>
            <a:ext cx="9715500" cy="108012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476672"/>
            <a:ext cx="539121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Проход  «Мыслительный»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5" name="Рисунок 5" descr="клубо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476672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ChangeArrowheads="1"/>
          </p:cNvSpPr>
          <p:nvPr/>
        </p:nvSpPr>
        <p:spPr bwMode="auto">
          <a:xfrm rot="-356004">
            <a:off x="-207963" y="5259388"/>
            <a:ext cx="9764713" cy="85090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rgbClr val="996600"/>
              </a:gs>
              <a:gs pos="100000">
                <a:srgbClr val="B2B2B2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9600"/>
          </a:p>
        </p:txBody>
      </p:sp>
      <p:grpSp>
        <p:nvGrpSpPr>
          <p:cNvPr id="2" name="Group 238"/>
          <p:cNvGrpSpPr>
            <a:grpSpLocks/>
          </p:cNvGrpSpPr>
          <p:nvPr/>
        </p:nvGrpSpPr>
        <p:grpSpPr bwMode="auto">
          <a:xfrm>
            <a:off x="-119063" y="5548313"/>
            <a:ext cx="4130676" cy="836612"/>
            <a:chOff x="-75" y="3119"/>
            <a:chExt cx="2602" cy="527"/>
          </a:xfrm>
        </p:grpSpPr>
        <p:sp>
          <p:nvSpPr>
            <p:cNvPr id="6374" name="Rectangle 4"/>
            <p:cNvSpPr>
              <a:spLocks noChangeArrowheads="1"/>
            </p:cNvSpPr>
            <p:nvPr/>
          </p:nvSpPr>
          <p:spPr bwMode="auto">
            <a:xfrm rot="-356004">
              <a:off x="-75" y="3119"/>
              <a:ext cx="2602" cy="527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50000">
                  <a:srgbClr val="777777"/>
                </a:gs>
                <a:gs pos="100000">
                  <a:srgbClr val="C0C0C0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9600"/>
            </a:p>
          </p:txBody>
        </p:sp>
        <p:sp>
          <p:nvSpPr>
            <p:cNvPr id="672773" name="Line 5"/>
            <p:cNvSpPr>
              <a:spLocks noChangeShapeType="1"/>
            </p:cNvSpPr>
            <p:nvPr/>
          </p:nvSpPr>
          <p:spPr bwMode="auto">
            <a:xfrm flipV="1">
              <a:off x="0" y="3248"/>
              <a:ext cx="2512" cy="28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0958513" y="4183063"/>
            <a:ext cx="87312" cy="82550"/>
            <a:chOff x="2199" y="3091"/>
            <a:chExt cx="432" cy="140"/>
          </a:xfrm>
        </p:grpSpPr>
        <p:sp>
          <p:nvSpPr>
            <p:cNvPr id="672775" name="Freeform 7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776" name="Freeform 8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7300913" y="5567363"/>
            <a:ext cx="87312" cy="82550"/>
            <a:chOff x="2199" y="3091"/>
            <a:chExt cx="432" cy="140"/>
          </a:xfrm>
        </p:grpSpPr>
        <p:sp>
          <p:nvSpPr>
            <p:cNvPr id="672778" name="Freeform 10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779" name="Freeform 11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8113713" y="5783263"/>
            <a:ext cx="87312" cy="82550"/>
            <a:chOff x="2199" y="3091"/>
            <a:chExt cx="432" cy="140"/>
          </a:xfrm>
        </p:grpSpPr>
        <p:sp>
          <p:nvSpPr>
            <p:cNvPr id="672781" name="Freeform 13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782" name="Freeform 14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6640513" y="5715000"/>
            <a:ext cx="1187450" cy="469900"/>
            <a:chOff x="3353" y="4024"/>
            <a:chExt cx="1021" cy="296"/>
          </a:xfrm>
        </p:grpSpPr>
        <p:grpSp>
          <p:nvGrpSpPr>
            <p:cNvPr id="7" name="Group 16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9" name="Group 1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787" name="Freeform 19"/>
                  <p:cNvSpPr>
                    <a:spLocks/>
                  </p:cNvSpPr>
                  <p:nvPr/>
                </p:nvSpPr>
                <p:spPr bwMode="auto">
                  <a:xfrm>
                    <a:off x="4695" y="3474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788" name="Freeform 20"/>
                  <p:cNvSpPr>
                    <a:spLocks/>
                  </p:cNvSpPr>
                  <p:nvPr/>
                </p:nvSpPr>
                <p:spPr bwMode="auto">
                  <a:xfrm>
                    <a:off x="4737" y="3477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" name="Group 2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790" name="Freeform 22"/>
                  <p:cNvSpPr>
                    <a:spLocks/>
                  </p:cNvSpPr>
                  <p:nvPr/>
                </p:nvSpPr>
                <p:spPr bwMode="auto">
                  <a:xfrm>
                    <a:off x="4696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791" name="Freeform 23"/>
                  <p:cNvSpPr>
                    <a:spLocks/>
                  </p:cNvSpPr>
                  <p:nvPr/>
                </p:nvSpPr>
                <p:spPr bwMode="auto">
                  <a:xfrm>
                    <a:off x="4738" y="3476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1" name="Group 2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793" name="Freeform 25"/>
                  <p:cNvSpPr>
                    <a:spLocks/>
                  </p:cNvSpPr>
                  <p:nvPr/>
                </p:nvSpPr>
                <p:spPr bwMode="auto">
                  <a:xfrm>
                    <a:off x="4694" y="3470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794" name="Freeform 26"/>
                  <p:cNvSpPr>
                    <a:spLocks/>
                  </p:cNvSpPr>
                  <p:nvPr/>
                </p:nvSpPr>
                <p:spPr bwMode="auto">
                  <a:xfrm>
                    <a:off x="4737" y="3474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  <p:grpSp>
            <p:nvGrpSpPr>
              <p:cNvPr id="12" name="Group 27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13" name="Group 2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797" name="Freeform 29"/>
                  <p:cNvSpPr>
                    <a:spLocks/>
                  </p:cNvSpPr>
                  <p:nvPr/>
                </p:nvSpPr>
                <p:spPr bwMode="auto">
                  <a:xfrm>
                    <a:off x="4692" y="3471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798" name="Freeform 30"/>
                  <p:cNvSpPr>
                    <a:spLocks/>
                  </p:cNvSpPr>
                  <p:nvPr/>
                </p:nvSpPr>
                <p:spPr bwMode="auto">
                  <a:xfrm>
                    <a:off x="4736" y="3474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4" name="Group 3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800" name="Freeform 32"/>
                  <p:cNvSpPr>
                    <a:spLocks/>
                  </p:cNvSpPr>
                  <p:nvPr/>
                </p:nvSpPr>
                <p:spPr bwMode="auto">
                  <a:xfrm>
                    <a:off x="4694" y="3473"/>
                    <a:ext cx="135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01" name="Freeform 33"/>
                  <p:cNvSpPr>
                    <a:spLocks/>
                  </p:cNvSpPr>
                  <p:nvPr/>
                </p:nvSpPr>
                <p:spPr bwMode="auto">
                  <a:xfrm>
                    <a:off x="4735" y="3477"/>
                    <a:ext cx="87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5" name="Group 3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803" name="Freeform 35"/>
                  <p:cNvSpPr>
                    <a:spLocks/>
                  </p:cNvSpPr>
                  <p:nvPr/>
                </p:nvSpPr>
                <p:spPr bwMode="auto">
                  <a:xfrm>
                    <a:off x="4692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04" name="Freeform 36"/>
                  <p:cNvSpPr>
                    <a:spLocks/>
                  </p:cNvSpPr>
                  <p:nvPr/>
                </p:nvSpPr>
                <p:spPr bwMode="auto">
                  <a:xfrm>
                    <a:off x="4733" y="3478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</p:grpSp>
        <p:grpSp>
          <p:nvGrpSpPr>
            <p:cNvPr id="16" name="Group 37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17" name="Group 3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18" name="Group 3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808" name="Freeform 40"/>
                  <p:cNvSpPr>
                    <a:spLocks/>
                  </p:cNvSpPr>
                  <p:nvPr/>
                </p:nvSpPr>
                <p:spPr bwMode="auto">
                  <a:xfrm>
                    <a:off x="4691" y="3475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09" name="Freeform 41"/>
                  <p:cNvSpPr>
                    <a:spLocks/>
                  </p:cNvSpPr>
                  <p:nvPr/>
                </p:nvSpPr>
                <p:spPr bwMode="auto">
                  <a:xfrm>
                    <a:off x="4733" y="3478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9" name="Group 4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811" name="Freeform 43"/>
                  <p:cNvSpPr>
                    <a:spLocks/>
                  </p:cNvSpPr>
                  <p:nvPr/>
                </p:nvSpPr>
                <p:spPr bwMode="auto">
                  <a:xfrm>
                    <a:off x="4693" y="3475"/>
                    <a:ext cx="135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12" name="Freeform 44"/>
                  <p:cNvSpPr>
                    <a:spLocks/>
                  </p:cNvSpPr>
                  <p:nvPr/>
                </p:nvSpPr>
                <p:spPr bwMode="auto">
                  <a:xfrm>
                    <a:off x="4735" y="3478"/>
                    <a:ext cx="87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20" name="Group 4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814" name="Freeform 46"/>
                  <p:cNvSpPr>
                    <a:spLocks/>
                  </p:cNvSpPr>
                  <p:nvPr/>
                </p:nvSpPr>
                <p:spPr bwMode="auto">
                  <a:xfrm>
                    <a:off x="4689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15" name="Freeform 47"/>
                  <p:cNvSpPr>
                    <a:spLocks/>
                  </p:cNvSpPr>
                  <p:nvPr/>
                </p:nvSpPr>
                <p:spPr bwMode="auto">
                  <a:xfrm>
                    <a:off x="4732" y="3478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  <p:grpSp>
            <p:nvGrpSpPr>
              <p:cNvPr id="21" name="Group 48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22" name="Group 4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818" name="Freeform 50"/>
                  <p:cNvSpPr>
                    <a:spLocks/>
                  </p:cNvSpPr>
                  <p:nvPr/>
                </p:nvSpPr>
                <p:spPr bwMode="auto">
                  <a:xfrm>
                    <a:off x="4696" y="3471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19" name="Freeform 51"/>
                  <p:cNvSpPr>
                    <a:spLocks/>
                  </p:cNvSpPr>
                  <p:nvPr/>
                </p:nvSpPr>
                <p:spPr bwMode="auto">
                  <a:xfrm>
                    <a:off x="4739" y="3474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23" name="Group 5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821" name="Freeform 53"/>
                  <p:cNvSpPr>
                    <a:spLocks/>
                  </p:cNvSpPr>
                  <p:nvPr/>
                </p:nvSpPr>
                <p:spPr bwMode="auto">
                  <a:xfrm>
                    <a:off x="4697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22" name="Freeform 54"/>
                  <p:cNvSpPr>
                    <a:spLocks/>
                  </p:cNvSpPr>
                  <p:nvPr/>
                </p:nvSpPr>
                <p:spPr bwMode="auto">
                  <a:xfrm>
                    <a:off x="4739" y="3477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24" name="Group 5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824" name="Freeform 56"/>
                  <p:cNvSpPr>
                    <a:spLocks/>
                  </p:cNvSpPr>
                  <p:nvPr/>
                </p:nvSpPr>
                <p:spPr bwMode="auto">
                  <a:xfrm>
                    <a:off x="4697" y="3470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25" name="Freeform 57"/>
                  <p:cNvSpPr>
                    <a:spLocks/>
                  </p:cNvSpPr>
                  <p:nvPr/>
                </p:nvSpPr>
                <p:spPr bwMode="auto">
                  <a:xfrm>
                    <a:off x="4738" y="3475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</p:grpSp>
      </p:grpSp>
      <p:grpSp>
        <p:nvGrpSpPr>
          <p:cNvPr id="25" name="Group 58"/>
          <p:cNvGrpSpPr>
            <a:grpSpLocks/>
          </p:cNvGrpSpPr>
          <p:nvPr/>
        </p:nvGrpSpPr>
        <p:grpSpPr bwMode="auto">
          <a:xfrm>
            <a:off x="6145213" y="5033963"/>
            <a:ext cx="685800" cy="222250"/>
            <a:chOff x="2199" y="3091"/>
            <a:chExt cx="432" cy="140"/>
          </a:xfrm>
        </p:grpSpPr>
        <p:sp>
          <p:nvSpPr>
            <p:cNvPr id="672827" name="Freeform 59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28" name="Freeform 60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 61"/>
          <p:cNvGrpSpPr>
            <a:grpSpLocks/>
          </p:cNvGrpSpPr>
          <p:nvPr/>
        </p:nvGrpSpPr>
        <p:grpSpPr bwMode="auto">
          <a:xfrm>
            <a:off x="6284913" y="5973763"/>
            <a:ext cx="165100" cy="82550"/>
            <a:chOff x="2199" y="3091"/>
            <a:chExt cx="432" cy="140"/>
          </a:xfrm>
        </p:grpSpPr>
        <p:sp>
          <p:nvSpPr>
            <p:cNvPr id="672830" name="Freeform 62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31" name="Freeform 63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7" name="Group 64"/>
          <p:cNvGrpSpPr>
            <a:grpSpLocks/>
          </p:cNvGrpSpPr>
          <p:nvPr/>
        </p:nvGrpSpPr>
        <p:grpSpPr bwMode="auto">
          <a:xfrm>
            <a:off x="7288213" y="6164263"/>
            <a:ext cx="165100" cy="82550"/>
            <a:chOff x="2199" y="3091"/>
            <a:chExt cx="432" cy="140"/>
          </a:xfrm>
        </p:grpSpPr>
        <p:sp>
          <p:nvSpPr>
            <p:cNvPr id="672833" name="Freeform 65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34" name="Freeform 66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8" name="Group 67"/>
          <p:cNvGrpSpPr>
            <a:grpSpLocks/>
          </p:cNvGrpSpPr>
          <p:nvPr/>
        </p:nvGrpSpPr>
        <p:grpSpPr bwMode="auto">
          <a:xfrm>
            <a:off x="8405813" y="5707063"/>
            <a:ext cx="165100" cy="82550"/>
            <a:chOff x="2199" y="3091"/>
            <a:chExt cx="432" cy="140"/>
          </a:xfrm>
        </p:grpSpPr>
        <p:sp>
          <p:nvSpPr>
            <p:cNvPr id="672836" name="Freeform 68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37" name="Freeform 69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9" name="Group 70"/>
          <p:cNvGrpSpPr>
            <a:grpSpLocks/>
          </p:cNvGrpSpPr>
          <p:nvPr/>
        </p:nvGrpSpPr>
        <p:grpSpPr bwMode="auto">
          <a:xfrm>
            <a:off x="8088313" y="5618163"/>
            <a:ext cx="165100" cy="82550"/>
            <a:chOff x="2199" y="3091"/>
            <a:chExt cx="432" cy="140"/>
          </a:xfrm>
        </p:grpSpPr>
        <p:sp>
          <p:nvSpPr>
            <p:cNvPr id="672839" name="Freeform 71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40" name="Freeform 72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0" name="Group 73"/>
          <p:cNvGrpSpPr>
            <a:grpSpLocks/>
          </p:cNvGrpSpPr>
          <p:nvPr/>
        </p:nvGrpSpPr>
        <p:grpSpPr bwMode="auto">
          <a:xfrm>
            <a:off x="8228013" y="5554663"/>
            <a:ext cx="165100" cy="82550"/>
            <a:chOff x="2199" y="3091"/>
            <a:chExt cx="432" cy="140"/>
          </a:xfrm>
        </p:grpSpPr>
        <p:sp>
          <p:nvSpPr>
            <p:cNvPr id="672842" name="Freeform 74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43" name="Freeform 75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Group 76"/>
          <p:cNvGrpSpPr>
            <a:grpSpLocks/>
          </p:cNvGrpSpPr>
          <p:nvPr/>
        </p:nvGrpSpPr>
        <p:grpSpPr bwMode="auto">
          <a:xfrm>
            <a:off x="8431213" y="5478463"/>
            <a:ext cx="165100" cy="82550"/>
            <a:chOff x="2199" y="3091"/>
            <a:chExt cx="432" cy="140"/>
          </a:xfrm>
        </p:grpSpPr>
        <p:sp>
          <p:nvSpPr>
            <p:cNvPr id="672845" name="Freeform 77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46" name="Freeform 78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68" name="Group 79"/>
          <p:cNvGrpSpPr>
            <a:grpSpLocks/>
          </p:cNvGrpSpPr>
          <p:nvPr/>
        </p:nvGrpSpPr>
        <p:grpSpPr bwMode="auto">
          <a:xfrm>
            <a:off x="8748713" y="5478463"/>
            <a:ext cx="165100" cy="82550"/>
            <a:chOff x="2199" y="3091"/>
            <a:chExt cx="432" cy="140"/>
          </a:xfrm>
        </p:grpSpPr>
        <p:sp>
          <p:nvSpPr>
            <p:cNvPr id="672848" name="Freeform 80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49" name="Freeform 81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69" name="Group 82"/>
          <p:cNvGrpSpPr>
            <a:grpSpLocks/>
          </p:cNvGrpSpPr>
          <p:nvPr/>
        </p:nvGrpSpPr>
        <p:grpSpPr bwMode="auto">
          <a:xfrm>
            <a:off x="8215313" y="6240463"/>
            <a:ext cx="165100" cy="82550"/>
            <a:chOff x="2199" y="3091"/>
            <a:chExt cx="432" cy="140"/>
          </a:xfrm>
        </p:grpSpPr>
        <p:sp>
          <p:nvSpPr>
            <p:cNvPr id="672851" name="Freeform 83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52" name="Freeform 84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70" name="Group 85"/>
          <p:cNvGrpSpPr>
            <a:grpSpLocks/>
          </p:cNvGrpSpPr>
          <p:nvPr/>
        </p:nvGrpSpPr>
        <p:grpSpPr bwMode="auto">
          <a:xfrm>
            <a:off x="3757613" y="6113463"/>
            <a:ext cx="165100" cy="82550"/>
            <a:chOff x="2199" y="3091"/>
            <a:chExt cx="432" cy="140"/>
          </a:xfrm>
        </p:grpSpPr>
        <p:sp>
          <p:nvSpPr>
            <p:cNvPr id="672854" name="Freeform 86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55" name="Freeform 87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71" name="Group 88"/>
          <p:cNvGrpSpPr>
            <a:grpSpLocks/>
          </p:cNvGrpSpPr>
          <p:nvPr/>
        </p:nvGrpSpPr>
        <p:grpSpPr bwMode="auto">
          <a:xfrm>
            <a:off x="6602413" y="6672263"/>
            <a:ext cx="165100" cy="82550"/>
            <a:chOff x="2199" y="3091"/>
            <a:chExt cx="432" cy="140"/>
          </a:xfrm>
        </p:grpSpPr>
        <p:sp>
          <p:nvSpPr>
            <p:cNvPr id="672857" name="Freeform 89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58" name="Freeform 90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72" name="Group 91"/>
          <p:cNvGrpSpPr>
            <a:grpSpLocks/>
          </p:cNvGrpSpPr>
          <p:nvPr/>
        </p:nvGrpSpPr>
        <p:grpSpPr bwMode="auto">
          <a:xfrm>
            <a:off x="8786813" y="5986463"/>
            <a:ext cx="165100" cy="82550"/>
            <a:chOff x="2199" y="3091"/>
            <a:chExt cx="432" cy="140"/>
          </a:xfrm>
        </p:grpSpPr>
        <p:sp>
          <p:nvSpPr>
            <p:cNvPr id="672860" name="Freeform 92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61" name="Freeform 93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74" name="Group 94"/>
          <p:cNvGrpSpPr>
            <a:grpSpLocks/>
          </p:cNvGrpSpPr>
          <p:nvPr/>
        </p:nvGrpSpPr>
        <p:grpSpPr bwMode="auto">
          <a:xfrm>
            <a:off x="5865813" y="5935663"/>
            <a:ext cx="165100" cy="82550"/>
            <a:chOff x="2199" y="3091"/>
            <a:chExt cx="432" cy="140"/>
          </a:xfrm>
        </p:grpSpPr>
        <p:sp>
          <p:nvSpPr>
            <p:cNvPr id="672863" name="Freeform 95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64" name="Freeform 96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77" name="Group 97"/>
          <p:cNvGrpSpPr>
            <a:grpSpLocks/>
          </p:cNvGrpSpPr>
          <p:nvPr/>
        </p:nvGrpSpPr>
        <p:grpSpPr bwMode="auto">
          <a:xfrm>
            <a:off x="6831013" y="6723063"/>
            <a:ext cx="165100" cy="82550"/>
            <a:chOff x="2199" y="3091"/>
            <a:chExt cx="432" cy="140"/>
          </a:xfrm>
        </p:grpSpPr>
        <p:sp>
          <p:nvSpPr>
            <p:cNvPr id="672866" name="Freeform 98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67" name="Freeform 99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80" name="Group 100"/>
          <p:cNvGrpSpPr>
            <a:grpSpLocks/>
          </p:cNvGrpSpPr>
          <p:nvPr/>
        </p:nvGrpSpPr>
        <p:grpSpPr bwMode="auto">
          <a:xfrm>
            <a:off x="3833813" y="6240463"/>
            <a:ext cx="685800" cy="222250"/>
            <a:chOff x="2199" y="3091"/>
            <a:chExt cx="432" cy="140"/>
          </a:xfrm>
        </p:grpSpPr>
        <p:sp>
          <p:nvSpPr>
            <p:cNvPr id="672869" name="Freeform 101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70" name="Freeform 102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83" name="Group 103"/>
          <p:cNvGrpSpPr>
            <a:grpSpLocks/>
          </p:cNvGrpSpPr>
          <p:nvPr/>
        </p:nvGrpSpPr>
        <p:grpSpPr bwMode="auto">
          <a:xfrm>
            <a:off x="4252913" y="5808663"/>
            <a:ext cx="685800" cy="222250"/>
            <a:chOff x="2199" y="3091"/>
            <a:chExt cx="432" cy="140"/>
          </a:xfrm>
        </p:grpSpPr>
        <p:sp>
          <p:nvSpPr>
            <p:cNvPr id="672872" name="Freeform 104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73" name="Freeform 105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784" name="Group 106"/>
          <p:cNvGrpSpPr>
            <a:grpSpLocks/>
          </p:cNvGrpSpPr>
          <p:nvPr/>
        </p:nvGrpSpPr>
        <p:grpSpPr bwMode="auto">
          <a:xfrm>
            <a:off x="6742113" y="5694363"/>
            <a:ext cx="165100" cy="82550"/>
            <a:chOff x="2199" y="3091"/>
            <a:chExt cx="432" cy="140"/>
          </a:xfrm>
        </p:grpSpPr>
        <p:sp>
          <p:nvSpPr>
            <p:cNvPr id="672875" name="Freeform 107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876" name="Freeform 108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173" name="Text Box 109"/>
          <p:cNvSpPr txBox="1">
            <a:spLocks noChangeArrowheads="1"/>
          </p:cNvSpPr>
          <p:nvPr/>
        </p:nvSpPr>
        <p:spPr bwMode="auto">
          <a:xfrm>
            <a:off x="36000" y="161925"/>
            <a:ext cx="9322346" cy="264687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№337 В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первый день асфальтом покрыли                дороги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а во второй день –                                , чем 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первый день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Сколько километров дороги покрыли асфальтом за </a:t>
            </a: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эти два дня?   </a:t>
            </a:r>
          </a:p>
        </p:txBody>
      </p:sp>
      <p:grpSp>
        <p:nvGrpSpPr>
          <p:cNvPr id="672785" name="Group 111"/>
          <p:cNvGrpSpPr>
            <a:grpSpLocks/>
          </p:cNvGrpSpPr>
          <p:nvPr/>
        </p:nvGrpSpPr>
        <p:grpSpPr bwMode="auto">
          <a:xfrm>
            <a:off x="2652713" y="5003800"/>
            <a:ext cx="1187450" cy="469900"/>
            <a:chOff x="3353" y="4024"/>
            <a:chExt cx="1021" cy="296"/>
          </a:xfrm>
        </p:grpSpPr>
        <p:grpSp>
          <p:nvGrpSpPr>
            <p:cNvPr id="672786" name="Group 112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672789" name="Group 113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672792" name="Group 114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883" name="Freeform 115"/>
                  <p:cNvSpPr>
                    <a:spLocks/>
                  </p:cNvSpPr>
                  <p:nvPr/>
                </p:nvSpPr>
                <p:spPr bwMode="auto">
                  <a:xfrm>
                    <a:off x="4695" y="3474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84" name="Freeform 116"/>
                  <p:cNvSpPr>
                    <a:spLocks/>
                  </p:cNvSpPr>
                  <p:nvPr/>
                </p:nvSpPr>
                <p:spPr bwMode="auto">
                  <a:xfrm>
                    <a:off x="4737" y="3477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795" name="Group 117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886" name="Freeform 118"/>
                  <p:cNvSpPr>
                    <a:spLocks/>
                  </p:cNvSpPr>
                  <p:nvPr/>
                </p:nvSpPr>
                <p:spPr bwMode="auto">
                  <a:xfrm>
                    <a:off x="4696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87" name="Freeform 119"/>
                  <p:cNvSpPr>
                    <a:spLocks/>
                  </p:cNvSpPr>
                  <p:nvPr/>
                </p:nvSpPr>
                <p:spPr bwMode="auto">
                  <a:xfrm>
                    <a:off x="4738" y="3476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796" name="Group 120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889" name="Freeform 121"/>
                  <p:cNvSpPr>
                    <a:spLocks/>
                  </p:cNvSpPr>
                  <p:nvPr/>
                </p:nvSpPr>
                <p:spPr bwMode="auto">
                  <a:xfrm>
                    <a:off x="4694" y="3470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90" name="Freeform 122"/>
                  <p:cNvSpPr>
                    <a:spLocks/>
                  </p:cNvSpPr>
                  <p:nvPr/>
                </p:nvSpPr>
                <p:spPr bwMode="auto">
                  <a:xfrm>
                    <a:off x="4737" y="3474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  <p:grpSp>
            <p:nvGrpSpPr>
              <p:cNvPr id="672799" name="Group 123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672802" name="Group 124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893" name="Freeform 125"/>
                  <p:cNvSpPr>
                    <a:spLocks/>
                  </p:cNvSpPr>
                  <p:nvPr/>
                </p:nvSpPr>
                <p:spPr bwMode="auto">
                  <a:xfrm>
                    <a:off x="4692" y="3471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94" name="Freeform 126"/>
                  <p:cNvSpPr>
                    <a:spLocks/>
                  </p:cNvSpPr>
                  <p:nvPr/>
                </p:nvSpPr>
                <p:spPr bwMode="auto">
                  <a:xfrm>
                    <a:off x="4736" y="3474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05" name="Group 127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896" name="Freeform 128"/>
                  <p:cNvSpPr>
                    <a:spLocks/>
                  </p:cNvSpPr>
                  <p:nvPr/>
                </p:nvSpPr>
                <p:spPr bwMode="auto">
                  <a:xfrm>
                    <a:off x="4694" y="3473"/>
                    <a:ext cx="135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897" name="Freeform 129"/>
                  <p:cNvSpPr>
                    <a:spLocks/>
                  </p:cNvSpPr>
                  <p:nvPr/>
                </p:nvSpPr>
                <p:spPr bwMode="auto">
                  <a:xfrm>
                    <a:off x="4735" y="3477"/>
                    <a:ext cx="87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06" name="Group 130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899" name="Freeform 131"/>
                  <p:cNvSpPr>
                    <a:spLocks/>
                  </p:cNvSpPr>
                  <p:nvPr/>
                </p:nvSpPr>
                <p:spPr bwMode="auto">
                  <a:xfrm>
                    <a:off x="4692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00" name="Freeform 132"/>
                  <p:cNvSpPr>
                    <a:spLocks/>
                  </p:cNvSpPr>
                  <p:nvPr/>
                </p:nvSpPr>
                <p:spPr bwMode="auto">
                  <a:xfrm>
                    <a:off x="4733" y="3478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</p:grpSp>
        <p:grpSp>
          <p:nvGrpSpPr>
            <p:cNvPr id="672807" name="Group 133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672810" name="Group 134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672813" name="Group 135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904" name="Freeform 136"/>
                  <p:cNvSpPr>
                    <a:spLocks/>
                  </p:cNvSpPr>
                  <p:nvPr/>
                </p:nvSpPr>
                <p:spPr bwMode="auto">
                  <a:xfrm>
                    <a:off x="4691" y="3475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05" name="Freeform 137"/>
                  <p:cNvSpPr>
                    <a:spLocks/>
                  </p:cNvSpPr>
                  <p:nvPr/>
                </p:nvSpPr>
                <p:spPr bwMode="auto">
                  <a:xfrm>
                    <a:off x="4733" y="3478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16" name="Group 138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907" name="Freeform 139"/>
                  <p:cNvSpPr>
                    <a:spLocks/>
                  </p:cNvSpPr>
                  <p:nvPr/>
                </p:nvSpPr>
                <p:spPr bwMode="auto">
                  <a:xfrm>
                    <a:off x="4693" y="3475"/>
                    <a:ext cx="135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08" name="Freeform 140"/>
                  <p:cNvSpPr>
                    <a:spLocks/>
                  </p:cNvSpPr>
                  <p:nvPr/>
                </p:nvSpPr>
                <p:spPr bwMode="auto">
                  <a:xfrm>
                    <a:off x="4735" y="3478"/>
                    <a:ext cx="87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17" name="Group 141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910" name="Freeform 142"/>
                  <p:cNvSpPr>
                    <a:spLocks/>
                  </p:cNvSpPr>
                  <p:nvPr/>
                </p:nvSpPr>
                <p:spPr bwMode="auto">
                  <a:xfrm>
                    <a:off x="4689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11" name="Freeform 143"/>
                  <p:cNvSpPr>
                    <a:spLocks/>
                  </p:cNvSpPr>
                  <p:nvPr/>
                </p:nvSpPr>
                <p:spPr bwMode="auto">
                  <a:xfrm>
                    <a:off x="4732" y="3478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  <p:grpSp>
            <p:nvGrpSpPr>
              <p:cNvPr id="672820" name="Group 144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672823" name="Group 145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914" name="Freeform 146"/>
                  <p:cNvSpPr>
                    <a:spLocks/>
                  </p:cNvSpPr>
                  <p:nvPr/>
                </p:nvSpPr>
                <p:spPr bwMode="auto">
                  <a:xfrm>
                    <a:off x="4696" y="3471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15" name="Freeform 147"/>
                  <p:cNvSpPr>
                    <a:spLocks/>
                  </p:cNvSpPr>
                  <p:nvPr/>
                </p:nvSpPr>
                <p:spPr bwMode="auto">
                  <a:xfrm>
                    <a:off x="4739" y="3474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26" name="Group 148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917" name="Freeform 149"/>
                  <p:cNvSpPr>
                    <a:spLocks/>
                  </p:cNvSpPr>
                  <p:nvPr/>
                </p:nvSpPr>
                <p:spPr bwMode="auto">
                  <a:xfrm>
                    <a:off x="4697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18" name="Freeform 150"/>
                  <p:cNvSpPr>
                    <a:spLocks/>
                  </p:cNvSpPr>
                  <p:nvPr/>
                </p:nvSpPr>
                <p:spPr bwMode="auto">
                  <a:xfrm>
                    <a:off x="4739" y="3477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29" name="Group 151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920" name="Freeform 152"/>
                  <p:cNvSpPr>
                    <a:spLocks/>
                  </p:cNvSpPr>
                  <p:nvPr/>
                </p:nvSpPr>
                <p:spPr bwMode="auto">
                  <a:xfrm>
                    <a:off x="4697" y="3470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21" name="Freeform 153"/>
                  <p:cNvSpPr>
                    <a:spLocks/>
                  </p:cNvSpPr>
                  <p:nvPr/>
                </p:nvSpPr>
                <p:spPr bwMode="auto">
                  <a:xfrm>
                    <a:off x="4738" y="3475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</p:grpSp>
      </p:grpSp>
      <p:grpSp>
        <p:nvGrpSpPr>
          <p:cNvPr id="672832" name="Group 154"/>
          <p:cNvGrpSpPr>
            <a:grpSpLocks/>
          </p:cNvGrpSpPr>
          <p:nvPr/>
        </p:nvGrpSpPr>
        <p:grpSpPr bwMode="auto">
          <a:xfrm>
            <a:off x="5040313" y="5842000"/>
            <a:ext cx="1187450" cy="469900"/>
            <a:chOff x="3353" y="4024"/>
            <a:chExt cx="1021" cy="296"/>
          </a:xfrm>
        </p:grpSpPr>
        <p:grpSp>
          <p:nvGrpSpPr>
            <p:cNvPr id="672835" name="Group 155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672838" name="Group 156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672841" name="Group 15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926" name="Freeform 158"/>
                  <p:cNvSpPr>
                    <a:spLocks/>
                  </p:cNvSpPr>
                  <p:nvPr/>
                </p:nvSpPr>
                <p:spPr bwMode="auto">
                  <a:xfrm>
                    <a:off x="4695" y="3474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27" name="Freeform 159"/>
                  <p:cNvSpPr>
                    <a:spLocks/>
                  </p:cNvSpPr>
                  <p:nvPr/>
                </p:nvSpPr>
                <p:spPr bwMode="auto">
                  <a:xfrm>
                    <a:off x="4737" y="3477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44" name="Group 16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929" name="Freeform 161"/>
                  <p:cNvSpPr>
                    <a:spLocks/>
                  </p:cNvSpPr>
                  <p:nvPr/>
                </p:nvSpPr>
                <p:spPr bwMode="auto">
                  <a:xfrm>
                    <a:off x="4696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30" name="Freeform 162"/>
                  <p:cNvSpPr>
                    <a:spLocks/>
                  </p:cNvSpPr>
                  <p:nvPr/>
                </p:nvSpPr>
                <p:spPr bwMode="auto">
                  <a:xfrm>
                    <a:off x="4738" y="3476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47" name="Group 16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932" name="Freeform 164"/>
                  <p:cNvSpPr>
                    <a:spLocks/>
                  </p:cNvSpPr>
                  <p:nvPr/>
                </p:nvSpPr>
                <p:spPr bwMode="auto">
                  <a:xfrm>
                    <a:off x="4694" y="3470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33" name="Freeform 165"/>
                  <p:cNvSpPr>
                    <a:spLocks/>
                  </p:cNvSpPr>
                  <p:nvPr/>
                </p:nvSpPr>
                <p:spPr bwMode="auto">
                  <a:xfrm>
                    <a:off x="4737" y="3474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  <p:grpSp>
            <p:nvGrpSpPr>
              <p:cNvPr id="672850" name="Group 166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672853" name="Group 16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936" name="Freeform 168"/>
                  <p:cNvSpPr>
                    <a:spLocks/>
                  </p:cNvSpPr>
                  <p:nvPr/>
                </p:nvSpPr>
                <p:spPr bwMode="auto">
                  <a:xfrm>
                    <a:off x="4692" y="3471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37" name="Freeform 169"/>
                  <p:cNvSpPr>
                    <a:spLocks/>
                  </p:cNvSpPr>
                  <p:nvPr/>
                </p:nvSpPr>
                <p:spPr bwMode="auto">
                  <a:xfrm>
                    <a:off x="4736" y="3474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56" name="Group 17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939" name="Freeform 171"/>
                  <p:cNvSpPr>
                    <a:spLocks/>
                  </p:cNvSpPr>
                  <p:nvPr/>
                </p:nvSpPr>
                <p:spPr bwMode="auto">
                  <a:xfrm>
                    <a:off x="4694" y="3473"/>
                    <a:ext cx="135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40" name="Freeform 172"/>
                  <p:cNvSpPr>
                    <a:spLocks/>
                  </p:cNvSpPr>
                  <p:nvPr/>
                </p:nvSpPr>
                <p:spPr bwMode="auto">
                  <a:xfrm>
                    <a:off x="4735" y="3477"/>
                    <a:ext cx="87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59" name="Group 17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942" name="Freeform 174"/>
                  <p:cNvSpPr>
                    <a:spLocks/>
                  </p:cNvSpPr>
                  <p:nvPr/>
                </p:nvSpPr>
                <p:spPr bwMode="auto">
                  <a:xfrm>
                    <a:off x="4692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43" name="Freeform 175"/>
                  <p:cNvSpPr>
                    <a:spLocks/>
                  </p:cNvSpPr>
                  <p:nvPr/>
                </p:nvSpPr>
                <p:spPr bwMode="auto">
                  <a:xfrm>
                    <a:off x="4733" y="3478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</p:grpSp>
        <p:grpSp>
          <p:nvGrpSpPr>
            <p:cNvPr id="672862" name="Group 176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672865" name="Group 177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672868" name="Group 17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947" name="Freeform 179"/>
                  <p:cNvSpPr>
                    <a:spLocks/>
                  </p:cNvSpPr>
                  <p:nvPr/>
                </p:nvSpPr>
                <p:spPr bwMode="auto">
                  <a:xfrm>
                    <a:off x="4691" y="3475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48" name="Freeform 180"/>
                  <p:cNvSpPr>
                    <a:spLocks/>
                  </p:cNvSpPr>
                  <p:nvPr/>
                </p:nvSpPr>
                <p:spPr bwMode="auto">
                  <a:xfrm>
                    <a:off x="4733" y="3478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71" name="Group 18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950" name="Freeform 182"/>
                  <p:cNvSpPr>
                    <a:spLocks/>
                  </p:cNvSpPr>
                  <p:nvPr/>
                </p:nvSpPr>
                <p:spPr bwMode="auto">
                  <a:xfrm>
                    <a:off x="4693" y="3475"/>
                    <a:ext cx="135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51" name="Freeform 183"/>
                  <p:cNvSpPr>
                    <a:spLocks/>
                  </p:cNvSpPr>
                  <p:nvPr/>
                </p:nvSpPr>
                <p:spPr bwMode="auto">
                  <a:xfrm>
                    <a:off x="4735" y="3478"/>
                    <a:ext cx="87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74" name="Group 18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953" name="Freeform 185"/>
                  <p:cNvSpPr>
                    <a:spLocks/>
                  </p:cNvSpPr>
                  <p:nvPr/>
                </p:nvSpPr>
                <p:spPr bwMode="auto">
                  <a:xfrm>
                    <a:off x="4689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54" name="Freeform 186"/>
                  <p:cNvSpPr>
                    <a:spLocks/>
                  </p:cNvSpPr>
                  <p:nvPr/>
                </p:nvSpPr>
                <p:spPr bwMode="auto">
                  <a:xfrm>
                    <a:off x="4732" y="3478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  <p:grpSp>
            <p:nvGrpSpPr>
              <p:cNvPr id="672877" name="Group 187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672878" name="Group 18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672957" name="Freeform 189"/>
                  <p:cNvSpPr>
                    <a:spLocks/>
                  </p:cNvSpPr>
                  <p:nvPr/>
                </p:nvSpPr>
                <p:spPr bwMode="auto">
                  <a:xfrm>
                    <a:off x="4696" y="3471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58" name="Freeform 190"/>
                  <p:cNvSpPr>
                    <a:spLocks/>
                  </p:cNvSpPr>
                  <p:nvPr/>
                </p:nvSpPr>
                <p:spPr bwMode="auto">
                  <a:xfrm>
                    <a:off x="4739" y="3474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79" name="Group 19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672960" name="Freeform 192"/>
                  <p:cNvSpPr>
                    <a:spLocks/>
                  </p:cNvSpPr>
                  <p:nvPr/>
                </p:nvSpPr>
                <p:spPr bwMode="auto">
                  <a:xfrm>
                    <a:off x="4697" y="3473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61" name="Freeform 193"/>
                  <p:cNvSpPr>
                    <a:spLocks/>
                  </p:cNvSpPr>
                  <p:nvPr/>
                </p:nvSpPr>
                <p:spPr bwMode="auto">
                  <a:xfrm>
                    <a:off x="4739" y="3477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672880" name="Group 19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672963" name="Freeform 195"/>
                  <p:cNvSpPr>
                    <a:spLocks/>
                  </p:cNvSpPr>
                  <p:nvPr/>
                </p:nvSpPr>
                <p:spPr bwMode="auto">
                  <a:xfrm>
                    <a:off x="4697" y="3470"/>
                    <a:ext cx="137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672964" name="Freeform 196"/>
                  <p:cNvSpPr>
                    <a:spLocks/>
                  </p:cNvSpPr>
                  <p:nvPr/>
                </p:nvSpPr>
                <p:spPr bwMode="auto">
                  <a:xfrm>
                    <a:off x="4738" y="3475"/>
                    <a:ext cx="89" cy="337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</p:grpSp>
      </p:grpSp>
      <p:grpSp>
        <p:nvGrpSpPr>
          <p:cNvPr id="672881" name="Group 197"/>
          <p:cNvGrpSpPr>
            <a:grpSpLocks/>
          </p:cNvGrpSpPr>
          <p:nvPr/>
        </p:nvGrpSpPr>
        <p:grpSpPr bwMode="auto">
          <a:xfrm>
            <a:off x="5357813" y="5884863"/>
            <a:ext cx="165100" cy="82550"/>
            <a:chOff x="2199" y="3091"/>
            <a:chExt cx="432" cy="140"/>
          </a:xfrm>
        </p:grpSpPr>
        <p:sp>
          <p:nvSpPr>
            <p:cNvPr id="672966" name="Freeform 198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967" name="Freeform 199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882" name="Group 200"/>
          <p:cNvGrpSpPr>
            <a:grpSpLocks/>
          </p:cNvGrpSpPr>
          <p:nvPr/>
        </p:nvGrpSpPr>
        <p:grpSpPr bwMode="auto">
          <a:xfrm>
            <a:off x="4468813" y="6164263"/>
            <a:ext cx="165100" cy="82550"/>
            <a:chOff x="2199" y="3091"/>
            <a:chExt cx="432" cy="140"/>
          </a:xfrm>
        </p:grpSpPr>
        <p:sp>
          <p:nvSpPr>
            <p:cNvPr id="672969" name="Freeform 201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970" name="Freeform 202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885" name="Group 203"/>
          <p:cNvGrpSpPr>
            <a:grpSpLocks/>
          </p:cNvGrpSpPr>
          <p:nvPr/>
        </p:nvGrpSpPr>
        <p:grpSpPr bwMode="auto">
          <a:xfrm>
            <a:off x="4824413" y="6113463"/>
            <a:ext cx="165100" cy="82550"/>
            <a:chOff x="2199" y="3091"/>
            <a:chExt cx="432" cy="140"/>
          </a:xfrm>
        </p:grpSpPr>
        <p:sp>
          <p:nvSpPr>
            <p:cNvPr id="672972" name="Freeform 204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973" name="Freeform 205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888" name="Group 206"/>
          <p:cNvGrpSpPr>
            <a:grpSpLocks/>
          </p:cNvGrpSpPr>
          <p:nvPr/>
        </p:nvGrpSpPr>
        <p:grpSpPr bwMode="auto">
          <a:xfrm>
            <a:off x="1954213" y="6342063"/>
            <a:ext cx="165100" cy="82550"/>
            <a:chOff x="2199" y="3091"/>
            <a:chExt cx="432" cy="140"/>
          </a:xfrm>
        </p:grpSpPr>
        <p:sp>
          <p:nvSpPr>
            <p:cNvPr id="672975" name="Freeform 207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976" name="Freeform 208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891" name="Group 209"/>
          <p:cNvGrpSpPr>
            <a:grpSpLocks/>
          </p:cNvGrpSpPr>
          <p:nvPr/>
        </p:nvGrpSpPr>
        <p:grpSpPr bwMode="auto">
          <a:xfrm>
            <a:off x="1674813" y="6443663"/>
            <a:ext cx="165100" cy="82550"/>
            <a:chOff x="2199" y="3091"/>
            <a:chExt cx="432" cy="140"/>
          </a:xfrm>
        </p:grpSpPr>
        <p:sp>
          <p:nvSpPr>
            <p:cNvPr id="672978" name="Freeform 210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979" name="Freeform 211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892" name="Group 212"/>
          <p:cNvGrpSpPr>
            <a:grpSpLocks/>
          </p:cNvGrpSpPr>
          <p:nvPr/>
        </p:nvGrpSpPr>
        <p:grpSpPr bwMode="auto">
          <a:xfrm>
            <a:off x="1192213" y="6596063"/>
            <a:ext cx="165100" cy="82550"/>
            <a:chOff x="2199" y="3091"/>
            <a:chExt cx="432" cy="140"/>
          </a:xfrm>
        </p:grpSpPr>
        <p:sp>
          <p:nvSpPr>
            <p:cNvPr id="672981" name="Freeform 213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982" name="Freeform 214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2895" name="Group 215"/>
          <p:cNvGrpSpPr>
            <a:grpSpLocks/>
          </p:cNvGrpSpPr>
          <p:nvPr/>
        </p:nvGrpSpPr>
        <p:grpSpPr bwMode="auto">
          <a:xfrm>
            <a:off x="1446213" y="6519863"/>
            <a:ext cx="165100" cy="82550"/>
            <a:chOff x="2199" y="3091"/>
            <a:chExt cx="432" cy="140"/>
          </a:xfrm>
        </p:grpSpPr>
        <p:sp>
          <p:nvSpPr>
            <p:cNvPr id="672984" name="Freeform 216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2985" name="Freeform 217"/>
            <p:cNvSpPr>
              <a:spLocks/>
            </p:cNvSpPr>
            <p:nvPr/>
          </p:nvSpPr>
          <p:spPr bwMode="auto">
            <a:xfrm>
              <a:off x="2419" y="3091"/>
              <a:ext cx="212" cy="121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72986" name="Freeform 218"/>
          <p:cNvSpPr>
            <a:spLocks/>
          </p:cNvSpPr>
          <p:nvPr/>
        </p:nvSpPr>
        <p:spPr bwMode="auto">
          <a:xfrm rot="-282152">
            <a:off x="3810000" y="4360863"/>
            <a:ext cx="360363" cy="504825"/>
          </a:xfrm>
          <a:custGeom>
            <a:avLst/>
            <a:gdLst/>
            <a:ahLst/>
            <a:cxnLst>
              <a:cxn ang="0">
                <a:pos x="0" y="318"/>
              </a:cxn>
              <a:cxn ang="0">
                <a:pos x="454" y="318"/>
              </a:cxn>
              <a:cxn ang="0">
                <a:pos x="0" y="0"/>
              </a:cxn>
              <a:cxn ang="0">
                <a:pos x="0" y="544"/>
              </a:cxn>
            </a:cxnLst>
            <a:rect l="0" t="0" r="r" b="b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00B050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2987" name="Freeform 219"/>
          <p:cNvSpPr>
            <a:spLocks/>
          </p:cNvSpPr>
          <p:nvPr/>
        </p:nvSpPr>
        <p:spPr bwMode="auto">
          <a:xfrm>
            <a:off x="177800" y="4525963"/>
            <a:ext cx="360363" cy="504825"/>
          </a:xfrm>
          <a:custGeom>
            <a:avLst/>
            <a:gdLst/>
            <a:ahLst/>
            <a:cxnLst>
              <a:cxn ang="0">
                <a:pos x="0" y="318"/>
              </a:cxn>
              <a:cxn ang="0">
                <a:pos x="454" y="318"/>
              </a:cxn>
              <a:cxn ang="0">
                <a:pos x="0" y="0"/>
              </a:cxn>
              <a:cxn ang="0">
                <a:pos x="0" y="544"/>
              </a:cxn>
            </a:cxnLst>
            <a:rect l="0" t="0" r="r" b="b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00B050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2989" name="Freeform 221"/>
          <p:cNvSpPr>
            <a:spLocks/>
          </p:cNvSpPr>
          <p:nvPr/>
        </p:nvSpPr>
        <p:spPr bwMode="auto">
          <a:xfrm>
            <a:off x="8631238" y="3878263"/>
            <a:ext cx="360362" cy="504825"/>
          </a:xfrm>
          <a:custGeom>
            <a:avLst/>
            <a:gdLst/>
            <a:ahLst/>
            <a:cxnLst>
              <a:cxn ang="0">
                <a:pos x="0" y="318"/>
              </a:cxn>
              <a:cxn ang="0">
                <a:pos x="454" y="318"/>
              </a:cxn>
              <a:cxn ang="0">
                <a:pos x="0" y="0"/>
              </a:cxn>
              <a:cxn ang="0">
                <a:pos x="0" y="544"/>
              </a:cxn>
            </a:cxnLst>
            <a:rect l="0" t="0" r="r" b="b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00B050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72990" name="Object 222"/>
          <p:cNvGraphicFramePr>
            <a:graphicFrameLocks noChangeAspect="1"/>
          </p:cNvGraphicFramePr>
          <p:nvPr/>
        </p:nvGraphicFramePr>
        <p:xfrm>
          <a:off x="1089025" y="3605213"/>
          <a:ext cx="1941513" cy="1824037"/>
        </p:xfrm>
        <a:graphic>
          <a:graphicData uri="http://schemas.openxmlformats.org/presentationml/2006/ole">
            <p:oleObj spid="_x0000_s66562" name="Формула" r:id="rId4" imgW="419040" imgH="393480" progId="Equation.3">
              <p:embed/>
            </p:oleObj>
          </a:graphicData>
        </a:graphic>
      </p:graphicFrame>
      <p:sp>
        <p:nvSpPr>
          <p:cNvPr id="672994" name="Text Box 226"/>
          <p:cNvSpPr txBox="1">
            <a:spLocks noChangeArrowheads="1"/>
          </p:cNvSpPr>
          <p:nvPr/>
        </p:nvSpPr>
        <p:spPr bwMode="auto">
          <a:xfrm>
            <a:off x="5410200" y="2590800"/>
            <a:ext cx="2044149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 </a:t>
            </a:r>
            <a:r>
              <a:rPr lang="ru-RU" sz="48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день</a:t>
            </a:r>
          </a:p>
        </p:txBody>
      </p:sp>
      <p:graphicFrame>
        <p:nvGraphicFramePr>
          <p:cNvPr id="672997" name="Object 229"/>
          <p:cNvGraphicFramePr>
            <a:graphicFrameLocks noChangeAspect="1"/>
          </p:cNvGraphicFramePr>
          <p:nvPr/>
        </p:nvGraphicFramePr>
        <p:xfrm>
          <a:off x="4303713" y="3529013"/>
          <a:ext cx="3932237" cy="1468437"/>
        </p:xfrm>
        <a:graphic>
          <a:graphicData uri="http://schemas.openxmlformats.org/presentationml/2006/ole">
            <p:oleObj spid="_x0000_s66563" name="Формула" r:id="rId5" imgW="1054080" imgH="393480" progId="Equation.3">
              <p:embed/>
            </p:oleObj>
          </a:graphicData>
        </a:graphic>
      </p:graphicFrame>
      <p:grpSp>
        <p:nvGrpSpPr>
          <p:cNvPr id="672898" name="Group 239"/>
          <p:cNvGrpSpPr>
            <a:grpSpLocks/>
          </p:cNvGrpSpPr>
          <p:nvPr/>
        </p:nvGrpSpPr>
        <p:grpSpPr bwMode="auto">
          <a:xfrm>
            <a:off x="3976688" y="5065713"/>
            <a:ext cx="5141912" cy="836612"/>
            <a:chOff x="2521" y="2831"/>
            <a:chExt cx="3239" cy="527"/>
          </a:xfrm>
        </p:grpSpPr>
        <p:sp>
          <p:nvSpPr>
            <p:cNvPr id="6192" name="Rectangle 232"/>
            <p:cNvSpPr>
              <a:spLocks noChangeArrowheads="1"/>
            </p:cNvSpPr>
            <p:nvPr/>
          </p:nvSpPr>
          <p:spPr bwMode="auto">
            <a:xfrm rot="-356004">
              <a:off x="2521" y="2831"/>
              <a:ext cx="3239" cy="527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50000">
                  <a:srgbClr val="777777"/>
                </a:gs>
                <a:gs pos="100000">
                  <a:srgbClr val="C0C0C0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9600"/>
            </a:p>
          </p:txBody>
        </p:sp>
        <p:sp>
          <p:nvSpPr>
            <p:cNvPr id="673001" name="Line 233"/>
            <p:cNvSpPr>
              <a:spLocks noChangeShapeType="1"/>
            </p:cNvSpPr>
            <p:nvPr/>
          </p:nvSpPr>
          <p:spPr bwMode="auto">
            <a:xfrm flipV="1">
              <a:off x="2531" y="2928"/>
              <a:ext cx="3229" cy="33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73003" name="AutoShape 235"/>
          <p:cNvSpPr>
            <a:spLocks/>
          </p:cNvSpPr>
          <p:nvPr/>
        </p:nvSpPr>
        <p:spPr bwMode="auto">
          <a:xfrm rot="5072919">
            <a:off x="5813425" y="2274888"/>
            <a:ext cx="733425" cy="5372100"/>
          </a:xfrm>
          <a:prstGeom prst="leftBrace">
            <a:avLst>
              <a:gd name="adj1" fmla="val 61039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005" name="Text Box 237"/>
          <p:cNvSpPr txBox="1">
            <a:spLocks noChangeArrowheads="1"/>
          </p:cNvSpPr>
          <p:nvPr/>
        </p:nvSpPr>
        <p:spPr bwMode="auto">
          <a:xfrm>
            <a:off x="558800" y="2692400"/>
            <a:ext cx="1872629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</a:t>
            </a:r>
            <a:r>
              <a:rPr lang="ru-RU" sz="48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день</a:t>
            </a:r>
          </a:p>
        </p:txBody>
      </p:sp>
      <p:sp>
        <p:nvSpPr>
          <p:cNvPr id="673008" name="AutoShape 240"/>
          <p:cNvSpPr>
            <a:spLocks noChangeArrowheads="1"/>
          </p:cNvSpPr>
          <p:nvPr/>
        </p:nvSpPr>
        <p:spPr bwMode="auto">
          <a:xfrm rot="21038549" flipH="1">
            <a:off x="1905000" y="3071813"/>
            <a:ext cx="3260725" cy="758825"/>
          </a:xfrm>
          <a:prstGeom prst="curvedDownArrow">
            <a:avLst>
              <a:gd name="adj1" fmla="val 79496"/>
              <a:gd name="adj2" fmla="val 171883"/>
              <a:gd name="adj3" fmla="val 33333"/>
            </a:avLst>
          </a:prstGeom>
          <a:solidFill>
            <a:srgbClr val="F94C07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73002" name="Picture 234" descr="anim070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714752"/>
            <a:ext cx="2098675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8" name="Object 242"/>
          <p:cNvGraphicFramePr>
            <a:graphicFrameLocks noChangeAspect="1"/>
          </p:cNvGraphicFramePr>
          <p:nvPr/>
        </p:nvGraphicFramePr>
        <p:xfrm>
          <a:off x="6372200" y="0"/>
          <a:ext cx="1076325" cy="1011238"/>
        </p:xfrm>
        <a:graphic>
          <a:graphicData uri="http://schemas.openxmlformats.org/presentationml/2006/ole">
            <p:oleObj spid="_x0000_s66564" name="Формула" r:id="rId7" imgW="419040" imgH="393480" progId="Equation.3">
              <p:embed/>
            </p:oleObj>
          </a:graphicData>
        </a:graphic>
      </p:graphicFrame>
      <p:graphicFrame>
        <p:nvGraphicFramePr>
          <p:cNvPr id="6149" name="Object 243"/>
          <p:cNvGraphicFramePr>
            <a:graphicFrameLocks noChangeAspect="1"/>
          </p:cNvGraphicFramePr>
          <p:nvPr/>
        </p:nvGraphicFramePr>
        <p:xfrm>
          <a:off x="2915816" y="908720"/>
          <a:ext cx="2535237" cy="946150"/>
        </p:xfrm>
        <a:graphic>
          <a:graphicData uri="http://schemas.openxmlformats.org/presentationml/2006/ole">
            <p:oleObj spid="_x0000_s66565" name="Формула" r:id="rId8" imgW="1054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29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2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72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30555 -0.04075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673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-2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29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730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73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673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73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67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555 -0.04075 L 0.79444 -0.11112 " pathEditMode="relative" rAng="0" ptsTypes="AA">
                                      <p:cBhvr>
                                        <p:cTn id="62" dur="3000" fill="hold"/>
                                        <p:tgtEl>
                                          <p:spTgt spid="673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-35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0"/>
                                        <p:tgtEl>
                                          <p:spTgt spid="672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2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73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986" grpId="0" animBg="1"/>
      <p:bldP spid="672987" grpId="0" animBg="1"/>
      <p:bldP spid="672989" grpId="0" animBg="1"/>
      <p:bldP spid="673003" grpId="0" animBg="1"/>
      <p:bldP spid="6730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226" name="Freeform 98"/>
          <p:cNvSpPr>
            <a:spLocks/>
          </p:cNvSpPr>
          <p:nvPr/>
        </p:nvSpPr>
        <p:spPr bwMode="auto">
          <a:xfrm>
            <a:off x="6451600" y="5614988"/>
            <a:ext cx="2133600" cy="146050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46" y="3"/>
              </a:cxn>
              <a:cxn ang="0">
                <a:pos x="90" y="43"/>
              </a:cxn>
              <a:cxn ang="0">
                <a:pos x="146" y="7"/>
              </a:cxn>
              <a:cxn ang="0">
                <a:pos x="198" y="51"/>
              </a:cxn>
              <a:cxn ang="0">
                <a:pos x="262" y="16"/>
              </a:cxn>
              <a:cxn ang="0">
                <a:pos x="306" y="59"/>
              </a:cxn>
              <a:cxn ang="0">
                <a:pos x="362" y="19"/>
              </a:cxn>
              <a:cxn ang="0">
                <a:pos x="406" y="71"/>
              </a:cxn>
              <a:cxn ang="0">
                <a:pos x="466" y="31"/>
              </a:cxn>
              <a:cxn ang="0">
                <a:pos x="510" y="87"/>
              </a:cxn>
              <a:cxn ang="0">
                <a:pos x="574" y="35"/>
              </a:cxn>
              <a:cxn ang="0">
                <a:pos x="630" y="91"/>
              </a:cxn>
              <a:cxn ang="0">
                <a:pos x="686" y="43"/>
              </a:cxn>
              <a:cxn ang="0">
                <a:pos x="746" y="99"/>
              </a:cxn>
              <a:cxn ang="0">
                <a:pos x="802" y="51"/>
              </a:cxn>
              <a:cxn ang="0">
                <a:pos x="858" y="99"/>
              </a:cxn>
              <a:cxn ang="0">
                <a:pos x="910" y="55"/>
              </a:cxn>
              <a:cxn ang="0">
                <a:pos x="963" y="107"/>
              </a:cxn>
              <a:cxn ang="0">
                <a:pos x="1018" y="59"/>
              </a:cxn>
              <a:cxn ang="0">
                <a:pos x="1074" y="107"/>
              </a:cxn>
              <a:cxn ang="0">
                <a:pos x="1120" y="67"/>
              </a:cxn>
            </a:cxnLst>
            <a:rect l="0" t="0" r="r" b="b"/>
            <a:pathLst>
              <a:path w="1120" h="108">
                <a:moveTo>
                  <a:pt x="0" y="27"/>
                </a:moveTo>
                <a:cubicBezTo>
                  <a:pt x="8" y="23"/>
                  <a:pt x="31" y="0"/>
                  <a:pt x="46" y="3"/>
                </a:cubicBezTo>
                <a:cubicBezTo>
                  <a:pt x="61" y="6"/>
                  <a:pt x="73" y="42"/>
                  <a:pt x="90" y="43"/>
                </a:cubicBezTo>
                <a:cubicBezTo>
                  <a:pt x="107" y="44"/>
                  <a:pt x="128" y="6"/>
                  <a:pt x="146" y="7"/>
                </a:cubicBezTo>
                <a:cubicBezTo>
                  <a:pt x="164" y="8"/>
                  <a:pt x="179" y="49"/>
                  <a:pt x="198" y="51"/>
                </a:cubicBezTo>
                <a:cubicBezTo>
                  <a:pt x="217" y="53"/>
                  <a:pt x="244" y="15"/>
                  <a:pt x="262" y="16"/>
                </a:cubicBezTo>
                <a:cubicBezTo>
                  <a:pt x="280" y="17"/>
                  <a:pt x="289" y="59"/>
                  <a:pt x="306" y="59"/>
                </a:cubicBezTo>
                <a:cubicBezTo>
                  <a:pt x="323" y="59"/>
                  <a:pt x="345" y="17"/>
                  <a:pt x="362" y="19"/>
                </a:cubicBezTo>
                <a:cubicBezTo>
                  <a:pt x="379" y="21"/>
                  <a:pt x="389" y="69"/>
                  <a:pt x="406" y="71"/>
                </a:cubicBezTo>
                <a:cubicBezTo>
                  <a:pt x="423" y="73"/>
                  <a:pt x="449" y="28"/>
                  <a:pt x="466" y="31"/>
                </a:cubicBezTo>
                <a:cubicBezTo>
                  <a:pt x="483" y="34"/>
                  <a:pt x="492" y="86"/>
                  <a:pt x="510" y="87"/>
                </a:cubicBezTo>
                <a:cubicBezTo>
                  <a:pt x="528" y="88"/>
                  <a:pt x="554" y="34"/>
                  <a:pt x="574" y="35"/>
                </a:cubicBezTo>
                <a:cubicBezTo>
                  <a:pt x="594" y="36"/>
                  <a:pt x="611" y="90"/>
                  <a:pt x="630" y="91"/>
                </a:cubicBezTo>
                <a:cubicBezTo>
                  <a:pt x="649" y="92"/>
                  <a:pt x="667" y="42"/>
                  <a:pt x="686" y="43"/>
                </a:cubicBezTo>
                <a:cubicBezTo>
                  <a:pt x="705" y="44"/>
                  <a:pt x="727" y="98"/>
                  <a:pt x="746" y="99"/>
                </a:cubicBezTo>
                <a:cubicBezTo>
                  <a:pt x="765" y="100"/>
                  <a:pt x="783" y="51"/>
                  <a:pt x="802" y="51"/>
                </a:cubicBezTo>
                <a:cubicBezTo>
                  <a:pt x="821" y="51"/>
                  <a:pt x="840" y="98"/>
                  <a:pt x="858" y="99"/>
                </a:cubicBezTo>
                <a:cubicBezTo>
                  <a:pt x="876" y="100"/>
                  <a:pt x="893" y="54"/>
                  <a:pt x="910" y="55"/>
                </a:cubicBezTo>
                <a:cubicBezTo>
                  <a:pt x="927" y="56"/>
                  <a:pt x="945" y="106"/>
                  <a:pt x="963" y="107"/>
                </a:cubicBezTo>
                <a:cubicBezTo>
                  <a:pt x="981" y="108"/>
                  <a:pt x="1000" y="59"/>
                  <a:pt x="1018" y="59"/>
                </a:cubicBezTo>
                <a:cubicBezTo>
                  <a:pt x="1036" y="59"/>
                  <a:pt x="1057" y="106"/>
                  <a:pt x="1074" y="107"/>
                </a:cubicBezTo>
                <a:cubicBezTo>
                  <a:pt x="1091" y="108"/>
                  <a:pt x="1110" y="75"/>
                  <a:pt x="1120" y="67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 rot="371466">
            <a:off x="0" y="4791075"/>
            <a:ext cx="9144000" cy="785813"/>
            <a:chOff x="-30" y="2648"/>
            <a:chExt cx="5860" cy="629"/>
          </a:xfrm>
        </p:grpSpPr>
        <p:sp>
          <p:nvSpPr>
            <p:cNvPr id="688131" name="Freeform 3"/>
            <p:cNvSpPr>
              <a:spLocks/>
            </p:cNvSpPr>
            <p:nvPr/>
          </p:nvSpPr>
          <p:spPr bwMode="auto">
            <a:xfrm>
              <a:off x="4815" y="2731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32" name="Freeform 4"/>
            <p:cNvSpPr>
              <a:spLocks/>
            </p:cNvSpPr>
            <p:nvPr/>
          </p:nvSpPr>
          <p:spPr bwMode="auto">
            <a:xfrm>
              <a:off x="4982" y="2716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33" name="Freeform 5"/>
            <p:cNvSpPr>
              <a:spLocks/>
            </p:cNvSpPr>
            <p:nvPr/>
          </p:nvSpPr>
          <p:spPr bwMode="auto">
            <a:xfrm>
              <a:off x="5171" y="269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34" name="Freeform 6"/>
            <p:cNvSpPr>
              <a:spLocks/>
            </p:cNvSpPr>
            <p:nvPr/>
          </p:nvSpPr>
          <p:spPr bwMode="auto">
            <a:xfrm>
              <a:off x="5368" y="2678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35" name="Freeform 7"/>
            <p:cNvSpPr>
              <a:spLocks/>
            </p:cNvSpPr>
            <p:nvPr/>
          </p:nvSpPr>
          <p:spPr bwMode="auto">
            <a:xfrm>
              <a:off x="5565" y="2648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36" name="Freeform 8"/>
            <p:cNvSpPr>
              <a:spLocks/>
            </p:cNvSpPr>
            <p:nvPr/>
          </p:nvSpPr>
          <p:spPr bwMode="auto">
            <a:xfrm>
              <a:off x="1018" y="294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37" name="Freeform 9"/>
            <p:cNvSpPr>
              <a:spLocks/>
            </p:cNvSpPr>
            <p:nvPr/>
          </p:nvSpPr>
          <p:spPr bwMode="auto">
            <a:xfrm>
              <a:off x="60" y="293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38" name="Freeform 10"/>
            <p:cNvSpPr>
              <a:spLocks/>
            </p:cNvSpPr>
            <p:nvPr/>
          </p:nvSpPr>
          <p:spPr bwMode="auto">
            <a:xfrm>
              <a:off x="242" y="293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39" name="Freeform 11"/>
            <p:cNvSpPr>
              <a:spLocks/>
            </p:cNvSpPr>
            <p:nvPr/>
          </p:nvSpPr>
          <p:spPr bwMode="auto">
            <a:xfrm>
              <a:off x="469" y="293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692" y="2751"/>
              <a:ext cx="4211" cy="516"/>
              <a:chOff x="-23" y="2840"/>
              <a:chExt cx="4211" cy="516"/>
            </a:xfrm>
          </p:grpSpPr>
          <p:sp>
            <p:nvSpPr>
              <p:cNvPr id="688141" name="Freeform 13"/>
              <p:cNvSpPr>
                <a:spLocks/>
              </p:cNvSpPr>
              <p:nvPr/>
            </p:nvSpPr>
            <p:spPr bwMode="auto">
              <a:xfrm>
                <a:off x="149" y="3039"/>
                <a:ext cx="282" cy="300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42" name="Freeform 14"/>
              <p:cNvSpPr>
                <a:spLocks/>
              </p:cNvSpPr>
              <p:nvPr/>
            </p:nvSpPr>
            <p:spPr bwMode="auto">
              <a:xfrm>
                <a:off x="521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43" name="Freeform 15"/>
              <p:cNvSpPr>
                <a:spLocks/>
              </p:cNvSpPr>
              <p:nvPr/>
            </p:nvSpPr>
            <p:spPr bwMode="auto">
              <a:xfrm>
                <a:off x="748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44" name="Freeform 16"/>
              <p:cNvSpPr>
                <a:spLocks/>
              </p:cNvSpPr>
              <p:nvPr/>
            </p:nvSpPr>
            <p:spPr bwMode="auto">
              <a:xfrm>
                <a:off x="975" y="300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45" name="Freeform 17"/>
              <p:cNvSpPr>
                <a:spLocks/>
              </p:cNvSpPr>
              <p:nvPr/>
            </p:nvSpPr>
            <p:spPr bwMode="auto">
              <a:xfrm>
                <a:off x="1202" y="296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46" name="Freeform 18"/>
              <p:cNvSpPr>
                <a:spLocks/>
              </p:cNvSpPr>
              <p:nvPr/>
            </p:nvSpPr>
            <p:spPr bwMode="auto">
              <a:xfrm>
                <a:off x="1383" y="296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47" name="Freeform 19"/>
              <p:cNvSpPr>
                <a:spLocks/>
              </p:cNvSpPr>
              <p:nvPr/>
            </p:nvSpPr>
            <p:spPr bwMode="auto">
              <a:xfrm>
                <a:off x="1610" y="2931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48" name="Freeform 20"/>
              <p:cNvSpPr>
                <a:spLocks/>
              </p:cNvSpPr>
              <p:nvPr/>
            </p:nvSpPr>
            <p:spPr bwMode="auto">
              <a:xfrm>
                <a:off x="1791" y="2931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49" name="Freeform 21"/>
              <p:cNvSpPr>
                <a:spLocks/>
              </p:cNvSpPr>
              <p:nvPr/>
            </p:nvSpPr>
            <p:spPr bwMode="auto">
              <a:xfrm>
                <a:off x="2018" y="291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0" name="Freeform 22"/>
              <p:cNvSpPr>
                <a:spLocks/>
              </p:cNvSpPr>
              <p:nvPr/>
            </p:nvSpPr>
            <p:spPr bwMode="auto">
              <a:xfrm>
                <a:off x="2200" y="291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1" name="Freeform 23"/>
              <p:cNvSpPr>
                <a:spLocks/>
              </p:cNvSpPr>
              <p:nvPr/>
            </p:nvSpPr>
            <p:spPr bwMode="auto">
              <a:xfrm>
                <a:off x="2472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2" name="Freeform 24"/>
              <p:cNvSpPr>
                <a:spLocks/>
              </p:cNvSpPr>
              <p:nvPr/>
            </p:nvSpPr>
            <p:spPr bwMode="auto">
              <a:xfrm>
                <a:off x="2653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3" name="Freeform 25"/>
              <p:cNvSpPr>
                <a:spLocks/>
              </p:cNvSpPr>
              <p:nvPr/>
            </p:nvSpPr>
            <p:spPr bwMode="auto">
              <a:xfrm>
                <a:off x="2835" y="2869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4" name="Freeform 26"/>
              <p:cNvSpPr>
                <a:spLocks/>
              </p:cNvSpPr>
              <p:nvPr/>
            </p:nvSpPr>
            <p:spPr bwMode="auto">
              <a:xfrm>
                <a:off x="3016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5" name="Freeform 27"/>
              <p:cNvSpPr>
                <a:spLocks/>
              </p:cNvSpPr>
              <p:nvPr/>
            </p:nvSpPr>
            <p:spPr bwMode="auto">
              <a:xfrm>
                <a:off x="3198" y="2869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6" name="Freeform 28"/>
              <p:cNvSpPr>
                <a:spLocks/>
              </p:cNvSpPr>
              <p:nvPr/>
            </p:nvSpPr>
            <p:spPr bwMode="auto">
              <a:xfrm>
                <a:off x="3379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7" name="Freeform 29"/>
              <p:cNvSpPr>
                <a:spLocks/>
              </p:cNvSpPr>
              <p:nvPr/>
            </p:nvSpPr>
            <p:spPr bwMode="auto">
              <a:xfrm>
                <a:off x="3560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8" name="Freeform 30"/>
              <p:cNvSpPr>
                <a:spLocks/>
              </p:cNvSpPr>
              <p:nvPr/>
            </p:nvSpPr>
            <p:spPr bwMode="auto">
              <a:xfrm>
                <a:off x="3742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59" name="Freeform 31"/>
              <p:cNvSpPr>
                <a:spLocks/>
              </p:cNvSpPr>
              <p:nvPr/>
            </p:nvSpPr>
            <p:spPr bwMode="auto">
              <a:xfrm>
                <a:off x="3923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60" name="Freeform 32"/>
              <p:cNvSpPr>
                <a:spLocks/>
              </p:cNvSpPr>
              <p:nvPr/>
            </p:nvSpPr>
            <p:spPr bwMode="auto">
              <a:xfrm>
                <a:off x="-23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688161" name="Line 33"/>
            <p:cNvSpPr>
              <a:spLocks noChangeShapeType="1"/>
            </p:cNvSpPr>
            <p:nvPr/>
          </p:nvSpPr>
          <p:spPr bwMode="auto">
            <a:xfrm flipH="1">
              <a:off x="-30" y="2797"/>
              <a:ext cx="5851" cy="31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62" name="Line 34"/>
            <p:cNvSpPr>
              <a:spLocks noChangeShapeType="1"/>
            </p:cNvSpPr>
            <p:nvPr/>
          </p:nvSpPr>
          <p:spPr bwMode="auto">
            <a:xfrm flipH="1">
              <a:off x="15" y="2887"/>
              <a:ext cx="5806" cy="3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 rot="371466">
            <a:off x="0" y="5332413"/>
            <a:ext cx="9144000" cy="785812"/>
            <a:chOff x="-30" y="2648"/>
            <a:chExt cx="5860" cy="629"/>
          </a:xfrm>
        </p:grpSpPr>
        <p:sp>
          <p:nvSpPr>
            <p:cNvPr id="688164" name="Freeform 36"/>
            <p:cNvSpPr>
              <a:spLocks/>
            </p:cNvSpPr>
            <p:nvPr/>
          </p:nvSpPr>
          <p:spPr bwMode="auto">
            <a:xfrm>
              <a:off x="4815" y="2731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65" name="Freeform 37"/>
            <p:cNvSpPr>
              <a:spLocks/>
            </p:cNvSpPr>
            <p:nvPr/>
          </p:nvSpPr>
          <p:spPr bwMode="auto">
            <a:xfrm>
              <a:off x="4982" y="2716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66" name="Freeform 38"/>
            <p:cNvSpPr>
              <a:spLocks/>
            </p:cNvSpPr>
            <p:nvPr/>
          </p:nvSpPr>
          <p:spPr bwMode="auto">
            <a:xfrm>
              <a:off x="5171" y="269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67" name="Freeform 39"/>
            <p:cNvSpPr>
              <a:spLocks/>
            </p:cNvSpPr>
            <p:nvPr/>
          </p:nvSpPr>
          <p:spPr bwMode="auto">
            <a:xfrm>
              <a:off x="5368" y="2678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68" name="Freeform 40"/>
            <p:cNvSpPr>
              <a:spLocks/>
            </p:cNvSpPr>
            <p:nvPr/>
          </p:nvSpPr>
          <p:spPr bwMode="auto">
            <a:xfrm>
              <a:off x="5565" y="2648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69" name="Freeform 41"/>
            <p:cNvSpPr>
              <a:spLocks/>
            </p:cNvSpPr>
            <p:nvPr/>
          </p:nvSpPr>
          <p:spPr bwMode="auto">
            <a:xfrm>
              <a:off x="1018" y="294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70" name="Freeform 42"/>
            <p:cNvSpPr>
              <a:spLocks/>
            </p:cNvSpPr>
            <p:nvPr/>
          </p:nvSpPr>
          <p:spPr bwMode="auto">
            <a:xfrm>
              <a:off x="60" y="293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71" name="Freeform 43"/>
            <p:cNvSpPr>
              <a:spLocks/>
            </p:cNvSpPr>
            <p:nvPr/>
          </p:nvSpPr>
          <p:spPr bwMode="auto">
            <a:xfrm>
              <a:off x="242" y="293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72" name="Freeform 44"/>
            <p:cNvSpPr>
              <a:spLocks/>
            </p:cNvSpPr>
            <p:nvPr/>
          </p:nvSpPr>
          <p:spPr bwMode="auto">
            <a:xfrm>
              <a:off x="469" y="2933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692" y="2751"/>
              <a:ext cx="4211" cy="516"/>
              <a:chOff x="-23" y="2840"/>
              <a:chExt cx="4211" cy="516"/>
            </a:xfrm>
          </p:grpSpPr>
          <p:sp>
            <p:nvSpPr>
              <p:cNvPr id="688174" name="Freeform 46"/>
              <p:cNvSpPr>
                <a:spLocks/>
              </p:cNvSpPr>
              <p:nvPr/>
            </p:nvSpPr>
            <p:spPr bwMode="auto">
              <a:xfrm>
                <a:off x="149" y="3039"/>
                <a:ext cx="282" cy="300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75" name="Freeform 47"/>
              <p:cNvSpPr>
                <a:spLocks/>
              </p:cNvSpPr>
              <p:nvPr/>
            </p:nvSpPr>
            <p:spPr bwMode="auto">
              <a:xfrm>
                <a:off x="521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76" name="Freeform 48"/>
              <p:cNvSpPr>
                <a:spLocks/>
              </p:cNvSpPr>
              <p:nvPr/>
            </p:nvSpPr>
            <p:spPr bwMode="auto">
              <a:xfrm>
                <a:off x="748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77" name="Freeform 49"/>
              <p:cNvSpPr>
                <a:spLocks/>
              </p:cNvSpPr>
              <p:nvPr/>
            </p:nvSpPr>
            <p:spPr bwMode="auto">
              <a:xfrm>
                <a:off x="975" y="300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78" name="Freeform 50"/>
              <p:cNvSpPr>
                <a:spLocks/>
              </p:cNvSpPr>
              <p:nvPr/>
            </p:nvSpPr>
            <p:spPr bwMode="auto">
              <a:xfrm>
                <a:off x="1202" y="296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79" name="Freeform 51"/>
              <p:cNvSpPr>
                <a:spLocks/>
              </p:cNvSpPr>
              <p:nvPr/>
            </p:nvSpPr>
            <p:spPr bwMode="auto">
              <a:xfrm>
                <a:off x="1383" y="296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0" name="Freeform 52"/>
              <p:cNvSpPr>
                <a:spLocks/>
              </p:cNvSpPr>
              <p:nvPr/>
            </p:nvSpPr>
            <p:spPr bwMode="auto">
              <a:xfrm>
                <a:off x="1610" y="2931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1" name="Freeform 53"/>
              <p:cNvSpPr>
                <a:spLocks/>
              </p:cNvSpPr>
              <p:nvPr/>
            </p:nvSpPr>
            <p:spPr bwMode="auto">
              <a:xfrm>
                <a:off x="1791" y="2931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2" name="Freeform 54"/>
              <p:cNvSpPr>
                <a:spLocks/>
              </p:cNvSpPr>
              <p:nvPr/>
            </p:nvSpPr>
            <p:spPr bwMode="auto">
              <a:xfrm>
                <a:off x="2018" y="291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3" name="Freeform 55"/>
              <p:cNvSpPr>
                <a:spLocks/>
              </p:cNvSpPr>
              <p:nvPr/>
            </p:nvSpPr>
            <p:spPr bwMode="auto">
              <a:xfrm>
                <a:off x="2200" y="291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4" name="Freeform 56"/>
              <p:cNvSpPr>
                <a:spLocks/>
              </p:cNvSpPr>
              <p:nvPr/>
            </p:nvSpPr>
            <p:spPr bwMode="auto">
              <a:xfrm>
                <a:off x="2472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5" name="Freeform 57"/>
              <p:cNvSpPr>
                <a:spLocks/>
              </p:cNvSpPr>
              <p:nvPr/>
            </p:nvSpPr>
            <p:spPr bwMode="auto">
              <a:xfrm>
                <a:off x="2653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6" name="Freeform 58"/>
              <p:cNvSpPr>
                <a:spLocks/>
              </p:cNvSpPr>
              <p:nvPr/>
            </p:nvSpPr>
            <p:spPr bwMode="auto">
              <a:xfrm>
                <a:off x="2835" y="2869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7" name="Freeform 59"/>
              <p:cNvSpPr>
                <a:spLocks/>
              </p:cNvSpPr>
              <p:nvPr/>
            </p:nvSpPr>
            <p:spPr bwMode="auto">
              <a:xfrm>
                <a:off x="3016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8" name="Freeform 60"/>
              <p:cNvSpPr>
                <a:spLocks/>
              </p:cNvSpPr>
              <p:nvPr/>
            </p:nvSpPr>
            <p:spPr bwMode="auto">
              <a:xfrm>
                <a:off x="3198" y="2869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89" name="Freeform 61"/>
              <p:cNvSpPr>
                <a:spLocks/>
              </p:cNvSpPr>
              <p:nvPr/>
            </p:nvSpPr>
            <p:spPr bwMode="auto">
              <a:xfrm>
                <a:off x="3379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90" name="Freeform 62"/>
              <p:cNvSpPr>
                <a:spLocks/>
              </p:cNvSpPr>
              <p:nvPr/>
            </p:nvSpPr>
            <p:spPr bwMode="auto">
              <a:xfrm>
                <a:off x="3560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91" name="Freeform 63"/>
              <p:cNvSpPr>
                <a:spLocks/>
              </p:cNvSpPr>
              <p:nvPr/>
            </p:nvSpPr>
            <p:spPr bwMode="auto">
              <a:xfrm>
                <a:off x="3742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92" name="Freeform 64"/>
              <p:cNvSpPr>
                <a:spLocks/>
              </p:cNvSpPr>
              <p:nvPr/>
            </p:nvSpPr>
            <p:spPr bwMode="auto">
              <a:xfrm>
                <a:off x="3923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88193" name="Freeform 65"/>
              <p:cNvSpPr>
                <a:spLocks/>
              </p:cNvSpPr>
              <p:nvPr/>
            </p:nvSpPr>
            <p:spPr bwMode="auto">
              <a:xfrm>
                <a:off x="-23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688194" name="Line 66"/>
            <p:cNvSpPr>
              <a:spLocks noChangeShapeType="1"/>
            </p:cNvSpPr>
            <p:nvPr/>
          </p:nvSpPr>
          <p:spPr bwMode="auto">
            <a:xfrm flipH="1">
              <a:off x="-30" y="2797"/>
              <a:ext cx="5851" cy="31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88195" name="Line 67"/>
            <p:cNvSpPr>
              <a:spLocks noChangeShapeType="1"/>
            </p:cNvSpPr>
            <p:nvPr/>
          </p:nvSpPr>
          <p:spPr bwMode="auto">
            <a:xfrm flipH="1">
              <a:off x="15" y="2887"/>
              <a:ext cx="5806" cy="3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6" name="Group 96"/>
          <p:cNvGrpSpPr>
            <a:grpSpLocks/>
          </p:cNvGrpSpPr>
          <p:nvPr/>
        </p:nvGrpSpPr>
        <p:grpSpPr bwMode="auto">
          <a:xfrm>
            <a:off x="930275" y="3765550"/>
            <a:ext cx="7515225" cy="1212850"/>
            <a:chOff x="586" y="2372"/>
            <a:chExt cx="4414" cy="876"/>
          </a:xfrm>
        </p:grpSpPr>
        <p:sp>
          <p:nvSpPr>
            <p:cNvPr id="688202" name="Line 74"/>
            <p:cNvSpPr>
              <a:spLocks noChangeShapeType="1"/>
            </p:cNvSpPr>
            <p:nvPr/>
          </p:nvSpPr>
          <p:spPr bwMode="auto">
            <a:xfrm flipV="1">
              <a:off x="586" y="2372"/>
              <a:ext cx="1636" cy="4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88208" name="Line 80"/>
            <p:cNvSpPr>
              <a:spLocks noChangeShapeType="1"/>
            </p:cNvSpPr>
            <p:nvPr/>
          </p:nvSpPr>
          <p:spPr bwMode="auto">
            <a:xfrm flipH="1" flipV="1">
              <a:off x="3348" y="2400"/>
              <a:ext cx="1652" cy="84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688209" name="Picture 81" descr="afficher_image11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902">
            <a:off x="8262938" y="4262438"/>
            <a:ext cx="2641600" cy="1371600"/>
          </a:xfrm>
          <a:prstGeom prst="rect">
            <a:avLst/>
          </a:prstGeom>
          <a:noFill/>
        </p:spPr>
      </p:pic>
      <p:pic>
        <p:nvPicPr>
          <p:cNvPr id="688210" name="Picture 82" descr="afficher_image14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46618" flipH="1">
            <a:off x="-2316163" y="4373563"/>
            <a:ext cx="3227388" cy="1104900"/>
          </a:xfrm>
          <a:prstGeom prst="rect">
            <a:avLst/>
          </a:prstGeom>
          <a:noFill/>
        </p:spPr>
      </p:pic>
      <p:sp>
        <p:nvSpPr>
          <p:cNvPr id="688213" name="Text Box 85"/>
          <p:cNvSpPr txBox="1">
            <a:spLocks noChangeArrowheads="1"/>
          </p:cNvSpPr>
          <p:nvPr/>
        </p:nvSpPr>
        <p:spPr bwMode="auto">
          <a:xfrm>
            <a:off x="101601" y="76200"/>
            <a:ext cx="88628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>
                <a:effectLst/>
              </a:rPr>
              <a:t>     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№342   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Два поезда вышли одновременно из двух городов навстречу друг другу. Каждый час они приближаются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друг 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к 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другу  на         всего расстояния между городами. Какую 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часть 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асстояния проходил 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за час один из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них, если 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другой проходил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за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час 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      этого расстояния.</a:t>
            </a:r>
            <a:endParaRPr lang="ru-RU" sz="2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8217" name="Object 89"/>
          <p:cNvGraphicFramePr>
            <a:graphicFrameLocks noChangeAspect="1"/>
          </p:cNvGraphicFramePr>
          <p:nvPr/>
        </p:nvGraphicFramePr>
        <p:xfrm>
          <a:off x="3810000" y="3284984"/>
          <a:ext cx="1564618" cy="1077466"/>
        </p:xfrm>
        <a:graphic>
          <a:graphicData uri="http://schemas.openxmlformats.org/presentationml/2006/ole">
            <p:oleObj spid="_x0000_s104452" name="Формула" r:id="rId6" imgW="571320" imgH="393480" progId="Equation.3">
              <p:embed/>
            </p:oleObj>
          </a:graphicData>
        </a:graphic>
      </p:graphicFrame>
      <p:graphicFrame>
        <p:nvGraphicFramePr>
          <p:cNvPr id="688219" name="Object 91"/>
          <p:cNvGraphicFramePr>
            <a:graphicFrameLocks noChangeAspect="1"/>
          </p:cNvGraphicFramePr>
          <p:nvPr/>
        </p:nvGraphicFramePr>
        <p:xfrm>
          <a:off x="128667" y="5623518"/>
          <a:ext cx="1274981" cy="1234482"/>
        </p:xfrm>
        <a:graphic>
          <a:graphicData uri="http://schemas.openxmlformats.org/presentationml/2006/ole">
            <p:oleObj spid="_x0000_s104453" name="Формула" r:id="rId7" imgW="406080" imgH="393480" progId="Equation.3">
              <p:embed/>
            </p:oleObj>
          </a:graphicData>
        </a:graphic>
      </p:graphicFrame>
      <p:sp>
        <p:nvSpPr>
          <p:cNvPr id="688220" name="Freeform 92"/>
          <p:cNvSpPr>
            <a:spLocks/>
          </p:cNvSpPr>
          <p:nvPr/>
        </p:nvSpPr>
        <p:spPr bwMode="auto">
          <a:xfrm>
            <a:off x="280988" y="4162425"/>
            <a:ext cx="360362" cy="504825"/>
          </a:xfrm>
          <a:custGeom>
            <a:avLst/>
            <a:gdLst/>
            <a:ahLst/>
            <a:cxnLst>
              <a:cxn ang="0">
                <a:pos x="0" y="318"/>
              </a:cxn>
              <a:cxn ang="0">
                <a:pos x="454" y="318"/>
              </a:cxn>
              <a:cxn ang="0">
                <a:pos x="0" y="0"/>
              </a:cxn>
              <a:cxn ang="0">
                <a:pos x="0" y="544"/>
              </a:cxn>
            </a:cxnLst>
            <a:rect l="0" t="0" r="r" b="b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0066FF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8221" name="Freeform 93"/>
          <p:cNvSpPr>
            <a:spLocks/>
          </p:cNvSpPr>
          <p:nvPr/>
        </p:nvSpPr>
        <p:spPr bwMode="auto">
          <a:xfrm>
            <a:off x="2084388" y="4213225"/>
            <a:ext cx="360362" cy="504825"/>
          </a:xfrm>
          <a:custGeom>
            <a:avLst/>
            <a:gdLst/>
            <a:ahLst/>
            <a:cxnLst>
              <a:cxn ang="0">
                <a:pos x="0" y="318"/>
              </a:cxn>
              <a:cxn ang="0">
                <a:pos x="454" y="318"/>
              </a:cxn>
              <a:cxn ang="0">
                <a:pos x="0" y="0"/>
              </a:cxn>
              <a:cxn ang="0">
                <a:pos x="0" y="544"/>
              </a:cxn>
            </a:cxnLst>
            <a:rect l="0" t="0" r="r" b="b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0066FF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8222" name="Freeform 94"/>
          <p:cNvSpPr>
            <a:spLocks/>
          </p:cNvSpPr>
          <p:nvPr/>
        </p:nvSpPr>
        <p:spPr bwMode="auto">
          <a:xfrm>
            <a:off x="6376988" y="5076825"/>
            <a:ext cx="360362" cy="504825"/>
          </a:xfrm>
          <a:custGeom>
            <a:avLst/>
            <a:gdLst/>
            <a:ahLst/>
            <a:cxnLst>
              <a:cxn ang="0">
                <a:pos x="0" y="318"/>
              </a:cxn>
              <a:cxn ang="0">
                <a:pos x="454" y="318"/>
              </a:cxn>
              <a:cxn ang="0">
                <a:pos x="0" y="0"/>
              </a:cxn>
              <a:cxn ang="0">
                <a:pos x="0" y="544"/>
              </a:cxn>
            </a:cxnLst>
            <a:rect l="0" t="0" r="r" b="b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FF0000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8223" name="Freeform 95"/>
          <p:cNvSpPr>
            <a:spLocks/>
          </p:cNvSpPr>
          <p:nvPr/>
        </p:nvSpPr>
        <p:spPr bwMode="auto">
          <a:xfrm>
            <a:off x="8707438" y="5203825"/>
            <a:ext cx="360362" cy="504825"/>
          </a:xfrm>
          <a:custGeom>
            <a:avLst/>
            <a:gdLst/>
            <a:ahLst/>
            <a:cxnLst>
              <a:cxn ang="0">
                <a:pos x="0" y="318"/>
              </a:cxn>
              <a:cxn ang="0">
                <a:pos x="454" y="318"/>
              </a:cxn>
              <a:cxn ang="0">
                <a:pos x="0" y="0"/>
              </a:cxn>
              <a:cxn ang="0">
                <a:pos x="0" y="544"/>
              </a:cxn>
            </a:cxnLst>
            <a:rect l="0" t="0" r="r" b="b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FF0000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8225" name="Freeform 97"/>
          <p:cNvSpPr>
            <a:spLocks/>
          </p:cNvSpPr>
          <p:nvPr/>
        </p:nvSpPr>
        <p:spPr bwMode="auto">
          <a:xfrm>
            <a:off x="304800" y="4548188"/>
            <a:ext cx="1778000" cy="171450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46" y="3"/>
              </a:cxn>
              <a:cxn ang="0">
                <a:pos x="90" y="43"/>
              </a:cxn>
              <a:cxn ang="0">
                <a:pos x="146" y="7"/>
              </a:cxn>
              <a:cxn ang="0">
                <a:pos x="198" y="51"/>
              </a:cxn>
              <a:cxn ang="0">
                <a:pos x="262" y="16"/>
              </a:cxn>
              <a:cxn ang="0">
                <a:pos x="306" y="59"/>
              </a:cxn>
              <a:cxn ang="0">
                <a:pos x="362" y="19"/>
              </a:cxn>
              <a:cxn ang="0">
                <a:pos x="406" y="71"/>
              </a:cxn>
              <a:cxn ang="0">
                <a:pos x="466" y="31"/>
              </a:cxn>
              <a:cxn ang="0">
                <a:pos x="510" y="87"/>
              </a:cxn>
              <a:cxn ang="0">
                <a:pos x="574" y="35"/>
              </a:cxn>
              <a:cxn ang="0">
                <a:pos x="630" y="91"/>
              </a:cxn>
              <a:cxn ang="0">
                <a:pos x="686" y="43"/>
              </a:cxn>
              <a:cxn ang="0">
                <a:pos x="746" y="99"/>
              </a:cxn>
              <a:cxn ang="0">
                <a:pos x="802" y="51"/>
              </a:cxn>
              <a:cxn ang="0">
                <a:pos x="858" y="99"/>
              </a:cxn>
              <a:cxn ang="0">
                <a:pos x="910" y="55"/>
              </a:cxn>
              <a:cxn ang="0">
                <a:pos x="963" y="107"/>
              </a:cxn>
              <a:cxn ang="0">
                <a:pos x="1018" y="59"/>
              </a:cxn>
              <a:cxn ang="0">
                <a:pos x="1074" y="107"/>
              </a:cxn>
              <a:cxn ang="0">
                <a:pos x="1120" y="67"/>
              </a:cxn>
            </a:cxnLst>
            <a:rect l="0" t="0" r="r" b="b"/>
            <a:pathLst>
              <a:path w="1120" h="108">
                <a:moveTo>
                  <a:pt x="0" y="27"/>
                </a:moveTo>
                <a:cubicBezTo>
                  <a:pt x="8" y="23"/>
                  <a:pt x="31" y="0"/>
                  <a:pt x="46" y="3"/>
                </a:cubicBezTo>
                <a:cubicBezTo>
                  <a:pt x="61" y="6"/>
                  <a:pt x="73" y="42"/>
                  <a:pt x="90" y="43"/>
                </a:cubicBezTo>
                <a:cubicBezTo>
                  <a:pt x="107" y="44"/>
                  <a:pt x="128" y="6"/>
                  <a:pt x="146" y="7"/>
                </a:cubicBezTo>
                <a:cubicBezTo>
                  <a:pt x="164" y="8"/>
                  <a:pt x="179" y="49"/>
                  <a:pt x="198" y="51"/>
                </a:cubicBezTo>
                <a:cubicBezTo>
                  <a:pt x="217" y="53"/>
                  <a:pt x="244" y="15"/>
                  <a:pt x="262" y="16"/>
                </a:cubicBezTo>
                <a:cubicBezTo>
                  <a:pt x="280" y="17"/>
                  <a:pt x="289" y="59"/>
                  <a:pt x="306" y="59"/>
                </a:cubicBezTo>
                <a:cubicBezTo>
                  <a:pt x="323" y="59"/>
                  <a:pt x="345" y="17"/>
                  <a:pt x="362" y="19"/>
                </a:cubicBezTo>
                <a:cubicBezTo>
                  <a:pt x="379" y="21"/>
                  <a:pt x="389" y="69"/>
                  <a:pt x="406" y="71"/>
                </a:cubicBezTo>
                <a:cubicBezTo>
                  <a:pt x="423" y="73"/>
                  <a:pt x="449" y="28"/>
                  <a:pt x="466" y="31"/>
                </a:cubicBezTo>
                <a:cubicBezTo>
                  <a:pt x="483" y="34"/>
                  <a:pt x="492" y="86"/>
                  <a:pt x="510" y="87"/>
                </a:cubicBezTo>
                <a:cubicBezTo>
                  <a:pt x="528" y="88"/>
                  <a:pt x="554" y="34"/>
                  <a:pt x="574" y="35"/>
                </a:cubicBezTo>
                <a:cubicBezTo>
                  <a:pt x="594" y="36"/>
                  <a:pt x="611" y="90"/>
                  <a:pt x="630" y="91"/>
                </a:cubicBezTo>
                <a:cubicBezTo>
                  <a:pt x="649" y="92"/>
                  <a:pt x="667" y="42"/>
                  <a:pt x="686" y="43"/>
                </a:cubicBezTo>
                <a:cubicBezTo>
                  <a:pt x="705" y="44"/>
                  <a:pt x="727" y="98"/>
                  <a:pt x="746" y="99"/>
                </a:cubicBezTo>
                <a:cubicBezTo>
                  <a:pt x="765" y="100"/>
                  <a:pt x="783" y="51"/>
                  <a:pt x="802" y="51"/>
                </a:cubicBezTo>
                <a:cubicBezTo>
                  <a:pt x="821" y="51"/>
                  <a:pt x="840" y="98"/>
                  <a:pt x="858" y="99"/>
                </a:cubicBezTo>
                <a:cubicBezTo>
                  <a:pt x="876" y="100"/>
                  <a:pt x="893" y="54"/>
                  <a:pt x="910" y="55"/>
                </a:cubicBezTo>
                <a:cubicBezTo>
                  <a:pt x="927" y="56"/>
                  <a:pt x="945" y="106"/>
                  <a:pt x="963" y="107"/>
                </a:cubicBezTo>
                <a:cubicBezTo>
                  <a:pt x="981" y="108"/>
                  <a:pt x="1000" y="59"/>
                  <a:pt x="1018" y="59"/>
                </a:cubicBezTo>
                <a:cubicBezTo>
                  <a:pt x="1036" y="59"/>
                  <a:pt x="1057" y="106"/>
                  <a:pt x="1074" y="107"/>
                </a:cubicBezTo>
                <a:cubicBezTo>
                  <a:pt x="1091" y="108"/>
                  <a:pt x="1110" y="75"/>
                  <a:pt x="1120" y="67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04454" name="Object 6"/>
          <p:cNvGraphicFramePr>
            <a:graphicFrameLocks noChangeAspect="1"/>
          </p:cNvGraphicFramePr>
          <p:nvPr/>
        </p:nvGraphicFramePr>
        <p:xfrm>
          <a:off x="1475656" y="980728"/>
          <a:ext cx="467338" cy="905768"/>
        </p:xfrm>
        <a:graphic>
          <a:graphicData uri="http://schemas.openxmlformats.org/presentationml/2006/ole">
            <p:oleObj spid="_x0000_s104454" name="Формула" r:id="rId8" imgW="203040" imgH="393480" progId="Equation.3">
              <p:embed/>
            </p:oleObj>
          </a:graphicData>
        </a:graphic>
      </p:graphicFrame>
      <p:graphicFrame>
        <p:nvGraphicFramePr>
          <p:cNvPr id="104455" name="Object 7"/>
          <p:cNvGraphicFramePr>
            <a:graphicFrameLocks noChangeAspect="1"/>
          </p:cNvGraphicFramePr>
          <p:nvPr/>
        </p:nvGraphicFramePr>
        <p:xfrm>
          <a:off x="827584" y="2348880"/>
          <a:ext cx="366859" cy="946473"/>
        </p:xfrm>
        <a:graphic>
          <a:graphicData uri="http://schemas.openxmlformats.org/presentationml/2006/ole">
            <p:oleObj spid="_x0000_s104455" name="Формула" r:id="rId9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-0.30017 -0.02593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688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1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 L 0.27587 0.03056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688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68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0"/>
                                        <p:tgtEl>
                                          <p:spTgt spid="68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8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226" grpId="0" animBg="1"/>
      <p:bldP spid="688221" grpId="0" animBg="1"/>
      <p:bldP spid="688222" grpId="0" animBg="1"/>
      <p:bldP spid="6882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2536" y="260648"/>
            <a:ext cx="9715500" cy="108012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404664"/>
            <a:ext cx="507863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Закоулок  «Загадочный»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клубо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548680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" name="Рисунок 5" descr="клубок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52" y="214290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1907704" y="188640"/>
            <a:ext cx="507863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Закоулок  «Загадочный»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3808" y="764704"/>
            <a:ext cx="28803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Ответы: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1215694"/>
            <a:ext cx="331236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А1 - 4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А2 - 1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А3 - 2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А4 - 2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В1 -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В2 -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932040" y="1196752"/>
            <a:ext cx="331236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Вариант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А1 - 3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А2 -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3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А3 - 1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А4 - 3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В1 -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В2 -</a:t>
            </a:r>
          </a:p>
        </p:txBody>
      </p:sp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974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581128"/>
            <a:ext cx="2132545" cy="792088"/>
          </a:xfrm>
          <a:prstGeom prst="rect">
            <a:avLst/>
          </a:prstGeom>
          <a:noFill/>
        </p:spPr>
      </p:pic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974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581128"/>
            <a:ext cx="1949755" cy="792088"/>
          </a:xfrm>
          <a:prstGeom prst="rect">
            <a:avLst/>
          </a:prstGeom>
          <a:noFill/>
        </p:spPr>
      </p:pic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975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5733255"/>
            <a:ext cx="306034" cy="936105"/>
          </a:xfrm>
          <a:prstGeom prst="rect">
            <a:avLst/>
          </a:prstGeom>
          <a:noFill/>
        </p:spPr>
      </p:pic>
      <p:sp>
        <p:nvSpPr>
          <p:cNvPr id="1597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975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5805264"/>
            <a:ext cx="288032" cy="881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2536" y="260648"/>
            <a:ext cx="9715500" cy="108012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404664"/>
            <a:ext cx="54553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Закоулок  «Практический»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Прямоугольник 13"/>
          <p:cNvSpPr>
            <a:spLocks noChangeArrowheads="1"/>
          </p:cNvSpPr>
          <p:nvPr/>
        </p:nvSpPr>
        <p:spPr bwMode="auto">
          <a:xfrm>
            <a:off x="571472" y="857232"/>
            <a:ext cx="79295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 algn="ctr"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Найдите ошибки в решении уравнений,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если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они есть,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исправьте их.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Рисунок 5" descr="клубо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52" y="214290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827584" y="1916832"/>
          <a:ext cx="3447893" cy="1428750"/>
        </p:xfrm>
        <a:graphic>
          <a:graphicData uri="http://schemas.openxmlformats.org/presentationml/2006/ole">
            <p:oleObj spid="_x0000_s152578" name="Формула" r:id="rId4" imgW="939600" imgH="393480" progId="Equation.3">
              <p:embed/>
            </p:oleObj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1259632" y="3426599"/>
          <a:ext cx="2952328" cy="1441419"/>
        </p:xfrm>
        <a:graphic>
          <a:graphicData uri="http://schemas.openxmlformats.org/presentationml/2006/ole">
            <p:oleObj spid="_x0000_s152579" name="Формула" r:id="rId5" imgW="799920" imgH="393480" progId="Equation.3">
              <p:embed/>
            </p:oleObj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1475656" y="5013176"/>
          <a:ext cx="1791610" cy="1521296"/>
        </p:xfrm>
        <a:graphic>
          <a:graphicData uri="http://schemas.openxmlformats.org/presentationml/2006/ole">
            <p:oleObj spid="_x0000_s152580" name="Формула" r:id="rId6" imgW="457200" imgH="393480" progId="Equation.3">
              <p:embed/>
            </p:oleObj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4788024" y="1916832"/>
          <a:ext cx="3196034" cy="1444782"/>
        </p:xfrm>
        <a:graphic>
          <a:graphicData uri="http://schemas.openxmlformats.org/presentationml/2006/ole">
            <p:oleObj spid="_x0000_s152581" name="Формула" r:id="rId7" imgW="939600" imgH="393480" progId="Equation.3">
              <p:embed/>
            </p:oleObj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5148064" y="3645024"/>
          <a:ext cx="2661356" cy="1295003"/>
        </p:xfrm>
        <a:graphic>
          <a:graphicData uri="http://schemas.openxmlformats.org/presentationml/2006/ole">
            <p:oleObj spid="_x0000_s152582" name="Формула" r:id="rId8" imgW="799920" imgH="393480" progId="Equation.3">
              <p:embed/>
            </p:oleObj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5364088" y="5085184"/>
          <a:ext cx="1600410" cy="1368549"/>
        </p:xfrm>
        <a:graphic>
          <a:graphicData uri="http://schemas.openxmlformats.org/presentationml/2006/ole">
            <p:oleObj spid="_x0000_s152583" name="Формула" r:id="rId9" imgW="457200" imgH="39348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907704" y="188640"/>
            <a:ext cx="553709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 «Закоулок  Практический»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theseus_minotaur_mosa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282844"/>
            <a:ext cx="3655531" cy="2714503"/>
          </a:xfrm>
          <a:prstGeom prst="rect">
            <a:avLst/>
          </a:prstGeom>
          <a:ln>
            <a:solidFill>
              <a:srgbClr val="4C3020"/>
            </a:solidFill>
          </a:ln>
        </p:spPr>
      </p:pic>
      <p:sp>
        <p:nvSpPr>
          <p:cNvPr id="2" name="Прямоугольник 1"/>
          <p:cNvSpPr/>
          <p:nvPr/>
        </p:nvSpPr>
        <p:spPr>
          <a:xfrm>
            <a:off x="-324544" y="836712"/>
            <a:ext cx="9682320" cy="1557956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96752"/>
            <a:ext cx="58326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Лабиринт</a:t>
            </a:r>
            <a:r>
              <a:rPr lang="ru-RU" sz="4800" b="1" dirty="0" smtClean="0">
                <a:ln w="12700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  </a:t>
            </a:r>
            <a:r>
              <a:rPr lang="ru-RU" sz="48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пройден</a:t>
            </a:r>
            <a:r>
              <a:rPr lang="ru-RU" sz="4800" b="1" dirty="0" smtClean="0">
                <a:ln w="12700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!</a:t>
            </a:r>
            <a:endParaRPr lang="ru-RU" sz="4800" b="1" dirty="0">
              <a:ln w="12700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86563" y="571500"/>
            <a:ext cx="1785937" cy="5857875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81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" name="Рисунок 6" descr="A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16" y="714356"/>
            <a:ext cx="1661266" cy="3429024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1" name="Полилиния 10"/>
          <p:cNvSpPr/>
          <p:nvPr/>
        </p:nvSpPr>
        <p:spPr>
          <a:xfrm>
            <a:off x="2483768" y="1196752"/>
            <a:ext cx="5574145" cy="4987636"/>
          </a:xfrm>
          <a:custGeom>
            <a:avLst/>
            <a:gdLst>
              <a:gd name="connsiteX0" fmla="*/ 5551055 w 5574145"/>
              <a:gd name="connsiteY0" fmla="*/ 0 h 4987636"/>
              <a:gd name="connsiteX1" fmla="*/ 5564909 w 5574145"/>
              <a:gd name="connsiteY1" fmla="*/ 346364 h 4987636"/>
              <a:gd name="connsiteX2" fmla="*/ 5495636 w 5574145"/>
              <a:gd name="connsiteY2" fmla="*/ 942109 h 4987636"/>
              <a:gd name="connsiteX3" fmla="*/ 5204691 w 5574145"/>
              <a:gd name="connsiteY3" fmla="*/ 1898073 h 4987636"/>
              <a:gd name="connsiteX4" fmla="*/ 4816764 w 5574145"/>
              <a:gd name="connsiteY4" fmla="*/ 2784764 h 4987636"/>
              <a:gd name="connsiteX5" fmla="*/ 4179455 w 5574145"/>
              <a:gd name="connsiteY5" fmla="*/ 3657600 h 4987636"/>
              <a:gd name="connsiteX6" fmla="*/ 3223491 w 5574145"/>
              <a:gd name="connsiteY6" fmla="*/ 4516582 h 4987636"/>
              <a:gd name="connsiteX7" fmla="*/ 2253673 w 5574145"/>
              <a:gd name="connsiteY7" fmla="*/ 4932218 h 4987636"/>
              <a:gd name="connsiteX8" fmla="*/ 1768764 w 5574145"/>
              <a:gd name="connsiteY8" fmla="*/ 4849091 h 4987636"/>
              <a:gd name="connsiteX9" fmla="*/ 1533236 w 5574145"/>
              <a:gd name="connsiteY9" fmla="*/ 4585855 h 4987636"/>
              <a:gd name="connsiteX10" fmla="*/ 1270000 w 5574145"/>
              <a:gd name="connsiteY10" fmla="*/ 4599709 h 4987636"/>
              <a:gd name="connsiteX11" fmla="*/ 1145309 w 5574145"/>
              <a:gd name="connsiteY11" fmla="*/ 4655127 h 4987636"/>
              <a:gd name="connsiteX12" fmla="*/ 729673 w 5574145"/>
              <a:gd name="connsiteY12" fmla="*/ 4793673 h 4987636"/>
              <a:gd name="connsiteX13" fmla="*/ 341745 w 5574145"/>
              <a:gd name="connsiteY13" fmla="*/ 4710546 h 4987636"/>
              <a:gd name="connsiteX14" fmla="*/ 50800 w 5574145"/>
              <a:gd name="connsiteY14" fmla="*/ 4391891 h 4987636"/>
              <a:gd name="connsiteX15" fmla="*/ 36945 w 5574145"/>
              <a:gd name="connsiteY15" fmla="*/ 4267200 h 4987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74145" h="4987636">
                <a:moveTo>
                  <a:pt x="5551055" y="0"/>
                </a:moveTo>
                <a:cubicBezTo>
                  <a:pt x="5562600" y="94673"/>
                  <a:pt x="5574145" y="189346"/>
                  <a:pt x="5564909" y="346364"/>
                </a:cubicBezTo>
                <a:cubicBezTo>
                  <a:pt x="5555673" y="503382"/>
                  <a:pt x="5555672" y="683491"/>
                  <a:pt x="5495636" y="942109"/>
                </a:cubicBezTo>
                <a:cubicBezTo>
                  <a:pt x="5435600" y="1200727"/>
                  <a:pt x="5317836" y="1590964"/>
                  <a:pt x="5204691" y="1898073"/>
                </a:cubicBezTo>
                <a:cubicBezTo>
                  <a:pt x="5091546" y="2205182"/>
                  <a:pt x="4987637" y="2491510"/>
                  <a:pt x="4816764" y="2784764"/>
                </a:cubicBezTo>
                <a:cubicBezTo>
                  <a:pt x="4645891" y="3078018"/>
                  <a:pt x="4445001" y="3368964"/>
                  <a:pt x="4179455" y="3657600"/>
                </a:cubicBezTo>
                <a:cubicBezTo>
                  <a:pt x="3913909" y="3946236"/>
                  <a:pt x="3544455" y="4304146"/>
                  <a:pt x="3223491" y="4516582"/>
                </a:cubicBezTo>
                <a:cubicBezTo>
                  <a:pt x="2902527" y="4729018"/>
                  <a:pt x="2496127" y="4876800"/>
                  <a:pt x="2253673" y="4932218"/>
                </a:cubicBezTo>
                <a:cubicBezTo>
                  <a:pt x="2011219" y="4987636"/>
                  <a:pt x="1888837" y="4906818"/>
                  <a:pt x="1768764" y="4849091"/>
                </a:cubicBezTo>
                <a:cubicBezTo>
                  <a:pt x="1648691" y="4791364"/>
                  <a:pt x="1616363" y="4627419"/>
                  <a:pt x="1533236" y="4585855"/>
                </a:cubicBezTo>
                <a:cubicBezTo>
                  <a:pt x="1450109" y="4544291"/>
                  <a:pt x="1334654" y="4588164"/>
                  <a:pt x="1270000" y="4599709"/>
                </a:cubicBezTo>
                <a:cubicBezTo>
                  <a:pt x="1205346" y="4611254"/>
                  <a:pt x="1235364" y="4622800"/>
                  <a:pt x="1145309" y="4655127"/>
                </a:cubicBezTo>
                <a:cubicBezTo>
                  <a:pt x="1055255" y="4687454"/>
                  <a:pt x="863600" y="4784437"/>
                  <a:pt x="729673" y="4793673"/>
                </a:cubicBezTo>
                <a:cubicBezTo>
                  <a:pt x="595746" y="4802909"/>
                  <a:pt x="454890" y="4777510"/>
                  <a:pt x="341745" y="4710546"/>
                </a:cubicBezTo>
                <a:cubicBezTo>
                  <a:pt x="228600" y="4643582"/>
                  <a:pt x="101600" y="4465782"/>
                  <a:pt x="50800" y="4391891"/>
                </a:cubicBezTo>
                <a:cubicBezTo>
                  <a:pt x="0" y="4318000"/>
                  <a:pt x="18472" y="4292600"/>
                  <a:pt x="36945" y="4267200"/>
                </a:cubicBezTo>
              </a:path>
            </a:pathLst>
          </a:custGeom>
          <a:ln w="34925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189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142852"/>
            <a:ext cx="9715500" cy="981892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332656"/>
            <a:ext cx="69127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28575" cmpd="sng">
                  <a:solidFill>
                    <a:schemeClr val="tx1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Тупик </a:t>
            </a:r>
            <a:r>
              <a:rPr lang="ru-RU" sz="4400" b="1" dirty="0" smtClean="0">
                <a:ln w="28575" cmpd="sng">
                  <a:solidFill>
                    <a:schemeClr val="tx1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  «Теоретический»</a:t>
            </a:r>
            <a:endParaRPr lang="ru-RU" sz="4400" b="1" dirty="0">
              <a:ln w="28575" cmpd="sng">
                <a:solidFill>
                  <a:schemeClr val="tx1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2055" name="Рисунок 5" descr="клубо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theseus_minotaur_mosa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725144"/>
            <a:ext cx="2664296" cy="1978437"/>
          </a:xfrm>
          <a:prstGeom prst="rect">
            <a:avLst/>
          </a:prstGeom>
          <a:ln>
            <a:solidFill>
              <a:srgbClr val="4C3020"/>
            </a:solidFill>
          </a:ln>
        </p:spPr>
      </p:pic>
      <p:sp>
        <p:nvSpPr>
          <p:cNvPr id="2" name="Прямоугольник 1"/>
          <p:cNvSpPr/>
          <p:nvPr/>
        </p:nvSpPr>
        <p:spPr>
          <a:xfrm>
            <a:off x="-180528" y="332656"/>
            <a:ext cx="9682320" cy="1557956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92696"/>
            <a:ext cx="58326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Домашнее задание</a:t>
            </a:r>
            <a:endParaRPr lang="ru-RU" sz="48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86563" y="260648"/>
            <a:ext cx="1785937" cy="6168727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81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" name="Рисунок 6" descr="A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16" y="548680"/>
            <a:ext cx="1661266" cy="35947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1" name="Полилиния 10"/>
          <p:cNvSpPr/>
          <p:nvPr/>
        </p:nvSpPr>
        <p:spPr>
          <a:xfrm>
            <a:off x="2123728" y="1196752"/>
            <a:ext cx="5934185" cy="5661248"/>
          </a:xfrm>
          <a:custGeom>
            <a:avLst/>
            <a:gdLst>
              <a:gd name="connsiteX0" fmla="*/ 5551055 w 5574145"/>
              <a:gd name="connsiteY0" fmla="*/ 0 h 4987636"/>
              <a:gd name="connsiteX1" fmla="*/ 5564909 w 5574145"/>
              <a:gd name="connsiteY1" fmla="*/ 346364 h 4987636"/>
              <a:gd name="connsiteX2" fmla="*/ 5495636 w 5574145"/>
              <a:gd name="connsiteY2" fmla="*/ 942109 h 4987636"/>
              <a:gd name="connsiteX3" fmla="*/ 5204691 w 5574145"/>
              <a:gd name="connsiteY3" fmla="*/ 1898073 h 4987636"/>
              <a:gd name="connsiteX4" fmla="*/ 4816764 w 5574145"/>
              <a:gd name="connsiteY4" fmla="*/ 2784764 h 4987636"/>
              <a:gd name="connsiteX5" fmla="*/ 4179455 w 5574145"/>
              <a:gd name="connsiteY5" fmla="*/ 3657600 h 4987636"/>
              <a:gd name="connsiteX6" fmla="*/ 3223491 w 5574145"/>
              <a:gd name="connsiteY6" fmla="*/ 4516582 h 4987636"/>
              <a:gd name="connsiteX7" fmla="*/ 2253673 w 5574145"/>
              <a:gd name="connsiteY7" fmla="*/ 4932218 h 4987636"/>
              <a:gd name="connsiteX8" fmla="*/ 1768764 w 5574145"/>
              <a:gd name="connsiteY8" fmla="*/ 4849091 h 4987636"/>
              <a:gd name="connsiteX9" fmla="*/ 1533236 w 5574145"/>
              <a:gd name="connsiteY9" fmla="*/ 4585855 h 4987636"/>
              <a:gd name="connsiteX10" fmla="*/ 1270000 w 5574145"/>
              <a:gd name="connsiteY10" fmla="*/ 4599709 h 4987636"/>
              <a:gd name="connsiteX11" fmla="*/ 1145309 w 5574145"/>
              <a:gd name="connsiteY11" fmla="*/ 4655127 h 4987636"/>
              <a:gd name="connsiteX12" fmla="*/ 729673 w 5574145"/>
              <a:gd name="connsiteY12" fmla="*/ 4793673 h 4987636"/>
              <a:gd name="connsiteX13" fmla="*/ 341745 w 5574145"/>
              <a:gd name="connsiteY13" fmla="*/ 4710546 h 4987636"/>
              <a:gd name="connsiteX14" fmla="*/ 50800 w 5574145"/>
              <a:gd name="connsiteY14" fmla="*/ 4391891 h 4987636"/>
              <a:gd name="connsiteX15" fmla="*/ 36945 w 5574145"/>
              <a:gd name="connsiteY15" fmla="*/ 4267200 h 4987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74145" h="4987636">
                <a:moveTo>
                  <a:pt x="5551055" y="0"/>
                </a:moveTo>
                <a:cubicBezTo>
                  <a:pt x="5562600" y="94673"/>
                  <a:pt x="5574145" y="189346"/>
                  <a:pt x="5564909" y="346364"/>
                </a:cubicBezTo>
                <a:cubicBezTo>
                  <a:pt x="5555673" y="503382"/>
                  <a:pt x="5555672" y="683491"/>
                  <a:pt x="5495636" y="942109"/>
                </a:cubicBezTo>
                <a:cubicBezTo>
                  <a:pt x="5435600" y="1200727"/>
                  <a:pt x="5317836" y="1590964"/>
                  <a:pt x="5204691" y="1898073"/>
                </a:cubicBezTo>
                <a:cubicBezTo>
                  <a:pt x="5091546" y="2205182"/>
                  <a:pt x="4987637" y="2491510"/>
                  <a:pt x="4816764" y="2784764"/>
                </a:cubicBezTo>
                <a:cubicBezTo>
                  <a:pt x="4645891" y="3078018"/>
                  <a:pt x="4445001" y="3368964"/>
                  <a:pt x="4179455" y="3657600"/>
                </a:cubicBezTo>
                <a:cubicBezTo>
                  <a:pt x="3913909" y="3946236"/>
                  <a:pt x="3544455" y="4304146"/>
                  <a:pt x="3223491" y="4516582"/>
                </a:cubicBezTo>
                <a:cubicBezTo>
                  <a:pt x="2902527" y="4729018"/>
                  <a:pt x="2496127" y="4876800"/>
                  <a:pt x="2253673" y="4932218"/>
                </a:cubicBezTo>
                <a:cubicBezTo>
                  <a:pt x="2011219" y="4987636"/>
                  <a:pt x="1888837" y="4906818"/>
                  <a:pt x="1768764" y="4849091"/>
                </a:cubicBezTo>
                <a:cubicBezTo>
                  <a:pt x="1648691" y="4791364"/>
                  <a:pt x="1616363" y="4627419"/>
                  <a:pt x="1533236" y="4585855"/>
                </a:cubicBezTo>
                <a:cubicBezTo>
                  <a:pt x="1450109" y="4544291"/>
                  <a:pt x="1334654" y="4588164"/>
                  <a:pt x="1270000" y="4599709"/>
                </a:cubicBezTo>
                <a:cubicBezTo>
                  <a:pt x="1205346" y="4611254"/>
                  <a:pt x="1235364" y="4622800"/>
                  <a:pt x="1145309" y="4655127"/>
                </a:cubicBezTo>
                <a:cubicBezTo>
                  <a:pt x="1055255" y="4687454"/>
                  <a:pt x="863600" y="4784437"/>
                  <a:pt x="729673" y="4793673"/>
                </a:cubicBezTo>
                <a:cubicBezTo>
                  <a:pt x="595746" y="4802909"/>
                  <a:pt x="454890" y="4777510"/>
                  <a:pt x="341745" y="4710546"/>
                </a:cubicBezTo>
                <a:cubicBezTo>
                  <a:pt x="228600" y="4643582"/>
                  <a:pt x="101600" y="4465782"/>
                  <a:pt x="50800" y="4391891"/>
                </a:cubicBezTo>
                <a:cubicBezTo>
                  <a:pt x="0" y="4318000"/>
                  <a:pt x="18472" y="4292600"/>
                  <a:pt x="36945" y="4267200"/>
                </a:cubicBezTo>
              </a:path>
            </a:pathLst>
          </a:custGeom>
          <a:ln w="34925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189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673" name="Rectangle 1"/>
          <p:cNvSpPr>
            <a:spLocks noChangeArrowheads="1"/>
          </p:cNvSpPr>
          <p:nvPr/>
        </p:nvSpPr>
        <p:spPr bwMode="auto">
          <a:xfrm>
            <a:off x="827584" y="2348880"/>
            <a:ext cx="46805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 372, №366,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 408, №422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324544" y="4653136"/>
            <a:ext cx="9715501" cy="11430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95936" y="620688"/>
            <a:ext cx="49685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4C3020"/>
                </a:solidFill>
                <a:latin typeface="Times New Roman" pitchFamily="18" charset="0"/>
                <a:cs typeface="Times New Roman" pitchFamily="18" charset="0"/>
              </a:rPr>
              <a:t>«Человек подобен дроби: в знаменателе – то, что он о себе думает, в числителе – то, что он есть на самом деле. Чем больше знаменатель, тем меньше дробь»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rgbClr val="4C302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C302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Л.Н.Толстой</a:t>
            </a:r>
            <a:endParaRPr lang="ru-RU" sz="3200" b="1" dirty="0">
              <a:solidFill>
                <a:srgbClr val="4C30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Рисунок 4" descr="02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2696"/>
            <a:ext cx="3600400" cy="562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Прямоугольник 77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8689" y="0"/>
            <a:ext cx="53130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36"/>
          <p:cNvGrpSpPr>
            <a:grpSpLocks/>
          </p:cNvGrpSpPr>
          <p:nvPr/>
        </p:nvGrpSpPr>
        <p:grpSpPr bwMode="auto">
          <a:xfrm>
            <a:off x="5004048" y="2564904"/>
            <a:ext cx="1080120" cy="1512168"/>
            <a:chOff x="3428992" y="3071810"/>
            <a:chExt cx="771525" cy="1200150"/>
          </a:xfrm>
        </p:grpSpPr>
        <p:pic>
          <p:nvPicPr>
            <p:cNvPr id="38" name="Picture 1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28992" y="3071810"/>
              <a:ext cx="771525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300000" rev="0"/>
              </a:camera>
              <a:lightRig rig="threePt" dir="t"/>
            </a:scene3d>
          </p:spPr>
        </p:pic>
        <p:graphicFrame>
          <p:nvGraphicFramePr>
            <p:cNvPr id="2056" name="Object 2"/>
            <p:cNvGraphicFramePr>
              <a:graphicFrameLocks noChangeAspect="1"/>
            </p:cNvGraphicFramePr>
            <p:nvPr/>
          </p:nvGraphicFramePr>
          <p:xfrm>
            <a:off x="3643306" y="3357562"/>
            <a:ext cx="493409" cy="882654"/>
          </p:xfrm>
          <a:graphic>
            <a:graphicData uri="http://schemas.openxmlformats.org/presentationml/2006/ole">
              <p:oleObj spid="_x0000_s75785" name="Формула" r:id="rId6" imgW="152280" imgH="393480" progId="Equation.3">
                <p:embed/>
              </p:oleObj>
            </a:graphicData>
          </a:graphic>
        </p:graphicFrame>
      </p:grpSp>
      <p:sp>
        <p:nvSpPr>
          <p:cNvPr id="2061" name="TextBox 36"/>
          <p:cNvSpPr txBox="1">
            <a:spLocks noChangeArrowheads="1"/>
          </p:cNvSpPr>
          <p:nvPr/>
        </p:nvSpPr>
        <p:spPr bwMode="auto">
          <a:xfrm>
            <a:off x="0" y="1412776"/>
            <a:ext cx="457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/>
              <a:t>Найди дроби, большие </a:t>
            </a: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1475656" y="1988840"/>
          <a:ext cx="684081" cy="1928093"/>
        </p:xfrm>
        <a:graphic>
          <a:graphicData uri="http://schemas.openxmlformats.org/presentationml/2006/ole">
            <p:oleObj spid="_x0000_s75778" name="Формула" r:id="rId7" imgW="139680" imgH="393480" progId="Equation.3">
              <p:embed/>
            </p:oleObj>
          </a:graphicData>
        </a:graphic>
      </p:graphicFrame>
      <p:grpSp>
        <p:nvGrpSpPr>
          <p:cNvPr id="5" name="Группа 36"/>
          <p:cNvGrpSpPr>
            <a:grpSpLocks/>
          </p:cNvGrpSpPr>
          <p:nvPr/>
        </p:nvGrpSpPr>
        <p:grpSpPr bwMode="auto">
          <a:xfrm>
            <a:off x="6084168" y="2060848"/>
            <a:ext cx="1296144" cy="1515852"/>
            <a:chOff x="3286116" y="3000372"/>
            <a:chExt cx="985839" cy="1242615"/>
          </a:xfrm>
        </p:grpSpPr>
        <p:pic>
          <p:nvPicPr>
            <p:cNvPr id="55" name="Picture 1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86116" y="3000372"/>
              <a:ext cx="985839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300000" rev="0"/>
              </a:camera>
              <a:lightRig rig="threePt" dir="t"/>
            </a:scene3d>
          </p:spPr>
        </p:pic>
        <p:graphicFrame>
          <p:nvGraphicFramePr>
            <p:cNvPr id="2053" name="Object 15"/>
            <p:cNvGraphicFramePr>
              <a:graphicFrameLocks noChangeAspect="1"/>
            </p:cNvGraphicFramePr>
            <p:nvPr/>
          </p:nvGraphicFramePr>
          <p:xfrm>
            <a:off x="3566475" y="3208533"/>
            <a:ext cx="530250" cy="1034454"/>
          </p:xfrm>
          <a:graphic>
            <a:graphicData uri="http://schemas.openxmlformats.org/presentationml/2006/ole">
              <p:oleObj spid="_x0000_s75782" name="Формула" r:id="rId8" imgW="139680" imgH="393480" progId="Equation.3">
                <p:embed/>
              </p:oleObj>
            </a:graphicData>
          </a:graphic>
        </p:graphicFrame>
      </p:grpSp>
      <p:grpSp>
        <p:nvGrpSpPr>
          <p:cNvPr id="6" name="Группа 36"/>
          <p:cNvGrpSpPr>
            <a:grpSpLocks/>
          </p:cNvGrpSpPr>
          <p:nvPr/>
        </p:nvGrpSpPr>
        <p:grpSpPr bwMode="auto">
          <a:xfrm>
            <a:off x="6876255" y="476672"/>
            <a:ext cx="1175891" cy="1580728"/>
            <a:chOff x="3428992" y="3071810"/>
            <a:chExt cx="845471" cy="1200150"/>
          </a:xfrm>
        </p:grpSpPr>
        <p:pic>
          <p:nvPicPr>
            <p:cNvPr id="62" name="Picture 1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28992" y="3071810"/>
              <a:ext cx="771525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300000" rev="0"/>
              </a:camera>
              <a:lightRig rig="threePt" dir="t"/>
            </a:scene3d>
          </p:spPr>
        </p:pic>
        <p:graphicFrame>
          <p:nvGraphicFramePr>
            <p:cNvPr id="2052" name="Object 17"/>
            <p:cNvGraphicFramePr>
              <a:graphicFrameLocks noChangeAspect="1"/>
            </p:cNvGraphicFramePr>
            <p:nvPr/>
          </p:nvGraphicFramePr>
          <p:xfrm>
            <a:off x="3532540" y="3345166"/>
            <a:ext cx="741923" cy="883478"/>
          </p:xfrm>
          <a:graphic>
            <a:graphicData uri="http://schemas.openxmlformats.org/presentationml/2006/ole">
              <p:oleObj spid="_x0000_s75781" name="Формула" r:id="rId9" imgW="228600" imgH="393480" progId="Equation.3">
                <p:embed/>
              </p:oleObj>
            </a:graphicData>
          </a:graphic>
        </p:graphicFrame>
      </p:grpSp>
      <p:grpSp>
        <p:nvGrpSpPr>
          <p:cNvPr id="7" name="Группа 67"/>
          <p:cNvGrpSpPr>
            <a:grpSpLocks/>
          </p:cNvGrpSpPr>
          <p:nvPr/>
        </p:nvGrpSpPr>
        <p:grpSpPr bwMode="auto">
          <a:xfrm>
            <a:off x="7596336" y="1700808"/>
            <a:ext cx="1080120" cy="1333543"/>
            <a:chOff x="3357554" y="571480"/>
            <a:chExt cx="771525" cy="1200429"/>
          </a:xfrm>
        </p:grpSpPr>
        <p:pic>
          <p:nvPicPr>
            <p:cNvPr id="2114" name="Picture 1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57554" y="571480"/>
              <a:ext cx="771525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051" name="Object 5"/>
            <p:cNvGraphicFramePr>
              <a:graphicFrameLocks noChangeAspect="1"/>
            </p:cNvGraphicFramePr>
            <p:nvPr/>
          </p:nvGraphicFramePr>
          <p:xfrm>
            <a:off x="3511859" y="755155"/>
            <a:ext cx="524777" cy="1016754"/>
          </p:xfrm>
          <a:graphic>
            <a:graphicData uri="http://schemas.openxmlformats.org/presentationml/2006/ole">
              <p:oleObj spid="_x0000_s75780" name="Формула" r:id="rId10" imgW="203040" imgH="393480" progId="Equation.3">
                <p:embed/>
              </p:oleObj>
            </a:graphicData>
          </a:graphic>
        </p:graphicFrame>
      </p:grpSp>
      <p:sp>
        <p:nvSpPr>
          <p:cNvPr id="71" name="Управляющая кнопка: далее 70">
            <a:hlinkClick r:id="" action="ppaction://hlinkshowjump?jump=nextslide" highlightClick="1"/>
          </p:cNvPr>
          <p:cNvSpPr/>
          <p:nvPr/>
        </p:nvSpPr>
        <p:spPr>
          <a:xfrm>
            <a:off x="357158" y="6072206"/>
            <a:ext cx="714375" cy="5000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8" name="Группа 78"/>
          <p:cNvGrpSpPr>
            <a:grpSpLocks/>
          </p:cNvGrpSpPr>
          <p:nvPr/>
        </p:nvGrpSpPr>
        <p:grpSpPr bwMode="auto">
          <a:xfrm>
            <a:off x="4000500" y="5857875"/>
            <a:ext cx="928688" cy="1000125"/>
            <a:chOff x="4000496" y="5857868"/>
            <a:chExt cx="928694" cy="1000132"/>
          </a:xfrm>
        </p:grpSpPr>
        <p:grpSp>
          <p:nvGrpSpPr>
            <p:cNvPr id="9" name="Группа 68"/>
            <p:cNvGrpSpPr>
              <a:grpSpLocks/>
            </p:cNvGrpSpPr>
            <p:nvPr/>
          </p:nvGrpSpPr>
          <p:grpSpPr bwMode="auto">
            <a:xfrm>
              <a:off x="4000496" y="5857868"/>
              <a:ext cx="785818" cy="1000132"/>
              <a:chOff x="806297" y="2634272"/>
              <a:chExt cx="785818" cy="1000132"/>
            </a:xfrm>
          </p:grpSpPr>
          <p:sp>
            <p:nvSpPr>
              <p:cNvPr id="70" name="Сердце 69"/>
              <p:cNvSpPr/>
              <p:nvPr/>
            </p:nvSpPr>
            <p:spPr>
              <a:xfrm rot="2557065">
                <a:off x="806297" y="2634272"/>
                <a:ext cx="785818" cy="1000132"/>
              </a:xfrm>
              <a:prstGeom prst="hear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72" name="Прямая соединительная линия 71"/>
              <p:cNvCxnSpPr>
                <a:stCxn id="70" idx="1"/>
              </p:cNvCxnSpPr>
              <p:nvPr/>
            </p:nvCxnSpPr>
            <p:spPr>
              <a:xfrm rot="5400000" flipH="1" flipV="1">
                <a:off x="827728" y="2738255"/>
                <a:ext cx="796931" cy="731843"/>
              </a:xfrm>
              <a:prstGeom prst="line">
                <a:avLst/>
              </a:prstGeom>
              <a:ln w="381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Дуга 72"/>
              <p:cNvSpPr/>
              <p:nvPr/>
            </p:nvSpPr>
            <p:spPr>
              <a:xfrm>
                <a:off x="1142849" y="2715236"/>
                <a:ext cx="142876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74" name="Дуга 73"/>
              <p:cNvSpPr/>
              <p:nvPr/>
            </p:nvSpPr>
            <p:spPr>
              <a:xfrm>
                <a:off x="1285725" y="3072425"/>
                <a:ext cx="285752" cy="71439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75" name="Дуга 74"/>
              <p:cNvSpPr/>
              <p:nvPr/>
            </p:nvSpPr>
            <p:spPr>
              <a:xfrm>
                <a:off x="857097" y="3000988"/>
                <a:ext cx="285752" cy="71437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76" name="Дуга 75"/>
              <p:cNvSpPr/>
              <p:nvPr/>
            </p:nvSpPr>
            <p:spPr>
              <a:xfrm>
                <a:off x="1214288" y="3143864"/>
                <a:ext cx="142876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77" name="Дуга 76"/>
              <p:cNvSpPr/>
              <p:nvPr/>
            </p:nvSpPr>
            <p:spPr>
              <a:xfrm>
                <a:off x="1142849" y="3286740"/>
                <a:ext cx="46038" cy="214313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106" name="TextBox 77"/>
            <p:cNvSpPr txBox="1">
              <a:spLocks noChangeArrowheads="1"/>
            </p:cNvSpPr>
            <p:nvPr/>
          </p:nvSpPr>
          <p:spPr bwMode="auto">
            <a:xfrm>
              <a:off x="4143372" y="5857892"/>
              <a:ext cx="785818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 dirty="0"/>
                <a:t>Д</a:t>
              </a:r>
            </a:p>
          </p:txBody>
        </p:sp>
      </p:grpSp>
      <p:grpSp>
        <p:nvGrpSpPr>
          <p:cNvPr id="10" name="Группа 80"/>
          <p:cNvGrpSpPr>
            <a:grpSpLocks/>
          </p:cNvGrpSpPr>
          <p:nvPr/>
        </p:nvGrpSpPr>
        <p:grpSpPr bwMode="auto">
          <a:xfrm>
            <a:off x="5000625" y="5643563"/>
            <a:ext cx="1000125" cy="1000125"/>
            <a:chOff x="5000628" y="5643578"/>
            <a:chExt cx="1000132" cy="1000132"/>
          </a:xfrm>
        </p:grpSpPr>
        <p:grpSp>
          <p:nvGrpSpPr>
            <p:cNvPr id="11" name="Группа 59"/>
            <p:cNvGrpSpPr/>
            <p:nvPr/>
          </p:nvGrpSpPr>
          <p:grpSpPr>
            <a:xfrm flipV="1">
              <a:off x="5000628" y="5643578"/>
              <a:ext cx="785818" cy="1000132"/>
              <a:chOff x="806297" y="2634272"/>
              <a:chExt cx="785818" cy="1000132"/>
            </a:xfrm>
            <a:scene3d>
              <a:camera prst="orthographicFront">
                <a:rot lat="0" lon="0" rev="0"/>
              </a:camera>
              <a:lightRig rig="threePt" dir="t"/>
            </a:scene3d>
          </p:grpSpPr>
          <p:sp>
            <p:nvSpPr>
              <p:cNvPr id="61" name="Сердце 60"/>
              <p:cNvSpPr/>
              <p:nvPr/>
            </p:nvSpPr>
            <p:spPr>
              <a:xfrm rot="2557065">
                <a:off x="806297" y="2634272"/>
                <a:ext cx="785818" cy="1000132"/>
              </a:xfrm>
              <a:prstGeom prst="hear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63" name="Прямая соединительная линия 62"/>
              <p:cNvCxnSpPr>
                <a:stCxn id="61" idx="1"/>
              </p:cNvCxnSpPr>
              <p:nvPr/>
            </p:nvCxnSpPr>
            <p:spPr>
              <a:xfrm rot="5400000" flipH="1" flipV="1">
                <a:off x="828052" y="2738267"/>
                <a:ext cx="796620" cy="731506"/>
              </a:xfrm>
              <a:prstGeom prst="line">
                <a:avLst/>
              </a:prstGeom>
              <a:ln w="381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Дуга 63"/>
              <p:cNvSpPr/>
              <p:nvPr/>
            </p:nvSpPr>
            <p:spPr>
              <a:xfrm>
                <a:off x="1142976" y="2714620"/>
                <a:ext cx="142876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65" name="Дуга 64"/>
              <p:cNvSpPr/>
              <p:nvPr/>
            </p:nvSpPr>
            <p:spPr>
              <a:xfrm>
                <a:off x="1285852" y="3071810"/>
                <a:ext cx="285752" cy="71438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66" name="Дуга 65"/>
              <p:cNvSpPr/>
              <p:nvPr/>
            </p:nvSpPr>
            <p:spPr>
              <a:xfrm>
                <a:off x="857224" y="3000372"/>
                <a:ext cx="285752" cy="71438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67" name="Дуга 66"/>
              <p:cNvSpPr/>
              <p:nvPr/>
            </p:nvSpPr>
            <p:spPr>
              <a:xfrm>
                <a:off x="1214414" y="3143248"/>
                <a:ext cx="142876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68" name="Дуга 67"/>
              <p:cNvSpPr/>
              <p:nvPr/>
            </p:nvSpPr>
            <p:spPr>
              <a:xfrm>
                <a:off x="1142976" y="3286124"/>
                <a:ext cx="45719" cy="214314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104" name="TextBox 79"/>
            <p:cNvSpPr txBox="1">
              <a:spLocks noChangeArrowheads="1"/>
            </p:cNvSpPr>
            <p:nvPr/>
          </p:nvSpPr>
          <p:spPr bwMode="auto">
            <a:xfrm>
              <a:off x="5143504" y="5857892"/>
              <a:ext cx="85725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/>
                <a:t>Р</a:t>
              </a:r>
            </a:p>
          </p:txBody>
        </p:sp>
      </p:grpSp>
      <p:grpSp>
        <p:nvGrpSpPr>
          <p:cNvPr id="12" name="Группа 82"/>
          <p:cNvGrpSpPr>
            <a:grpSpLocks/>
          </p:cNvGrpSpPr>
          <p:nvPr/>
        </p:nvGrpSpPr>
        <p:grpSpPr bwMode="auto">
          <a:xfrm>
            <a:off x="6000750" y="5857875"/>
            <a:ext cx="1000125" cy="1000125"/>
            <a:chOff x="6000760" y="5857868"/>
            <a:chExt cx="1000132" cy="1000132"/>
          </a:xfrm>
        </p:grpSpPr>
        <p:grpSp>
          <p:nvGrpSpPr>
            <p:cNvPr id="13" name="Группа 50"/>
            <p:cNvGrpSpPr>
              <a:grpSpLocks/>
            </p:cNvGrpSpPr>
            <p:nvPr/>
          </p:nvGrpSpPr>
          <p:grpSpPr bwMode="auto">
            <a:xfrm>
              <a:off x="6000760" y="5857868"/>
              <a:ext cx="785818" cy="1000132"/>
              <a:chOff x="806297" y="2634272"/>
              <a:chExt cx="785818" cy="1000132"/>
            </a:xfrm>
          </p:grpSpPr>
          <p:sp>
            <p:nvSpPr>
              <p:cNvPr id="52" name="Сердце 51"/>
              <p:cNvSpPr/>
              <p:nvPr/>
            </p:nvSpPr>
            <p:spPr>
              <a:xfrm rot="2557065">
                <a:off x="806297" y="2634272"/>
                <a:ext cx="785818" cy="1000132"/>
              </a:xfrm>
              <a:prstGeom prst="hear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53" name="Прямая соединительная линия 52"/>
              <p:cNvCxnSpPr>
                <a:stCxn id="52" idx="1"/>
              </p:cNvCxnSpPr>
              <p:nvPr/>
            </p:nvCxnSpPr>
            <p:spPr>
              <a:xfrm rot="5400000" flipH="1" flipV="1">
                <a:off x="827728" y="2738255"/>
                <a:ext cx="796931" cy="731843"/>
              </a:xfrm>
              <a:prstGeom prst="line">
                <a:avLst/>
              </a:prstGeom>
              <a:ln w="381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Дуга 53"/>
              <p:cNvSpPr/>
              <p:nvPr/>
            </p:nvSpPr>
            <p:spPr>
              <a:xfrm>
                <a:off x="1142849" y="2715236"/>
                <a:ext cx="142876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6" name="Дуга 55"/>
              <p:cNvSpPr/>
              <p:nvPr/>
            </p:nvSpPr>
            <p:spPr>
              <a:xfrm>
                <a:off x="1285725" y="3072425"/>
                <a:ext cx="285752" cy="71439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7" name="Дуга 56"/>
              <p:cNvSpPr/>
              <p:nvPr/>
            </p:nvSpPr>
            <p:spPr>
              <a:xfrm>
                <a:off x="857097" y="3000988"/>
                <a:ext cx="285752" cy="71437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8" name="Дуга 57"/>
              <p:cNvSpPr/>
              <p:nvPr/>
            </p:nvSpPr>
            <p:spPr>
              <a:xfrm>
                <a:off x="1214288" y="3143864"/>
                <a:ext cx="142876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9" name="Дуга 58"/>
              <p:cNvSpPr/>
              <p:nvPr/>
            </p:nvSpPr>
            <p:spPr>
              <a:xfrm>
                <a:off x="1142849" y="3286740"/>
                <a:ext cx="46038" cy="214313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095" name="TextBox 81"/>
            <p:cNvSpPr txBox="1">
              <a:spLocks noChangeArrowheads="1"/>
            </p:cNvSpPr>
            <p:nvPr/>
          </p:nvSpPr>
          <p:spPr bwMode="auto">
            <a:xfrm>
              <a:off x="6215074" y="5857892"/>
              <a:ext cx="785818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/>
                <a:t>О</a:t>
              </a:r>
            </a:p>
          </p:txBody>
        </p:sp>
      </p:grpSp>
      <p:grpSp>
        <p:nvGrpSpPr>
          <p:cNvPr id="14" name="Группа 84"/>
          <p:cNvGrpSpPr>
            <a:grpSpLocks/>
          </p:cNvGrpSpPr>
          <p:nvPr/>
        </p:nvGrpSpPr>
        <p:grpSpPr bwMode="auto">
          <a:xfrm>
            <a:off x="6858000" y="5786438"/>
            <a:ext cx="1000125" cy="841375"/>
            <a:chOff x="6858016" y="5786454"/>
            <a:chExt cx="1000132" cy="840879"/>
          </a:xfrm>
        </p:grpSpPr>
        <p:grpSp>
          <p:nvGrpSpPr>
            <p:cNvPr id="15" name="Группа 40"/>
            <p:cNvGrpSpPr>
              <a:grpSpLocks/>
            </p:cNvGrpSpPr>
            <p:nvPr/>
          </p:nvGrpSpPr>
          <p:grpSpPr bwMode="auto">
            <a:xfrm rot="5400000">
              <a:off x="6965173" y="5679297"/>
              <a:ext cx="785818" cy="1000132"/>
              <a:chOff x="806297" y="2634272"/>
              <a:chExt cx="785818" cy="1000132"/>
            </a:xfrm>
          </p:grpSpPr>
          <p:sp>
            <p:nvSpPr>
              <p:cNvPr id="42" name="Сердце 41"/>
              <p:cNvSpPr/>
              <p:nvPr/>
            </p:nvSpPr>
            <p:spPr>
              <a:xfrm rot="2557065">
                <a:off x="806297" y="2634272"/>
                <a:ext cx="785348" cy="1000132"/>
              </a:xfrm>
              <a:prstGeom prst="hear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43" name="Прямая соединительная линия 42"/>
              <p:cNvCxnSpPr>
                <a:stCxn id="42" idx="1"/>
              </p:cNvCxnSpPr>
              <p:nvPr/>
            </p:nvCxnSpPr>
            <p:spPr>
              <a:xfrm rot="5400000" flipH="1" flipV="1">
                <a:off x="827478" y="2738473"/>
                <a:ext cx="796931" cy="731405"/>
              </a:xfrm>
              <a:prstGeom prst="line">
                <a:avLst/>
              </a:prstGeom>
              <a:ln w="381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Дуга 44"/>
              <p:cNvSpPr/>
              <p:nvPr/>
            </p:nvSpPr>
            <p:spPr>
              <a:xfrm>
                <a:off x="1142649" y="2715236"/>
                <a:ext cx="142791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6" name="Дуга 45"/>
              <p:cNvSpPr/>
              <p:nvPr/>
            </p:nvSpPr>
            <p:spPr>
              <a:xfrm>
                <a:off x="1285440" y="3074013"/>
                <a:ext cx="285581" cy="71439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8" name="Дуга 47"/>
              <p:cNvSpPr/>
              <p:nvPr/>
            </p:nvSpPr>
            <p:spPr>
              <a:xfrm>
                <a:off x="857067" y="3002575"/>
                <a:ext cx="285581" cy="71437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9" name="Дуга 48"/>
              <p:cNvSpPr/>
              <p:nvPr/>
            </p:nvSpPr>
            <p:spPr>
              <a:xfrm>
                <a:off x="1214044" y="3143864"/>
                <a:ext cx="142791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0" name="Дуга 49"/>
              <p:cNvSpPr/>
              <p:nvPr/>
            </p:nvSpPr>
            <p:spPr>
              <a:xfrm>
                <a:off x="1142649" y="3288328"/>
                <a:ext cx="46010" cy="214313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086" name="TextBox 83"/>
            <p:cNvSpPr txBox="1">
              <a:spLocks noChangeArrowheads="1"/>
            </p:cNvSpPr>
            <p:nvPr/>
          </p:nvSpPr>
          <p:spPr bwMode="auto">
            <a:xfrm>
              <a:off x="7143768" y="5857892"/>
              <a:ext cx="571504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/>
                <a:t>Б</a:t>
              </a:r>
            </a:p>
          </p:txBody>
        </p:sp>
      </p:grpSp>
      <p:grpSp>
        <p:nvGrpSpPr>
          <p:cNvPr id="16" name="Группа 86"/>
          <p:cNvGrpSpPr>
            <a:grpSpLocks/>
          </p:cNvGrpSpPr>
          <p:nvPr/>
        </p:nvGrpSpPr>
        <p:grpSpPr bwMode="auto">
          <a:xfrm>
            <a:off x="8001000" y="5857875"/>
            <a:ext cx="785813" cy="1000125"/>
            <a:chOff x="8001024" y="5857868"/>
            <a:chExt cx="785818" cy="1000132"/>
          </a:xfrm>
        </p:grpSpPr>
        <p:grpSp>
          <p:nvGrpSpPr>
            <p:cNvPr id="17" name="Группа 39"/>
            <p:cNvGrpSpPr>
              <a:grpSpLocks/>
            </p:cNvGrpSpPr>
            <p:nvPr/>
          </p:nvGrpSpPr>
          <p:grpSpPr bwMode="auto">
            <a:xfrm>
              <a:off x="8001024" y="5857868"/>
              <a:ext cx="785818" cy="1000132"/>
              <a:chOff x="806297" y="2634272"/>
              <a:chExt cx="785818" cy="1000132"/>
            </a:xfrm>
          </p:grpSpPr>
          <p:sp>
            <p:nvSpPr>
              <p:cNvPr id="30" name="Сердце 29"/>
              <p:cNvSpPr/>
              <p:nvPr/>
            </p:nvSpPr>
            <p:spPr>
              <a:xfrm rot="2557065">
                <a:off x="806297" y="2634272"/>
                <a:ext cx="785818" cy="1000132"/>
              </a:xfrm>
              <a:prstGeom prst="hear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33" name="Прямая соединительная линия 32"/>
              <p:cNvCxnSpPr>
                <a:stCxn id="30" idx="1"/>
              </p:cNvCxnSpPr>
              <p:nvPr/>
            </p:nvCxnSpPr>
            <p:spPr>
              <a:xfrm rot="5400000" flipH="1" flipV="1">
                <a:off x="827728" y="2738255"/>
                <a:ext cx="796931" cy="731843"/>
              </a:xfrm>
              <a:prstGeom prst="line">
                <a:avLst/>
              </a:prstGeom>
              <a:ln w="381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Дуга 33"/>
              <p:cNvSpPr/>
              <p:nvPr/>
            </p:nvSpPr>
            <p:spPr>
              <a:xfrm>
                <a:off x="1142849" y="2715236"/>
                <a:ext cx="142876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5" name="Дуга 34"/>
              <p:cNvSpPr/>
              <p:nvPr/>
            </p:nvSpPr>
            <p:spPr>
              <a:xfrm>
                <a:off x="1285725" y="3072425"/>
                <a:ext cx="285752" cy="71439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6" name="Дуга 35"/>
              <p:cNvSpPr/>
              <p:nvPr/>
            </p:nvSpPr>
            <p:spPr>
              <a:xfrm>
                <a:off x="857097" y="3000988"/>
                <a:ext cx="285752" cy="71437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7" name="Дуга 36"/>
              <p:cNvSpPr/>
              <p:nvPr/>
            </p:nvSpPr>
            <p:spPr>
              <a:xfrm>
                <a:off x="1214288" y="3143864"/>
                <a:ext cx="142876" cy="28575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9" name="Дуга 38"/>
              <p:cNvSpPr/>
              <p:nvPr/>
            </p:nvSpPr>
            <p:spPr>
              <a:xfrm>
                <a:off x="1142849" y="3286740"/>
                <a:ext cx="46038" cy="214313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077" name="TextBox 85"/>
            <p:cNvSpPr txBox="1">
              <a:spLocks noChangeArrowheads="1"/>
            </p:cNvSpPr>
            <p:nvPr/>
          </p:nvSpPr>
          <p:spPr bwMode="auto">
            <a:xfrm>
              <a:off x="8215338" y="5857892"/>
              <a:ext cx="571504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/>
                <a:t>Ь</a:t>
              </a:r>
            </a:p>
          </p:txBody>
        </p:sp>
      </p:grpSp>
      <p:grpSp>
        <p:nvGrpSpPr>
          <p:cNvPr id="18" name="Группа 36"/>
          <p:cNvGrpSpPr>
            <a:grpSpLocks/>
          </p:cNvGrpSpPr>
          <p:nvPr/>
        </p:nvGrpSpPr>
        <p:grpSpPr bwMode="auto">
          <a:xfrm>
            <a:off x="7092279" y="3068960"/>
            <a:ext cx="961766" cy="1508745"/>
            <a:chOff x="3428992" y="3071810"/>
            <a:chExt cx="771525" cy="1200150"/>
          </a:xfrm>
        </p:grpSpPr>
        <p:pic>
          <p:nvPicPr>
            <p:cNvPr id="93" name="Picture 1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28992" y="3071810"/>
              <a:ext cx="771525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300000" rev="0"/>
              </a:camera>
              <a:lightRig rig="threePt" dir="t"/>
            </a:scene3d>
          </p:spPr>
        </p:pic>
        <p:graphicFrame>
          <p:nvGraphicFramePr>
            <p:cNvPr id="2057" name="Object 30"/>
            <p:cNvGraphicFramePr>
              <a:graphicFrameLocks noChangeAspect="1"/>
            </p:cNvGraphicFramePr>
            <p:nvPr/>
          </p:nvGraphicFramePr>
          <p:xfrm>
            <a:off x="3663851" y="3356946"/>
            <a:ext cx="452088" cy="882694"/>
          </p:xfrm>
          <a:graphic>
            <a:graphicData uri="http://schemas.openxmlformats.org/presentationml/2006/ole">
              <p:oleObj spid="_x0000_s75779" name="Формула" r:id="rId11" imgW="139680" imgH="393480" progId="Equation.3">
                <p:embed/>
              </p:oleObj>
            </a:graphicData>
          </a:graphic>
        </p:graphicFrame>
      </p:grpSp>
      <p:pic>
        <p:nvPicPr>
          <p:cNvPr id="2074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20796" y="4077072"/>
            <a:ext cx="294534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Прямоугольник 78"/>
          <p:cNvSpPr/>
          <p:nvPr/>
        </p:nvSpPr>
        <p:spPr>
          <a:xfrm>
            <a:off x="428596" y="142852"/>
            <a:ext cx="500489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Тупик </a:t>
            </a: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  «Теоретический»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grpSp>
        <p:nvGrpSpPr>
          <p:cNvPr id="3" name="Группа 28"/>
          <p:cNvGrpSpPr>
            <a:grpSpLocks/>
          </p:cNvGrpSpPr>
          <p:nvPr/>
        </p:nvGrpSpPr>
        <p:grpSpPr bwMode="auto">
          <a:xfrm>
            <a:off x="5436096" y="714374"/>
            <a:ext cx="1050429" cy="1465283"/>
            <a:chOff x="3357554" y="571480"/>
            <a:chExt cx="771525" cy="1200150"/>
          </a:xfrm>
        </p:grpSpPr>
        <p:pic>
          <p:nvPicPr>
            <p:cNvPr id="2118" name="Picture 1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57554" y="571480"/>
              <a:ext cx="771525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055" name="Object 3"/>
            <p:cNvGraphicFramePr>
              <a:graphicFrameLocks noChangeAspect="1"/>
            </p:cNvGraphicFramePr>
            <p:nvPr/>
          </p:nvGraphicFramePr>
          <p:xfrm>
            <a:off x="3516221" y="789639"/>
            <a:ext cx="482600" cy="935043"/>
          </p:xfrm>
          <a:graphic>
            <a:graphicData uri="http://schemas.openxmlformats.org/presentationml/2006/ole">
              <p:oleObj spid="_x0000_s75784" name="Формула" r:id="rId13" imgW="203040" imgH="393480" progId="Equation.3">
                <p:embed/>
              </p:oleObj>
            </a:graphicData>
          </a:graphic>
        </p:graphicFrame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37 L -0.31701 0.2377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12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37935 0.3937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19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0.47135 0.5641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" y="28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0.48681 0.241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121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88640"/>
            <a:ext cx="500489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Тупик </a:t>
            </a: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  «Теоретический»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2055" name="Рисунок 5" descr="клубок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95536" y="980728"/>
            <a:ext cx="8388424" cy="107721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200" b="1" dirty="0">
                <a:effectLst/>
                <a:latin typeface="Times New Roman" pitchFamily="18" charset="0"/>
                <a:cs typeface="Times New Roman" pitchFamily="18" charset="0"/>
              </a:rPr>
              <a:t>В классе 13 девочек и  11 мальчиков. </a:t>
            </a:r>
          </a:p>
          <a:p>
            <a:r>
              <a:rPr lang="ru-RU" sz="3200" b="1" dirty="0">
                <a:effectLst/>
                <a:latin typeface="Times New Roman" pitchFamily="18" charset="0"/>
                <a:cs typeface="Times New Roman" pitchFamily="18" charset="0"/>
              </a:rPr>
              <a:t>Из них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effectLst/>
                <a:latin typeface="Times New Roman" pitchFamily="18" charset="0"/>
                <a:cs typeface="Times New Roman" pitchFamily="18" charset="0"/>
              </a:rPr>
              <a:t>девочки 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effectLst/>
                <a:latin typeface="Times New Roman" pitchFamily="18" charset="0"/>
                <a:cs typeface="Times New Roman" pitchFamily="18" charset="0"/>
              </a:rPr>
              <a:t>мальчика носят очки. </a:t>
            </a:r>
          </a:p>
        </p:txBody>
      </p:sp>
      <p:grpSp>
        <p:nvGrpSpPr>
          <p:cNvPr id="22" name="Group 32"/>
          <p:cNvGrpSpPr>
            <a:grpSpLocks noChangeAspect="1"/>
          </p:cNvGrpSpPr>
          <p:nvPr/>
        </p:nvGrpSpPr>
        <p:grpSpPr bwMode="auto">
          <a:xfrm>
            <a:off x="5184000" y="3348000"/>
            <a:ext cx="3857095" cy="3456000"/>
            <a:chOff x="2880" y="1820"/>
            <a:chExt cx="2688" cy="2500"/>
          </a:xfrm>
        </p:grpSpPr>
        <p:pic>
          <p:nvPicPr>
            <p:cNvPr id="23" name="Picture 33" descr="Рисунок13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0" y="1820"/>
              <a:ext cx="2688" cy="2500"/>
            </a:xfrm>
            <a:prstGeom prst="rect">
              <a:avLst/>
            </a:prstGeom>
            <a:noFill/>
          </p:spPr>
        </p:pic>
        <p:grpSp>
          <p:nvGrpSpPr>
            <p:cNvPr id="24" name="Group 37"/>
            <p:cNvGrpSpPr>
              <a:grpSpLocks/>
            </p:cNvGrpSpPr>
            <p:nvPr/>
          </p:nvGrpSpPr>
          <p:grpSpPr bwMode="auto">
            <a:xfrm>
              <a:off x="4762" y="2717"/>
              <a:ext cx="225" cy="166"/>
              <a:chOff x="5066" y="2828"/>
              <a:chExt cx="279" cy="286"/>
            </a:xfrm>
          </p:grpSpPr>
          <p:sp>
            <p:nvSpPr>
              <p:cNvPr id="28" name="Oval 38"/>
              <p:cNvSpPr>
                <a:spLocks noChangeArrowheads="1"/>
              </p:cNvSpPr>
              <p:nvPr/>
            </p:nvSpPr>
            <p:spPr bwMode="auto">
              <a:xfrm>
                <a:off x="5066" y="2828"/>
                <a:ext cx="134" cy="286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" name="Freeform 39"/>
              <p:cNvSpPr>
                <a:spLocks/>
              </p:cNvSpPr>
              <p:nvPr/>
            </p:nvSpPr>
            <p:spPr bwMode="auto">
              <a:xfrm>
                <a:off x="5193" y="2971"/>
                <a:ext cx="152" cy="74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8" y="1"/>
                  </a:cxn>
                  <a:cxn ang="0">
                    <a:pos x="64" y="5"/>
                  </a:cxn>
                  <a:cxn ang="0">
                    <a:pos x="112" y="5"/>
                  </a:cxn>
                  <a:cxn ang="0">
                    <a:pos x="144" y="13"/>
                  </a:cxn>
                  <a:cxn ang="0">
                    <a:pos x="152" y="41"/>
                  </a:cxn>
                  <a:cxn ang="0">
                    <a:pos x="144" y="61"/>
                  </a:cxn>
                  <a:cxn ang="0">
                    <a:pos x="132" y="73"/>
                  </a:cxn>
                  <a:cxn ang="0">
                    <a:pos x="112" y="69"/>
                  </a:cxn>
                </a:cxnLst>
                <a:rect l="0" t="0" r="r" b="b"/>
                <a:pathLst>
                  <a:path w="152" h="74">
                    <a:moveTo>
                      <a:pt x="0" y="13"/>
                    </a:moveTo>
                    <a:cubicBezTo>
                      <a:pt x="8" y="7"/>
                      <a:pt x="17" y="2"/>
                      <a:pt x="28" y="1"/>
                    </a:cubicBezTo>
                    <a:cubicBezTo>
                      <a:pt x="39" y="0"/>
                      <a:pt x="50" y="4"/>
                      <a:pt x="64" y="5"/>
                    </a:cubicBezTo>
                    <a:cubicBezTo>
                      <a:pt x="78" y="6"/>
                      <a:pt x="99" y="4"/>
                      <a:pt x="112" y="5"/>
                    </a:cubicBezTo>
                    <a:cubicBezTo>
                      <a:pt x="125" y="6"/>
                      <a:pt x="137" y="7"/>
                      <a:pt x="144" y="13"/>
                    </a:cubicBezTo>
                    <a:cubicBezTo>
                      <a:pt x="151" y="19"/>
                      <a:pt x="152" y="33"/>
                      <a:pt x="152" y="41"/>
                    </a:cubicBezTo>
                    <a:cubicBezTo>
                      <a:pt x="152" y="49"/>
                      <a:pt x="147" y="56"/>
                      <a:pt x="144" y="61"/>
                    </a:cubicBezTo>
                    <a:cubicBezTo>
                      <a:pt x="141" y="66"/>
                      <a:pt x="137" y="72"/>
                      <a:pt x="132" y="73"/>
                    </a:cubicBezTo>
                    <a:cubicBezTo>
                      <a:pt x="127" y="74"/>
                      <a:pt x="115" y="70"/>
                      <a:pt x="112" y="69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5" name="Group 40"/>
            <p:cNvGrpSpPr>
              <a:grpSpLocks/>
            </p:cNvGrpSpPr>
            <p:nvPr/>
          </p:nvGrpSpPr>
          <p:grpSpPr bwMode="auto">
            <a:xfrm rot="608732">
              <a:off x="4176" y="2821"/>
              <a:ext cx="269" cy="222"/>
              <a:chOff x="5073" y="2839"/>
              <a:chExt cx="269" cy="222"/>
            </a:xfrm>
          </p:grpSpPr>
          <p:sp>
            <p:nvSpPr>
              <p:cNvPr id="26" name="Oval 41"/>
              <p:cNvSpPr>
                <a:spLocks noChangeArrowheads="1"/>
              </p:cNvSpPr>
              <p:nvPr/>
            </p:nvSpPr>
            <p:spPr bwMode="auto">
              <a:xfrm>
                <a:off x="5073" y="2839"/>
                <a:ext cx="107" cy="222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" name="Freeform 42"/>
              <p:cNvSpPr>
                <a:spLocks/>
              </p:cNvSpPr>
              <p:nvPr/>
            </p:nvSpPr>
            <p:spPr bwMode="auto">
              <a:xfrm>
                <a:off x="5190" y="2961"/>
                <a:ext cx="152" cy="74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8" y="1"/>
                  </a:cxn>
                  <a:cxn ang="0">
                    <a:pos x="64" y="5"/>
                  </a:cxn>
                  <a:cxn ang="0">
                    <a:pos x="112" y="5"/>
                  </a:cxn>
                  <a:cxn ang="0">
                    <a:pos x="144" y="13"/>
                  </a:cxn>
                  <a:cxn ang="0">
                    <a:pos x="152" y="41"/>
                  </a:cxn>
                  <a:cxn ang="0">
                    <a:pos x="144" y="61"/>
                  </a:cxn>
                  <a:cxn ang="0">
                    <a:pos x="132" y="73"/>
                  </a:cxn>
                  <a:cxn ang="0">
                    <a:pos x="112" y="69"/>
                  </a:cxn>
                </a:cxnLst>
                <a:rect l="0" t="0" r="r" b="b"/>
                <a:pathLst>
                  <a:path w="152" h="74">
                    <a:moveTo>
                      <a:pt x="0" y="13"/>
                    </a:moveTo>
                    <a:cubicBezTo>
                      <a:pt x="8" y="7"/>
                      <a:pt x="17" y="2"/>
                      <a:pt x="28" y="1"/>
                    </a:cubicBezTo>
                    <a:cubicBezTo>
                      <a:pt x="39" y="0"/>
                      <a:pt x="50" y="4"/>
                      <a:pt x="64" y="5"/>
                    </a:cubicBezTo>
                    <a:cubicBezTo>
                      <a:pt x="78" y="6"/>
                      <a:pt x="99" y="4"/>
                      <a:pt x="112" y="5"/>
                    </a:cubicBezTo>
                    <a:cubicBezTo>
                      <a:pt x="125" y="6"/>
                      <a:pt x="137" y="7"/>
                      <a:pt x="144" y="13"/>
                    </a:cubicBezTo>
                    <a:cubicBezTo>
                      <a:pt x="151" y="19"/>
                      <a:pt x="152" y="33"/>
                      <a:pt x="152" y="41"/>
                    </a:cubicBezTo>
                    <a:cubicBezTo>
                      <a:pt x="152" y="49"/>
                      <a:pt x="147" y="56"/>
                      <a:pt x="144" y="61"/>
                    </a:cubicBezTo>
                    <a:cubicBezTo>
                      <a:pt x="141" y="66"/>
                      <a:pt x="137" y="72"/>
                      <a:pt x="132" y="73"/>
                    </a:cubicBezTo>
                    <a:cubicBezTo>
                      <a:pt x="127" y="74"/>
                      <a:pt x="115" y="70"/>
                      <a:pt x="112" y="69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0" name="Group 32"/>
          <p:cNvGrpSpPr>
            <a:grpSpLocks noChangeAspect="1"/>
          </p:cNvGrpSpPr>
          <p:nvPr/>
        </p:nvGrpSpPr>
        <p:grpSpPr bwMode="auto">
          <a:xfrm>
            <a:off x="2628000" y="3348000"/>
            <a:ext cx="3857095" cy="3456000"/>
            <a:chOff x="2880" y="1820"/>
            <a:chExt cx="2688" cy="2500"/>
          </a:xfrm>
        </p:grpSpPr>
        <p:pic>
          <p:nvPicPr>
            <p:cNvPr id="31" name="Picture 33" descr="Рисунок13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0" y="1820"/>
              <a:ext cx="2688" cy="2500"/>
            </a:xfrm>
            <a:prstGeom prst="rect">
              <a:avLst/>
            </a:prstGeom>
            <a:noFill/>
          </p:spPr>
        </p:pic>
        <p:grpSp>
          <p:nvGrpSpPr>
            <p:cNvPr id="32" name="Group 34"/>
            <p:cNvGrpSpPr>
              <a:grpSpLocks/>
            </p:cNvGrpSpPr>
            <p:nvPr/>
          </p:nvGrpSpPr>
          <p:grpSpPr bwMode="auto">
            <a:xfrm>
              <a:off x="5104" y="2888"/>
              <a:ext cx="238" cy="192"/>
              <a:chOff x="5104" y="2888"/>
              <a:chExt cx="238" cy="192"/>
            </a:xfrm>
          </p:grpSpPr>
          <p:sp>
            <p:nvSpPr>
              <p:cNvPr id="36" name="Oval 35"/>
              <p:cNvSpPr>
                <a:spLocks noChangeArrowheads="1"/>
              </p:cNvSpPr>
              <p:nvPr/>
            </p:nvSpPr>
            <p:spPr bwMode="auto">
              <a:xfrm>
                <a:off x="5104" y="2888"/>
                <a:ext cx="80" cy="192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" name="Freeform 36"/>
              <p:cNvSpPr>
                <a:spLocks/>
              </p:cNvSpPr>
              <p:nvPr/>
            </p:nvSpPr>
            <p:spPr bwMode="auto">
              <a:xfrm>
                <a:off x="5190" y="2961"/>
                <a:ext cx="152" cy="74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8" y="1"/>
                  </a:cxn>
                  <a:cxn ang="0">
                    <a:pos x="64" y="5"/>
                  </a:cxn>
                  <a:cxn ang="0">
                    <a:pos x="112" y="5"/>
                  </a:cxn>
                  <a:cxn ang="0">
                    <a:pos x="144" y="13"/>
                  </a:cxn>
                  <a:cxn ang="0">
                    <a:pos x="152" y="41"/>
                  </a:cxn>
                  <a:cxn ang="0">
                    <a:pos x="144" y="61"/>
                  </a:cxn>
                  <a:cxn ang="0">
                    <a:pos x="132" y="73"/>
                  </a:cxn>
                  <a:cxn ang="0">
                    <a:pos x="112" y="69"/>
                  </a:cxn>
                </a:cxnLst>
                <a:rect l="0" t="0" r="r" b="b"/>
                <a:pathLst>
                  <a:path w="152" h="74">
                    <a:moveTo>
                      <a:pt x="0" y="13"/>
                    </a:moveTo>
                    <a:cubicBezTo>
                      <a:pt x="8" y="7"/>
                      <a:pt x="17" y="2"/>
                      <a:pt x="28" y="1"/>
                    </a:cubicBezTo>
                    <a:cubicBezTo>
                      <a:pt x="39" y="0"/>
                      <a:pt x="50" y="4"/>
                      <a:pt x="64" y="5"/>
                    </a:cubicBezTo>
                    <a:cubicBezTo>
                      <a:pt x="78" y="6"/>
                      <a:pt x="99" y="4"/>
                      <a:pt x="112" y="5"/>
                    </a:cubicBezTo>
                    <a:cubicBezTo>
                      <a:pt x="125" y="6"/>
                      <a:pt x="137" y="7"/>
                      <a:pt x="144" y="13"/>
                    </a:cubicBezTo>
                    <a:cubicBezTo>
                      <a:pt x="151" y="19"/>
                      <a:pt x="152" y="33"/>
                      <a:pt x="152" y="41"/>
                    </a:cubicBezTo>
                    <a:cubicBezTo>
                      <a:pt x="152" y="49"/>
                      <a:pt x="147" y="56"/>
                      <a:pt x="144" y="61"/>
                    </a:cubicBezTo>
                    <a:cubicBezTo>
                      <a:pt x="141" y="66"/>
                      <a:pt x="137" y="72"/>
                      <a:pt x="132" y="73"/>
                    </a:cubicBezTo>
                    <a:cubicBezTo>
                      <a:pt x="127" y="74"/>
                      <a:pt x="115" y="70"/>
                      <a:pt x="112" y="69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" name="Group 40"/>
            <p:cNvGrpSpPr>
              <a:grpSpLocks/>
            </p:cNvGrpSpPr>
            <p:nvPr/>
          </p:nvGrpSpPr>
          <p:grpSpPr bwMode="auto">
            <a:xfrm rot="608732">
              <a:off x="4176" y="2821"/>
              <a:ext cx="269" cy="222"/>
              <a:chOff x="5073" y="2839"/>
              <a:chExt cx="269" cy="222"/>
            </a:xfrm>
          </p:grpSpPr>
          <p:sp>
            <p:nvSpPr>
              <p:cNvPr id="34" name="Oval 41"/>
              <p:cNvSpPr>
                <a:spLocks noChangeArrowheads="1"/>
              </p:cNvSpPr>
              <p:nvPr/>
            </p:nvSpPr>
            <p:spPr bwMode="auto">
              <a:xfrm>
                <a:off x="5073" y="2839"/>
                <a:ext cx="107" cy="222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Freeform 42"/>
              <p:cNvSpPr>
                <a:spLocks/>
              </p:cNvSpPr>
              <p:nvPr/>
            </p:nvSpPr>
            <p:spPr bwMode="auto">
              <a:xfrm>
                <a:off x="5190" y="2961"/>
                <a:ext cx="152" cy="74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8" y="1"/>
                  </a:cxn>
                  <a:cxn ang="0">
                    <a:pos x="64" y="5"/>
                  </a:cxn>
                  <a:cxn ang="0">
                    <a:pos x="112" y="5"/>
                  </a:cxn>
                  <a:cxn ang="0">
                    <a:pos x="144" y="13"/>
                  </a:cxn>
                  <a:cxn ang="0">
                    <a:pos x="152" y="41"/>
                  </a:cxn>
                  <a:cxn ang="0">
                    <a:pos x="144" y="61"/>
                  </a:cxn>
                  <a:cxn ang="0">
                    <a:pos x="132" y="73"/>
                  </a:cxn>
                  <a:cxn ang="0">
                    <a:pos x="112" y="69"/>
                  </a:cxn>
                </a:cxnLst>
                <a:rect l="0" t="0" r="r" b="b"/>
                <a:pathLst>
                  <a:path w="152" h="74">
                    <a:moveTo>
                      <a:pt x="0" y="13"/>
                    </a:moveTo>
                    <a:cubicBezTo>
                      <a:pt x="8" y="7"/>
                      <a:pt x="17" y="2"/>
                      <a:pt x="28" y="1"/>
                    </a:cubicBezTo>
                    <a:cubicBezTo>
                      <a:pt x="39" y="0"/>
                      <a:pt x="50" y="4"/>
                      <a:pt x="64" y="5"/>
                    </a:cubicBezTo>
                    <a:cubicBezTo>
                      <a:pt x="78" y="6"/>
                      <a:pt x="99" y="4"/>
                      <a:pt x="112" y="5"/>
                    </a:cubicBezTo>
                    <a:cubicBezTo>
                      <a:pt x="125" y="6"/>
                      <a:pt x="137" y="7"/>
                      <a:pt x="144" y="13"/>
                    </a:cubicBezTo>
                    <a:cubicBezTo>
                      <a:pt x="151" y="19"/>
                      <a:pt x="152" y="33"/>
                      <a:pt x="152" y="41"/>
                    </a:cubicBezTo>
                    <a:cubicBezTo>
                      <a:pt x="152" y="49"/>
                      <a:pt x="147" y="56"/>
                      <a:pt x="144" y="61"/>
                    </a:cubicBezTo>
                    <a:cubicBezTo>
                      <a:pt x="141" y="66"/>
                      <a:pt x="137" y="72"/>
                      <a:pt x="132" y="73"/>
                    </a:cubicBezTo>
                    <a:cubicBezTo>
                      <a:pt x="127" y="74"/>
                      <a:pt x="115" y="70"/>
                      <a:pt x="112" y="69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8" name="Group 32"/>
          <p:cNvGrpSpPr>
            <a:grpSpLocks noChangeAspect="1"/>
          </p:cNvGrpSpPr>
          <p:nvPr/>
        </p:nvGrpSpPr>
        <p:grpSpPr bwMode="auto">
          <a:xfrm>
            <a:off x="36000" y="3348000"/>
            <a:ext cx="3857095" cy="3456000"/>
            <a:chOff x="2880" y="1820"/>
            <a:chExt cx="2688" cy="2500"/>
          </a:xfrm>
        </p:grpSpPr>
        <p:pic>
          <p:nvPicPr>
            <p:cNvPr id="39" name="Picture 33" descr="Рисунок13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0" y="1820"/>
              <a:ext cx="2688" cy="2500"/>
            </a:xfrm>
            <a:prstGeom prst="rect">
              <a:avLst/>
            </a:prstGeom>
            <a:noFill/>
          </p:spPr>
        </p:pic>
        <p:grpSp>
          <p:nvGrpSpPr>
            <p:cNvPr id="40" name="Group 40"/>
            <p:cNvGrpSpPr>
              <a:grpSpLocks/>
            </p:cNvGrpSpPr>
            <p:nvPr/>
          </p:nvGrpSpPr>
          <p:grpSpPr bwMode="auto">
            <a:xfrm rot="608732">
              <a:off x="4176" y="2821"/>
              <a:ext cx="269" cy="222"/>
              <a:chOff x="5073" y="2839"/>
              <a:chExt cx="269" cy="222"/>
            </a:xfrm>
          </p:grpSpPr>
          <p:sp>
            <p:nvSpPr>
              <p:cNvPr id="41" name="Oval 41"/>
              <p:cNvSpPr>
                <a:spLocks noChangeArrowheads="1"/>
              </p:cNvSpPr>
              <p:nvPr/>
            </p:nvSpPr>
            <p:spPr bwMode="auto">
              <a:xfrm>
                <a:off x="5073" y="2839"/>
                <a:ext cx="107" cy="222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2" name="Freeform 42"/>
              <p:cNvSpPr>
                <a:spLocks/>
              </p:cNvSpPr>
              <p:nvPr/>
            </p:nvSpPr>
            <p:spPr bwMode="auto">
              <a:xfrm>
                <a:off x="5190" y="2961"/>
                <a:ext cx="152" cy="74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8" y="1"/>
                  </a:cxn>
                  <a:cxn ang="0">
                    <a:pos x="64" y="5"/>
                  </a:cxn>
                  <a:cxn ang="0">
                    <a:pos x="112" y="5"/>
                  </a:cxn>
                  <a:cxn ang="0">
                    <a:pos x="144" y="13"/>
                  </a:cxn>
                  <a:cxn ang="0">
                    <a:pos x="152" y="41"/>
                  </a:cxn>
                  <a:cxn ang="0">
                    <a:pos x="144" y="61"/>
                  </a:cxn>
                  <a:cxn ang="0">
                    <a:pos x="132" y="73"/>
                  </a:cxn>
                  <a:cxn ang="0">
                    <a:pos x="112" y="69"/>
                  </a:cxn>
                </a:cxnLst>
                <a:rect l="0" t="0" r="r" b="b"/>
                <a:pathLst>
                  <a:path w="152" h="74">
                    <a:moveTo>
                      <a:pt x="0" y="13"/>
                    </a:moveTo>
                    <a:cubicBezTo>
                      <a:pt x="8" y="7"/>
                      <a:pt x="17" y="2"/>
                      <a:pt x="28" y="1"/>
                    </a:cubicBezTo>
                    <a:cubicBezTo>
                      <a:pt x="39" y="0"/>
                      <a:pt x="50" y="4"/>
                      <a:pt x="64" y="5"/>
                    </a:cubicBezTo>
                    <a:cubicBezTo>
                      <a:pt x="78" y="6"/>
                      <a:pt x="99" y="4"/>
                      <a:pt x="112" y="5"/>
                    </a:cubicBezTo>
                    <a:cubicBezTo>
                      <a:pt x="125" y="6"/>
                      <a:pt x="137" y="7"/>
                      <a:pt x="144" y="13"/>
                    </a:cubicBezTo>
                    <a:cubicBezTo>
                      <a:pt x="151" y="19"/>
                      <a:pt x="152" y="33"/>
                      <a:pt x="152" y="41"/>
                    </a:cubicBezTo>
                    <a:cubicBezTo>
                      <a:pt x="152" y="49"/>
                      <a:pt x="147" y="56"/>
                      <a:pt x="144" y="61"/>
                    </a:cubicBezTo>
                    <a:cubicBezTo>
                      <a:pt x="141" y="66"/>
                      <a:pt x="137" y="72"/>
                      <a:pt x="132" y="73"/>
                    </a:cubicBezTo>
                    <a:cubicBezTo>
                      <a:pt x="127" y="74"/>
                      <a:pt x="115" y="70"/>
                      <a:pt x="112" y="69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3" name="Прямоугольник 42"/>
          <p:cNvSpPr/>
          <p:nvPr/>
        </p:nvSpPr>
        <p:spPr>
          <a:xfrm>
            <a:off x="54000" y="6357958"/>
            <a:ext cx="8964000" cy="431438"/>
          </a:xfrm>
          <a:prstGeom prst="rect">
            <a:avLst/>
          </a:prstGeom>
          <a:solidFill>
            <a:srgbClr val="F9F3DB"/>
          </a:solidFill>
          <a:ln w="95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Кто лучше видит – девочки или мальчики?</a:t>
            </a:r>
          </a:p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395536" y="2143116"/>
            <a:ext cx="82484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Кто лучше видит – девочки или мальчики?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0" y="3286124"/>
            <a:ext cx="9144000" cy="7143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Рисунок 45" descr="запл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2000" y="4140000"/>
            <a:ext cx="266700" cy="514350"/>
          </a:xfrm>
          <a:prstGeom prst="rect">
            <a:avLst/>
          </a:prstGeom>
        </p:spPr>
      </p:pic>
      <p:pic>
        <p:nvPicPr>
          <p:cNvPr id="47" name="Рисунок 46" descr="запл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8000" y="4140000"/>
            <a:ext cx="266700" cy="514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2536" y="260648"/>
            <a:ext cx="9715500" cy="108012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476672"/>
            <a:ext cx="59939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Поворот  «Вычислительный»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19672" y="188640"/>
            <a:ext cx="59939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Поворот  «Вычислительный»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Рисунок 5" descr="клубо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52" y="214290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3" name="Рисунок 1"/>
          <p:cNvPicPr>
            <a:picLocks noChangeAspect="1" noChangeArrowheads="1"/>
          </p:cNvPicPr>
          <p:nvPr/>
        </p:nvPicPr>
        <p:blipFill>
          <a:blip r:embed="rId4" cstate="print"/>
          <a:srcRect l="3264" b="7111"/>
          <a:stretch>
            <a:fillRect/>
          </a:stretch>
        </p:blipFill>
        <p:spPr bwMode="auto">
          <a:xfrm>
            <a:off x="4805365" y="1504444"/>
            <a:ext cx="3519857" cy="4372828"/>
          </a:xfrm>
          <a:prstGeom prst="rect">
            <a:avLst/>
          </a:prstGeom>
          <a:noFill/>
        </p:spPr>
      </p:pic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Прямоугольник 15">
            <a:hlinkClick r:id="rId5" action="ppaction://hlinkpres?slideindex=7&amp;slidetitle=Слайд 7"/>
          </p:cNvPr>
          <p:cNvSpPr/>
          <p:nvPr/>
        </p:nvSpPr>
        <p:spPr>
          <a:xfrm>
            <a:off x="4788024" y="5013176"/>
            <a:ext cx="3600400" cy="864096"/>
          </a:xfrm>
          <a:prstGeom prst="rect">
            <a:avLst/>
          </a:prstGeom>
          <a:solidFill>
            <a:srgbClr val="EDDED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5" action="ppaction://hlinkpres?slideindex=6&amp;slidetitle=Слайд 6"/>
          </p:cNvPr>
          <p:cNvSpPr/>
          <p:nvPr/>
        </p:nvSpPr>
        <p:spPr>
          <a:xfrm>
            <a:off x="4788024" y="1484784"/>
            <a:ext cx="3600400" cy="864096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rId5" action="ppaction://hlinkpres?slideindex=6&amp;slidetitle=Слайд 6"/>
          </p:cNvPr>
          <p:cNvSpPr/>
          <p:nvPr/>
        </p:nvSpPr>
        <p:spPr>
          <a:xfrm>
            <a:off x="4788024" y="2348880"/>
            <a:ext cx="3600400" cy="864096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rId5" action="ppaction://hlinkpres?slideindex=6&amp;slidetitle=Слайд 6"/>
          </p:cNvPr>
          <p:cNvSpPr/>
          <p:nvPr/>
        </p:nvSpPr>
        <p:spPr>
          <a:xfrm>
            <a:off x="4788024" y="3212976"/>
            <a:ext cx="3600400" cy="864096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hlinkClick r:id="rId5" action="ppaction://hlinkpres?slideindex=6&amp;slidetitle=Слайд 6"/>
          </p:cNvPr>
          <p:cNvSpPr/>
          <p:nvPr/>
        </p:nvSpPr>
        <p:spPr>
          <a:xfrm>
            <a:off x="4788024" y="4077072"/>
            <a:ext cx="3600400" cy="936104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9581" name="Object 5"/>
          <p:cNvGraphicFramePr>
            <a:graphicFrameLocks noChangeAspect="1"/>
          </p:cNvGraphicFramePr>
          <p:nvPr/>
        </p:nvGraphicFramePr>
        <p:xfrm>
          <a:off x="1187624" y="2708920"/>
          <a:ext cx="2554046" cy="1704379"/>
        </p:xfrm>
        <a:graphic>
          <a:graphicData uri="http://schemas.openxmlformats.org/presentationml/2006/ole">
            <p:oleObj spid="_x0000_s115714" name="Формула" r:id="rId6" imgW="533160" imgH="393480" progId="Equation.3">
              <p:embed/>
            </p:oleObj>
          </a:graphicData>
        </a:graphic>
      </p:graphicFrame>
      <p:graphicFrame>
        <p:nvGraphicFramePr>
          <p:cNvPr id="23" name="Object 21"/>
          <p:cNvGraphicFramePr>
            <a:graphicFrameLocks noChangeAspect="1"/>
          </p:cNvGraphicFramePr>
          <p:nvPr/>
        </p:nvGraphicFramePr>
        <p:xfrm>
          <a:off x="6137275" y="5013325"/>
          <a:ext cx="501650" cy="936625"/>
        </p:xfrm>
        <a:graphic>
          <a:graphicData uri="http://schemas.openxmlformats.org/presentationml/2006/ole">
            <p:oleObj spid="_x0000_s115715" name="Формула" r:id="rId7" imgW="152280" imgH="393480" progId="Equation.3">
              <p:embed/>
            </p:oleObj>
          </a:graphicData>
        </a:graphic>
      </p:graphicFrame>
      <p:graphicFrame>
        <p:nvGraphicFramePr>
          <p:cNvPr id="115716" name="Object 21"/>
          <p:cNvGraphicFramePr>
            <a:graphicFrameLocks noChangeAspect="1"/>
          </p:cNvGraphicFramePr>
          <p:nvPr/>
        </p:nvGraphicFramePr>
        <p:xfrm>
          <a:off x="5868144" y="1484784"/>
          <a:ext cx="752475" cy="936625"/>
        </p:xfrm>
        <a:graphic>
          <a:graphicData uri="http://schemas.openxmlformats.org/presentationml/2006/ole">
            <p:oleObj spid="_x0000_s115716" name="Формула" r:id="rId8" imgW="228600" imgH="393480" progId="Equation.3">
              <p:embed/>
            </p:oleObj>
          </a:graphicData>
        </a:graphic>
      </p:graphicFrame>
      <p:graphicFrame>
        <p:nvGraphicFramePr>
          <p:cNvPr id="115718" name="Object 21"/>
          <p:cNvGraphicFramePr>
            <a:graphicFrameLocks noChangeAspect="1"/>
          </p:cNvGraphicFramePr>
          <p:nvPr/>
        </p:nvGraphicFramePr>
        <p:xfrm>
          <a:off x="5981700" y="3213100"/>
          <a:ext cx="669925" cy="936625"/>
        </p:xfrm>
        <a:graphic>
          <a:graphicData uri="http://schemas.openxmlformats.org/presentationml/2006/ole">
            <p:oleObj spid="_x0000_s115718" name="Формула" r:id="rId9" imgW="203040" imgH="393480" progId="Equation.3">
              <p:embed/>
            </p:oleObj>
          </a:graphicData>
        </a:graphic>
      </p:graphicFrame>
      <p:graphicFrame>
        <p:nvGraphicFramePr>
          <p:cNvPr id="115720" name="Object 21"/>
          <p:cNvGraphicFramePr>
            <a:graphicFrameLocks noChangeAspect="1"/>
          </p:cNvGraphicFramePr>
          <p:nvPr/>
        </p:nvGraphicFramePr>
        <p:xfrm>
          <a:off x="6444208" y="4005064"/>
          <a:ext cx="809907" cy="1008112"/>
        </p:xfrm>
        <a:graphic>
          <a:graphicData uri="http://schemas.openxmlformats.org/presentationml/2006/ole">
            <p:oleObj spid="_x0000_s115720" name="Формула" r:id="rId10" imgW="228600" imgH="393480" progId="Equation.3">
              <p:embed/>
            </p:oleObj>
          </a:graphicData>
        </a:graphic>
      </p:graphicFrame>
      <p:graphicFrame>
        <p:nvGraphicFramePr>
          <p:cNvPr id="115721" name="Object 21"/>
          <p:cNvGraphicFramePr>
            <a:graphicFrameLocks noChangeAspect="1"/>
          </p:cNvGraphicFramePr>
          <p:nvPr/>
        </p:nvGraphicFramePr>
        <p:xfrm>
          <a:off x="6338888" y="2349500"/>
          <a:ext cx="960437" cy="936625"/>
        </p:xfrm>
        <a:graphic>
          <a:graphicData uri="http://schemas.openxmlformats.org/presentationml/2006/ole">
            <p:oleObj spid="_x0000_s115721" name="Формула" r:id="rId11" imgW="291960" imgH="393480" progId="Equation.3">
              <p:embed/>
            </p:oleObj>
          </a:graphicData>
        </a:graphic>
      </p:graphicFrame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429625" y="6357937"/>
            <a:ext cx="714375" cy="500063"/>
          </a:xfrm>
          <a:prstGeom prst="actionButtonForwardNex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19672" y="188640"/>
            <a:ext cx="59939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Поворот  «Вычислительный»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Рисунок 5" descr="клубо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52" y="214290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3" name="Рисунок 1"/>
          <p:cNvPicPr>
            <a:picLocks noChangeAspect="1" noChangeArrowheads="1"/>
          </p:cNvPicPr>
          <p:nvPr/>
        </p:nvPicPr>
        <p:blipFill>
          <a:blip r:embed="rId4" cstate="print"/>
          <a:srcRect l="3264" b="7111"/>
          <a:stretch>
            <a:fillRect/>
          </a:stretch>
        </p:blipFill>
        <p:spPr bwMode="auto">
          <a:xfrm>
            <a:off x="4805365" y="1504444"/>
            <a:ext cx="3519857" cy="4372828"/>
          </a:xfrm>
          <a:prstGeom prst="rect">
            <a:avLst/>
          </a:prstGeom>
          <a:noFill/>
        </p:spPr>
      </p:pic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788024" y="1484784"/>
            <a:ext cx="3600400" cy="864096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rId5" action="ppaction://hlinkpres?slideindex=8&amp;slidetitle=Слайд 8"/>
          </p:cNvPr>
          <p:cNvSpPr/>
          <p:nvPr/>
        </p:nvSpPr>
        <p:spPr>
          <a:xfrm>
            <a:off x="4788024" y="2348880"/>
            <a:ext cx="3600400" cy="864096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788024" y="3212976"/>
            <a:ext cx="3600400" cy="864096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788024" y="4077072"/>
            <a:ext cx="3600400" cy="936104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5716" name="Object 21"/>
          <p:cNvGraphicFramePr>
            <a:graphicFrameLocks noChangeAspect="1"/>
          </p:cNvGraphicFramePr>
          <p:nvPr/>
        </p:nvGraphicFramePr>
        <p:xfrm>
          <a:off x="5867400" y="1484313"/>
          <a:ext cx="752475" cy="936625"/>
        </p:xfrm>
        <a:graphic>
          <a:graphicData uri="http://schemas.openxmlformats.org/presentationml/2006/ole">
            <p:oleObj spid="_x0000_s136196" name="Формула" r:id="rId6" imgW="228600" imgH="393480" progId="Equation.3">
              <p:embed/>
            </p:oleObj>
          </a:graphicData>
        </a:graphic>
      </p:graphicFrame>
      <p:graphicFrame>
        <p:nvGraphicFramePr>
          <p:cNvPr id="115718" name="Object 21"/>
          <p:cNvGraphicFramePr>
            <a:graphicFrameLocks noChangeAspect="1"/>
          </p:cNvGraphicFramePr>
          <p:nvPr/>
        </p:nvGraphicFramePr>
        <p:xfrm>
          <a:off x="5981700" y="3213100"/>
          <a:ext cx="669925" cy="936625"/>
        </p:xfrm>
        <a:graphic>
          <a:graphicData uri="http://schemas.openxmlformats.org/presentationml/2006/ole">
            <p:oleObj spid="_x0000_s136197" name="Формула" r:id="rId7" imgW="203040" imgH="393480" progId="Equation.3">
              <p:embed/>
            </p:oleObj>
          </a:graphicData>
        </a:graphic>
      </p:graphicFrame>
      <p:graphicFrame>
        <p:nvGraphicFramePr>
          <p:cNvPr id="115720" name="Object 21"/>
          <p:cNvGraphicFramePr>
            <a:graphicFrameLocks noChangeAspect="1"/>
          </p:cNvGraphicFramePr>
          <p:nvPr/>
        </p:nvGraphicFramePr>
        <p:xfrm>
          <a:off x="6444208" y="4005064"/>
          <a:ext cx="809907" cy="1008112"/>
        </p:xfrm>
        <a:graphic>
          <a:graphicData uri="http://schemas.openxmlformats.org/presentationml/2006/ole">
            <p:oleObj spid="_x0000_s136198" name="Формула" r:id="rId8" imgW="228600" imgH="393480" progId="Equation.3">
              <p:embed/>
            </p:oleObj>
          </a:graphicData>
        </a:graphic>
      </p:graphicFrame>
      <p:graphicFrame>
        <p:nvGraphicFramePr>
          <p:cNvPr id="115721" name="Object 21"/>
          <p:cNvGraphicFramePr>
            <a:graphicFrameLocks noChangeAspect="1"/>
          </p:cNvGraphicFramePr>
          <p:nvPr/>
        </p:nvGraphicFramePr>
        <p:xfrm>
          <a:off x="6338888" y="2349500"/>
          <a:ext cx="960437" cy="936625"/>
        </p:xfrm>
        <a:graphic>
          <a:graphicData uri="http://schemas.openxmlformats.org/presentationml/2006/ole">
            <p:oleObj spid="_x0000_s136199" name="Формула" r:id="rId9" imgW="291960" imgH="393480" progId="Equation.3">
              <p:embed/>
            </p:oleObj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95536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Управляющая кнопка: далее 21">
            <a:hlinkClick r:id="" action="ppaction://hlinkshowjump?jump=nextslide" highlightClick="1"/>
          </p:cNvPr>
          <p:cNvSpPr/>
          <p:nvPr/>
        </p:nvSpPr>
        <p:spPr>
          <a:xfrm>
            <a:off x="8429625" y="6357937"/>
            <a:ext cx="714375" cy="500063"/>
          </a:xfrm>
          <a:prstGeom prst="actionButtonForwardNex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graphicFrame>
        <p:nvGraphicFramePr>
          <p:cNvPr id="136200" name="Object 5"/>
          <p:cNvGraphicFramePr>
            <a:graphicFrameLocks noChangeAspect="1"/>
          </p:cNvGraphicFramePr>
          <p:nvPr/>
        </p:nvGraphicFramePr>
        <p:xfrm>
          <a:off x="611560" y="2331126"/>
          <a:ext cx="3528392" cy="1866745"/>
        </p:xfrm>
        <a:graphic>
          <a:graphicData uri="http://schemas.openxmlformats.org/presentationml/2006/ole">
            <p:oleObj spid="_x0000_s136200" name="Формула" r:id="rId10" imgW="672840" imgH="393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19672" y="188640"/>
            <a:ext cx="59939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Поворот  «Вычислительный»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Рисунок 5" descr="клубо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52" y="214290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3" name="Рисунок 1"/>
          <p:cNvPicPr>
            <a:picLocks noChangeAspect="1" noChangeArrowheads="1"/>
          </p:cNvPicPr>
          <p:nvPr/>
        </p:nvPicPr>
        <p:blipFill>
          <a:blip r:embed="rId4" cstate="print"/>
          <a:srcRect l="3264" b="7111"/>
          <a:stretch>
            <a:fillRect/>
          </a:stretch>
        </p:blipFill>
        <p:spPr bwMode="auto">
          <a:xfrm>
            <a:off x="4805365" y="1504444"/>
            <a:ext cx="3519857" cy="4372828"/>
          </a:xfrm>
          <a:prstGeom prst="rect">
            <a:avLst/>
          </a:prstGeom>
          <a:noFill/>
        </p:spPr>
      </p:pic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Прямоугольник 16">
            <a:hlinkClick r:id="rId5" action="ppaction://hlinkpres?slideindex=9&amp;slidetitle=Слайд 9"/>
          </p:cNvPr>
          <p:cNvSpPr/>
          <p:nvPr/>
        </p:nvSpPr>
        <p:spPr>
          <a:xfrm>
            <a:off x="4788024" y="1484784"/>
            <a:ext cx="3600400" cy="864096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788024" y="3068960"/>
            <a:ext cx="3600400" cy="936104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788024" y="4005064"/>
            <a:ext cx="3600400" cy="936104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5716" name="Object 21"/>
          <p:cNvGraphicFramePr>
            <a:graphicFrameLocks noChangeAspect="1"/>
          </p:cNvGraphicFramePr>
          <p:nvPr/>
        </p:nvGraphicFramePr>
        <p:xfrm>
          <a:off x="5868144" y="1484784"/>
          <a:ext cx="752475" cy="936625"/>
        </p:xfrm>
        <a:graphic>
          <a:graphicData uri="http://schemas.openxmlformats.org/presentationml/2006/ole">
            <p:oleObj spid="_x0000_s138243" name="Формула" r:id="rId6" imgW="228600" imgH="393480" progId="Equation.3">
              <p:embed/>
            </p:oleObj>
          </a:graphicData>
        </a:graphic>
      </p:graphicFrame>
      <p:graphicFrame>
        <p:nvGraphicFramePr>
          <p:cNvPr id="115718" name="Object 21"/>
          <p:cNvGraphicFramePr>
            <a:graphicFrameLocks noChangeAspect="1"/>
          </p:cNvGraphicFramePr>
          <p:nvPr/>
        </p:nvGraphicFramePr>
        <p:xfrm>
          <a:off x="6012160" y="3068960"/>
          <a:ext cx="669925" cy="936625"/>
        </p:xfrm>
        <a:graphic>
          <a:graphicData uri="http://schemas.openxmlformats.org/presentationml/2006/ole">
            <p:oleObj spid="_x0000_s138244" name="Формула" r:id="rId7" imgW="203040" imgH="393480" progId="Equation.3">
              <p:embed/>
            </p:oleObj>
          </a:graphicData>
        </a:graphic>
      </p:graphicFrame>
      <p:graphicFrame>
        <p:nvGraphicFramePr>
          <p:cNvPr id="115720" name="Object 21"/>
          <p:cNvGraphicFramePr>
            <a:graphicFrameLocks noChangeAspect="1"/>
          </p:cNvGraphicFramePr>
          <p:nvPr/>
        </p:nvGraphicFramePr>
        <p:xfrm>
          <a:off x="6444208" y="4005064"/>
          <a:ext cx="809907" cy="1008112"/>
        </p:xfrm>
        <a:graphic>
          <a:graphicData uri="http://schemas.openxmlformats.org/presentationml/2006/ole">
            <p:oleObj spid="_x0000_s138245" name="Формула" r:id="rId8" imgW="228600" imgH="393480" progId="Equation.3">
              <p:embed/>
            </p:oleObj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95536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03648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8246" name="Object 5"/>
          <p:cNvGraphicFramePr>
            <a:graphicFrameLocks noChangeAspect="1"/>
          </p:cNvGraphicFramePr>
          <p:nvPr/>
        </p:nvGraphicFramePr>
        <p:xfrm>
          <a:off x="1115616" y="2301675"/>
          <a:ext cx="2260997" cy="2111575"/>
        </p:xfrm>
        <a:graphic>
          <a:graphicData uri="http://schemas.openxmlformats.org/presentationml/2006/ole">
            <p:oleObj spid="_x0000_s138246" name="Формула" r:id="rId9" imgW="380880" imgH="393480" progId="Equation.3">
              <p:embed/>
            </p:oleObj>
          </a:graphicData>
        </a:graphic>
      </p:graphicFrame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429625" y="6357937"/>
            <a:ext cx="714375" cy="500063"/>
          </a:xfrm>
          <a:prstGeom prst="actionButtonForwardNex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-285784" y="142852"/>
            <a:ext cx="9715500" cy="647700"/>
          </a:xfrm>
          <a:prstGeom prst="rect">
            <a:avLst/>
          </a:prstGeom>
          <a:gradFill>
            <a:gsLst>
              <a:gs pos="0">
                <a:srgbClr val="FDFEFC"/>
              </a:gs>
              <a:gs pos="100000">
                <a:srgbClr val="F9DB91"/>
              </a:gs>
            </a:gsLst>
            <a:lin ang="2700000" scaled="0"/>
          </a:gra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19672" y="188640"/>
            <a:ext cx="59939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28575" cmpd="sng">
                  <a:solidFill>
                    <a:srgbClr val="341902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9F3DB"/>
                    </a:gs>
                    <a:gs pos="100000">
                      <a:srgbClr val="F9DB91"/>
                    </a:gs>
                  </a:gsLst>
                  <a:lin ang="108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Поворот  «Вычислительный»</a:t>
            </a:r>
            <a:endParaRPr lang="ru-RU" sz="3600" b="1" dirty="0">
              <a:ln w="28575" cmpd="sng">
                <a:solidFill>
                  <a:srgbClr val="341902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9F3DB"/>
                  </a:gs>
                  <a:gs pos="100000">
                    <a:srgbClr val="F9DB91"/>
                  </a:gs>
                </a:gsLst>
                <a:lin ang="108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Рисунок 5" descr="клубо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52" y="214290"/>
            <a:ext cx="533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3" name="Рисунок 1"/>
          <p:cNvPicPr>
            <a:picLocks noChangeAspect="1" noChangeArrowheads="1"/>
          </p:cNvPicPr>
          <p:nvPr/>
        </p:nvPicPr>
        <p:blipFill>
          <a:blip r:embed="rId4" cstate="print"/>
          <a:srcRect l="3264" b="7111"/>
          <a:stretch>
            <a:fillRect/>
          </a:stretch>
        </p:blipFill>
        <p:spPr bwMode="auto">
          <a:xfrm>
            <a:off x="4805365" y="1504444"/>
            <a:ext cx="3519857" cy="4372828"/>
          </a:xfrm>
          <a:prstGeom prst="rect">
            <a:avLst/>
          </a:prstGeom>
          <a:noFill/>
        </p:spPr>
      </p:pic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788024" y="3140968"/>
            <a:ext cx="3600400" cy="936104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hlinkClick r:id="rId5" action="ppaction://hlinkpres?slideindex=10&amp;slidetitle=Слайд 10"/>
          </p:cNvPr>
          <p:cNvSpPr/>
          <p:nvPr/>
        </p:nvSpPr>
        <p:spPr>
          <a:xfrm>
            <a:off x="4788024" y="4077072"/>
            <a:ext cx="3600400" cy="936104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5718" name="Object 21"/>
          <p:cNvGraphicFramePr>
            <a:graphicFrameLocks noChangeAspect="1"/>
          </p:cNvGraphicFramePr>
          <p:nvPr/>
        </p:nvGraphicFramePr>
        <p:xfrm>
          <a:off x="5940152" y="3140968"/>
          <a:ext cx="669925" cy="936625"/>
        </p:xfrm>
        <a:graphic>
          <a:graphicData uri="http://schemas.openxmlformats.org/presentationml/2006/ole">
            <p:oleObj spid="_x0000_s144388" name="Формула" r:id="rId6" imgW="203040" imgH="393480" progId="Equation.3">
              <p:embed/>
            </p:oleObj>
          </a:graphicData>
        </a:graphic>
      </p:graphicFrame>
      <p:graphicFrame>
        <p:nvGraphicFramePr>
          <p:cNvPr id="115720" name="Object 21"/>
          <p:cNvGraphicFramePr>
            <a:graphicFrameLocks noChangeAspect="1"/>
          </p:cNvGraphicFramePr>
          <p:nvPr/>
        </p:nvGraphicFramePr>
        <p:xfrm>
          <a:off x="6444208" y="4005064"/>
          <a:ext cx="809907" cy="1008112"/>
        </p:xfrm>
        <a:graphic>
          <a:graphicData uri="http://schemas.openxmlformats.org/presentationml/2006/ole">
            <p:oleObj spid="_x0000_s144389" name="Формула" r:id="rId7" imgW="228600" imgH="393480" progId="Equation.3">
              <p:embed/>
            </p:oleObj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95536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03648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11760" y="5373216"/>
            <a:ext cx="864096" cy="980728"/>
          </a:xfrm>
          <a:prstGeom prst="rec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8429625" y="6357937"/>
            <a:ext cx="714375" cy="500063"/>
          </a:xfrm>
          <a:prstGeom prst="actionButtonForwardNext">
            <a:avLst/>
          </a:prstGeom>
          <a:solidFill>
            <a:srgbClr val="EDDE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graphicFrame>
        <p:nvGraphicFramePr>
          <p:cNvPr id="144390" name="Object 5"/>
          <p:cNvGraphicFramePr>
            <a:graphicFrameLocks noChangeAspect="1"/>
          </p:cNvGraphicFramePr>
          <p:nvPr/>
        </p:nvGraphicFramePr>
        <p:xfrm>
          <a:off x="683568" y="2348880"/>
          <a:ext cx="3498277" cy="1848991"/>
        </p:xfrm>
        <a:graphic>
          <a:graphicData uri="http://schemas.openxmlformats.org/presentationml/2006/ole">
            <p:oleObj spid="_x0000_s144390" name="Формула" r:id="rId8" imgW="672840" imgH="393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334</Words>
  <Application>Microsoft Office PowerPoint</Application>
  <PresentationFormat>Экран (4:3)</PresentationFormat>
  <Paragraphs>90</Paragraphs>
  <Slides>21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BEST_XP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</dc:creator>
  <cp:lastModifiedBy>Дом</cp:lastModifiedBy>
  <cp:revision>188</cp:revision>
  <dcterms:created xsi:type="dcterms:W3CDTF">2009-10-10T06:23:05Z</dcterms:created>
  <dcterms:modified xsi:type="dcterms:W3CDTF">2013-10-22T18:33:44Z</dcterms:modified>
</cp:coreProperties>
</file>