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8" r:id="rId2"/>
    <p:sldId id="259" r:id="rId3"/>
    <p:sldId id="260" r:id="rId4"/>
    <p:sldId id="261" r:id="rId5"/>
    <p:sldId id="263" r:id="rId6"/>
    <p:sldId id="262" r:id="rId7"/>
    <p:sldId id="256"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33C28-1763-4CAB-AA90-D682FF33B6D6}" type="datetimeFigureOut">
              <a:rPr lang="ru-RU" smtClean="0"/>
              <a:t>25.11.2015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D97FB-C462-4468-8CBB-82E6DD33D217}" type="slidenum">
              <a:rPr lang="ru-RU" smtClean="0"/>
              <a:t>‹#›</a:t>
            </a:fld>
            <a:endParaRPr lang="ru-RU"/>
          </a:p>
        </p:txBody>
      </p:sp>
    </p:spTree>
    <p:extLst>
      <p:ext uri="{BB962C8B-B14F-4D97-AF65-F5344CB8AC3E}">
        <p14:creationId xmlns:p14="http://schemas.microsoft.com/office/powerpoint/2010/main" val="19627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7D97FB-C462-4468-8CBB-82E6DD33D217}" type="slidenum">
              <a:rPr lang="ru-RU" smtClean="0"/>
              <a:t>4</a:t>
            </a:fld>
            <a:endParaRPr lang="ru-RU"/>
          </a:p>
        </p:txBody>
      </p:sp>
    </p:spTree>
    <p:extLst>
      <p:ext uri="{BB962C8B-B14F-4D97-AF65-F5344CB8AC3E}">
        <p14:creationId xmlns:p14="http://schemas.microsoft.com/office/powerpoint/2010/main" val="125119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25.11.2015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6096" y="4437112"/>
            <a:ext cx="4024536" cy="1752600"/>
          </a:xfrm>
        </p:spPr>
        <p:txBody>
          <a:bodyPr>
            <a:normAutofit/>
          </a:bodyPr>
          <a:lstStyle/>
          <a:p>
            <a:pPr algn="l"/>
            <a:r>
              <a:rPr lang="ru-RU" sz="2800" dirty="0" smtClean="0">
                <a:solidFill>
                  <a:schemeClr val="tx1"/>
                </a:solidFill>
              </a:rPr>
              <a:t>Работу выполнила</a:t>
            </a:r>
          </a:p>
          <a:p>
            <a:pPr algn="l"/>
            <a:r>
              <a:rPr lang="ru-RU" sz="2800" dirty="0" smtClean="0">
                <a:solidFill>
                  <a:schemeClr val="tx1"/>
                </a:solidFill>
              </a:rPr>
              <a:t>Ученица 10 А класса</a:t>
            </a:r>
          </a:p>
          <a:p>
            <a:pPr algn="l"/>
            <a:r>
              <a:rPr lang="ru-RU" sz="2800" dirty="0" err="1" smtClean="0">
                <a:solidFill>
                  <a:schemeClr val="tx1"/>
                </a:solidFill>
              </a:rPr>
              <a:t>Михалёва</a:t>
            </a:r>
            <a:r>
              <a:rPr lang="ru-RU" sz="2800" dirty="0" smtClean="0">
                <a:solidFill>
                  <a:schemeClr val="tx1"/>
                </a:solidFill>
              </a:rPr>
              <a:t> Татьяна</a:t>
            </a:r>
            <a:endParaRPr lang="ru-RU" sz="2800" dirty="0">
              <a:solidFill>
                <a:schemeClr val="tx1"/>
              </a:solidFill>
            </a:endParaRPr>
          </a:p>
        </p:txBody>
      </p:sp>
      <p:sp>
        <p:nvSpPr>
          <p:cNvPr id="2" name="Заголовок 1"/>
          <p:cNvSpPr>
            <a:spLocks noGrp="1"/>
          </p:cNvSpPr>
          <p:nvPr>
            <p:ph type="ctrTitle"/>
          </p:nvPr>
        </p:nvSpPr>
        <p:spPr>
          <a:xfrm>
            <a:off x="683568" y="1772816"/>
            <a:ext cx="7772400" cy="1470025"/>
          </a:xfrm>
        </p:spPr>
        <p:txBody>
          <a:bodyPr>
            <a:noAutofit/>
          </a:bodyPr>
          <a:lstStyle/>
          <a:p>
            <a:pPr marL="182880" indent="0" algn="ctr">
              <a:buNone/>
            </a:pPr>
            <a:r>
              <a:rPr lang="ru-RU" sz="4800" b="1" dirty="0" smtClean="0"/>
              <a:t>Непозиционные системы счисления</a:t>
            </a:r>
            <a:endParaRPr lang="ru-RU" sz="4800" b="1" dirty="0"/>
          </a:p>
        </p:txBody>
      </p:sp>
    </p:spTree>
    <p:extLst>
      <p:ext uri="{BB962C8B-B14F-4D97-AF65-F5344CB8AC3E}">
        <p14:creationId xmlns:p14="http://schemas.microsoft.com/office/powerpoint/2010/main" val="377758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95536" y="1412776"/>
            <a:ext cx="7956872" cy="4569371"/>
          </a:xfrm>
        </p:spPr>
        <p:txBody>
          <a:bodyPr/>
          <a:lstStyle/>
          <a:p>
            <a:pPr marL="0" indent="0">
              <a:buNone/>
            </a:pPr>
            <a:r>
              <a:rPr lang="ru-RU" b="1" dirty="0"/>
              <a:t>Непозиционная система счисления</a:t>
            </a:r>
            <a:r>
              <a:rPr lang="ru-RU" dirty="0"/>
              <a:t> — это такая система счисления, в которой </a:t>
            </a:r>
            <a:r>
              <a:rPr lang="ru-RU" i="1" dirty="0"/>
              <a:t>положения цифры в записи числа не зависит величина</a:t>
            </a:r>
            <a:r>
              <a:rPr lang="ru-RU" dirty="0"/>
              <a:t>, которую она обозначает. Система может накладывать определенные </a:t>
            </a:r>
            <a:r>
              <a:rPr lang="ru-RU" b="1" dirty="0"/>
              <a:t>ограничения на порядок цифр</a:t>
            </a:r>
            <a:r>
              <a:rPr lang="ru-RU" dirty="0"/>
              <a:t> (расположение по возрастанию или убыванию).</a:t>
            </a:r>
          </a:p>
        </p:txBody>
      </p:sp>
    </p:spTree>
    <p:extLst>
      <p:ext uri="{BB962C8B-B14F-4D97-AF65-F5344CB8AC3E}">
        <p14:creationId xmlns:p14="http://schemas.microsoft.com/office/powerpoint/2010/main" val="349892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002440"/>
          </a:xfrm>
        </p:spPr>
        <p:txBody>
          <a:bodyPr/>
          <a:lstStyle/>
          <a:p>
            <a:pPr marL="0" indent="0" algn="ctr">
              <a:buNone/>
            </a:pPr>
            <a:r>
              <a:rPr lang="ru-RU" sz="2800" b="1" u="sng" dirty="0"/>
              <a:t>Единичная </a:t>
            </a:r>
            <a:r>
              <a:rPr lang="ru-RU" sz="2800" b="1" u="sng" dirty="0" smtClean="0"/>
              <a:t>(унарная) система </a:t>
            </a:r>
            <a:r>
              <a:rPr lang="ru-RU" sz="2800" b="1" dirty="0"/>
              <a:t/>
            </a:r>
            <a:br>
              <a:rPr lang="ru-RU" sz="2800" b="1" dirty="0"/>
            </a:br>
            <a:endParaRPr lang="ru-RU" sz="2800" dirty="0"/>
          </a:p>
        </p:txBody>
      </p:sp>
      <p:sp>
        <p:nvSpPr>
          <p:cNvPr id="3" name="Объект 2"/>
          <p:cNvSpPr>
            <a:spLocks noGrp="1"/>
          </p:cNvSpPr>
          <p:nvPr>
            <p:ph sz="quarter" idx="13"/>
          </p:nvPr>
        </p:nvSpPr>
        <p:spPr>
          <a:xfrm>
            <a:off x="30690" y="620688"/>
            <a:ext cx="9113309" cy="2376264"/>
          </a:xfrm>
        </p:spPr>
        <p:txBody>
          <a:bodyPr>
            <a:noAutofit/>
          </a:bodyPr>
          <a:lstStyle/>
          <a:p>
            <a:pPr marL="45720" indent="0">
              <a:buNone/>
            </a:pPr>
            <a:r>
              <a:rPr lang="ru-RU" sz="1400" dirty="0"/>
              <a:t>В древние времена, когда люди начали считать, появилась потребность в записи чисел. Количество предметов, например, мешков, изображалось нанесением черточек или засечек на какой-либо твердой поверхности: камне, глине, дереве (до изобретения бумаги было еще очень далеко). Каждому мешку в такой записи соответствовала одна черточка. Археологами найдены такие «записи» при раскопках культурных слоев, относящихся к периоду палеолита (10-11 тысяч лет до н.э.). Сущность системы. Ученые назвали этот способ записи чисел единичной (палочной) системой счисления. В ней для записи чисел применялся только один вид знаков — палочка. Каждое число в такой системе счисления обозначалось с помощью строки, составленной из палочек, количество которых равнялось обозначаемому числу</a:t>
            </a:r>
            <a:r>
              <a:rPr lang="ru-RU" sz="1400" dirty="0" smtClean="0"/>
              <a:t>.</a:t>
            </a:r>
            <a:endParaRPr lang="ru-RU"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0968"/>
            <a:ext cx="6946661" cy="309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974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43000"/>
          </a:xfrm>
        </p:spPr>
        <p:txBody>
          <a:bodyPr/>
          <a:lstStyle/>
          <a:p>
            <a:pPr marL="0" indent="0" algn="ctr">
              <a:buNone/>
            </a:pPr>
            <a:r>
              <a:rPr lang="ru-RU" sz="2800" u="sng" dirty="0" smtClean="0"/>
              <a:t>Древнеегипетская </a:t>
            </a:r>
            <a:r>
              <a:rPr lang="ru-RU" sz="2800" u="sng" dirty="0"/>
              <a:t>десятичная непозиционная система </a:t>
            </a:r>
          </a:p>
        </p:txBody>
      </p:sp>
      <p:sp>
        <p:nvSpPr>
          <p:cNvPr id="3" name="Объект 2"/>
          <p:cNvSpPr>
            <a:spLocks noGrp="1"/>
          </p:cNvSpPr>
          <p:nvPr>
            <p:ph sz="quarter" idx="13"/>
          </p:nvPr>
        </p:nvSpPr>
        <p:spPr>
          <a:xfrm>
            <a:off x="0" y="1124744"/>
            <a:ext cx="9144000" cy="4392488"/>
          </a:xfrm>
        </p:spPr>
        <p:txBody>
          <a:bodyPr/>
          <a:lstStyle/>
          <a:p>
            <a:pPr marL="45720" indent="0">
              <a:buNone/>
            </a:pPr>
            <a:r>
              <a:rPr lang="ru-RU" sz="1400" dirty="0"/>
              <a:t>Древнеегипетская десятичная непозиционная система возникла во второй половине третьего тысячелетия до н.э. Бумагу заменяла глиняная дощечка, и именно поэтому цифры имеют такое начертание.</a:t>
            </a:r>
          </a:p>
          <a:p>
            <a:pPr marL="45720" indent="0">
              <a:buNone/>
            </a:pPr>
            <a:r>
              <a:rPr lang="ru-RU" sz="1400" dirty="0" smtClean="0"/>
              <a:t>Египтяне </a:t>
            </a:r>
            <a:r>
              <a:rPr lang="ru-RU" sz="1400" dirty="0"/>
              <a:t>придумали свою числовую систему, в которой для обозначения ключевых чисел 1, 10, 100 и т.д. использовались специальные значки — иероглифы. Все остальные числа составлялись из этих ключевых при помощи операции сложения. Например, чтобы изобразить 3252 рисовали три цветка лотоса (три тысячи), два свернутых пальмовых листа (две сотни), пять дуг (пять десятков) и два шеста (две единицы). Величина числа не зависела от того, в каком порядке располагались составляющие его знаки: их можно было записывать сверху вниз, справа налево или вперемежку. В древнеегипетской системе счисления использовались специальные знаки (цифры) для обозначения чисел 1, 10, 102, 103, 104, 105 106, 107. Числа в египетской системе счисления записывались как комбинации этих «цифр», в которых каждая «цифра» повторялась не более девяти раз. В основе как палочной, так и древнеегипетской систем счисления лежал простой принцип сложения, согласно которому значение числа равно сумме значений цифр, участвующих в его записи. </a:t>
            </a:r>
          </a:p>
        </p:txBody>
      </p:sp>
      <p:pic>
        <p:nvPicPr>
          <p:cNvPr id="2050" name="Picture 2" descr="http://player.myshared.ru/843678/data/images/im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77072"/>
            <a:ext cx="4536504" cy="267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876256"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91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pPr marL="0" indent="0" algn="ctr">
              <a:buNone/>
            </a:pPr>
            <a:r>
              <a:rPr lang="ru-RU" sz="2800" u="sng" dirty="0"/>
              <a:t> Римская система </a:t>
            </a:r>
          </a:p>
        </p:txBody>
      </p:sp>
      <p:sp>
        <p:nvSpPr>
          <p:cNvPr id="3" name="Объект 2"/>
          <p:cNvSpPr>
            <a:spLocks noGrp="1"/>
          </p:cNvSpPr>
          <p:nvPr>
            <p:ph sz="quarter" idx="13"/>
          </p:nvPr>
        </p:nvSpPr>
        <p:spPr>
          <a:xfrm>
            <a:off x="0" y="620688"/>
            <a:ext cx="9144000" cy="4482832"/>
          </a:xfrm>
        </p:spPr>
        <p:txBody>
          <a:bodyPr>
            <a:noAutofit/>
          </a:bodyPr>
          <a:lstStyle/>
          <a:p>
            <a:pPr marL="45720" indent="0">
              <a:buNone/>
            </a:pPr>
            <a:r>
              <a:rPr lang="ru-RU" sz="1400" dirty="0"/>
              <a:t>Примером непозиционной системы, которая сохранилась до наших дней, может служить система счисления, которая применялась более двух с половиной тысяч лет назад в Древнем Риме. Знакомая нам римская система принципиально ненамного отличается от египетской. Но она более распространена в наши дни: в книгах, в фильмах. Римскими цифрами пользовались очень долго. Еще 200 лет назад в деловых бумагах числа должны были обозначаться римскими цифрами (считалось, что обычные арабские цифры легко подделать). Римская система счисления сегодня используется, в основном, для наименования знаменательных дат, томов, разделов и глав в книгах.</a:t>
            </a:r>
          </a:p>
          <a:p>
            <a:pPr marL="45720" indent="0">
              <a:buNone/>
            </a:pPr>
            <a:r>
              <a:rPr lang="ru-RU" sz="1400" dirty="0" smtClean="0"/>
              <a:t>В </a:t>
            </a:r>
            <a:r>
              <a:rPr lang="ru-RU" sz="1400" dirty="0"/>
              <a:t>ней для обозначения чисел 1, 5, 10, 50, 100, 500 и 1000 используются заглавные латинские буквы I, V, X, L, С, D и M (соответственно), являющиеся «цифрами» этой системы счисления. В основе римской системы счисления лежали знаки I (один палец) для числа 1, V (раскрытая ладонь) для числа 5, X (две сложенные ладони) для 10, а для обозначения чисел 100, 500 и 1000 стали применять первые буквы соответствующих латинских слов (</a:t>
            </a:r>
            <a:r>
              <a:rPr lang="ru-RU" sz="1400" dirty="0" err="1"/>
              <a:t>Сentum</a:t>
            </a:r>
            <a:r>
              <a:rPr lang="ru-RU" sz="1400" dirty="0"/>
              <a:t> — сто, </a:t>
            </a:r>
            <a:r>
              <a:rPr lang="ru-RU" sz="1400" dirty="0" err="1"/>
              <a:t>Demimille</a:t>
            </a:r>
            <a:r>
              <a:rPr lang="ru-RU" sz="1400" dirty="0"/>
              <a:t> — половина тысячи, </a:t>
            </a:r>
            <a:r>
              <a:rPr lang="ru-RU" sz="1400" dirty="0" err="1"/>
              <a:t>Мille</a:t>
            </a:r>
            <a:r>
              <a:rPr lang="ru-RU" sz="1400" dirty="0"/>
              <a:t> — тысяча). Чтобы записать число, римляне разлагали его на сумму тысяч, полутысяч, сотен, полусотен, десятков, пятков, единиц. Для записи промежуточных чисел римляне использовали не только сложение, но и вычитание. При этом применялось следующее правило: каждый меньший знак, поставленный справа от большего, прибавляется к его значению, а каждый меньший знак, поставленный слева от большего, вычитается из него.</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37112"/>
            <a:ext cx="3172822" cy="212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514323"/>
            <a:ext cx="2765673" cy="19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8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0"/>
            <a:ext cx="9144000" cy="1143000"/>
          </a:xfrm>
        </p:spPr>
        <p:txBody>
          <a:bodyPr/>
          <a:lstStyle/>
          <a:p>
            <a:pPr marL="0" indent="0" algn="ctr">
              <a:buNone/>
            </a:pPr>
            <a:r>
              <a:rPr lang="ru-RU" sz="2800" u="sng" dirty="0"/>
              <a:t> Алфавитная система </a:t>
            </a:r>
          </a:p>
        </p:txBody>
      </p:sp>
      <p:sp>
        <p:nvSpPr>
          <p:cNvPr id="3" name="Объект 2"/>
          <p:cNvSpPr>
            <a:spLocks noGrp="1"/>
          </p:cNvSpPr>
          <p:nvPr>
            <p:ph sz="quarter" idx="13"/>
          </p:nvPr>
        </p:nvSpPr>
        <p:spPr>
          <a:xfrm>
            <a:off x="0" y="548680"/>
            <a:ext cx="9144000" cy="3474720"/>
          </a:xfrm>
        </p:spPr>
        <p:txBody>
          <a:bodyPr>
            <a:noAutofit/>
          </a:bodyPr>
          <a:lstStyle/>
          <a:p>
            <a:pPr marL="45720" indent="0">
              <a:buNone/>
            </a:pPr>
            <a:r>
              <a:rPr lang="ru-RU" sz="1400" dirty="0"/>
              <a:t>Более совершенными непозиционными системами счисления были алфавитные системы. К числу таких систем счисления относились славянская, ионийская (греческая), финикийская и другие. В них числа от 1 до 9, целые количества десятков (от 10 до 90) и целые количества сотен (от 100 до 900) обозначались буквами алфавита. </a:t>
            </a:r>
            <a:br>
              <a:rPr lang="ru-RU" sz="1400" dirty="0"/>
            </a:br>
            <a:r>
              <a:rPr lang="ru-RU" sz="1400" dirty="0"/>
              <a:t>Алфавитная система была принята и в древней Руси. Такой способ записи чисел, как в алфавитной системе, можно рассматривать как зачатки позиционной системы, так как в нем для обозначения единиц разных разрядов применялись одни и те же символы, к которым лишь добавлялись специальные знаки для определения значения разряда. </a:t>
            </a:r>
            <a:br>
              <a:rPr lang="ru-RU" sz="1400" dirty="0"/>
            </a:br>
            <a:r>
              <a:rPr lang="ru-RU" sz="1400" dirty="0"/>
              <a:t>Алфавитные системы счисления были мало пригодны для оперирования с большими числами. В ходе развития человеческого общества эти системы уступили место позиционным системам. У славянских народов числовые значения букв установились в порядке славянского алфавита, который использовал сначала глаголицу, а затем кириллицу. Числа от 1 до 10 записывали так: над буквами, обозначавшими числа, ставился специальный знак — титло. Это делалось для того, чтобы отличить числа от обычных слов: Интересно, что числа от 11 (один — на десять) до 19 (девять —I на десять) записывали так же, как говорили, то есть «цифру» единиц ставили до «цифры» десятков. </a:t>
            </a:r>
            <a:br>
              <a:rPr lang="ru-RU" sz="1400" dirty="0"/>
            </a:br>
            <a:r>
              <a:rPr lang="ru-RU" sz="1400" dirty="0"/>
              <a:t>Если число не содержало десятков, то «цифру» десятков не писали.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54" y="4149080"/>
            <a:ext cx="58674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39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TotalTime>
  <Words>739</Words>
  <Application>Microsoft Office PowerPoint</Application>
  <PresentationFormat>Экран (4:3)</PresentationFormat>
  <Paragraphs>16</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Воздушный поток</vt:lpstr>
      <vt:lpstr>Непозиционные системы счисления</vt:lpstr>
      <vt:lpstr>Презентация PowerPoint</vt:lpstr>
      <vt:lpstr>Единичная (унарная) система  </vt:lpstr>
      <vt:lpstr>Древнеегипетская десятичная непозиционная система </vt:lpstr>
      <vt:lpstr>Презентация PowerPoint</vt:lpstr>
      <vt:lpstr> Римская система </vt:lpstr>
      <vt:lpstr> Алфавитная система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Непозиционные системы счисления</dc:title>
  <dc:creator>Ученик</dc:creator>
  <cp:lastModifiedBy>Ученик</cp:lastModifiedBy>
  <cp:revision>3</cp:revision>
  <dcterms:created xsi:type="dcterms:W3CDTF">2015-11-25T08:24:37Z</dcterms:created>
  <dcterms:modified xsi:type="dcterms:W3CDTF">2015-11-25T08:53:34Z</dcterms:modified>
</cp:coreProperties>
</file>