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6" r:id="rId1"/>
  </p:sldMasterIdLst>
  <p:notesMasterIdLst>
    <p:notesMasterId r:id="rId13"/>
  </p:notesMasterIdLst>
  <p:sldIdLst>
    <p:sldId id="256" r:id="rId2"/>
    <p:sldId id="257" r:id="rId3"/>
    <p:sldId id="271" r:id="rId4"/>
    <p:sldId id="259" r:id="rId5"/>
    <p:sldId id="273" r:id="rId6"/>
    <p:sldId id="261" r:id="rId7"/>
    <p:sldId id="263" r:id="rId8"/>
    <p:sldId id="272" r:id="rId9"/>
    <p:sldId id="274" r:id="rId10"/>
    <p:sldId id="270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08FCA3-B045-4FBD-AFFC-BCDBE15D66EA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7973FA-C840-4A81-AE7B-594D057F7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554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D849-4A29-4A05-AD1F-2DC863ACDDDE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DBC5554-E176-4BDD-86BB-73BF27DF68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180907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ACB0-32CA-457C-839F-DBC7F563163C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CF91-E24B-4408-A715-E23B6B528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988182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ACCA-2DA3-4196-A02F-E6934EFFD3DD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8DFC-1C93-4FDD-812D-451DFFF43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370514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25ED-6FD2-4E9A-B46F-348783D2F0AE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625F-8088-4A16-83C0-F6BA926FD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136582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CC97-D812-4209-9147-E0358F05545F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AFE2-0539-40D9-9B60-CB474DFDE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436518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F641-6AB3-4488-BEB6-67C98F4AF438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6201-CB49-441C-BF57-FB9F451B9B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608286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65A6-0D24-4BBA-B669-8E4E851FF67D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5DAB-EDA7-4A22-93E9-E5B088EAEB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442217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1E8B-2C2A-4B7F-AC30-070D7F740720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9FEE-ACCC-42BB-B38D-9D39D31317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095682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57D3-28C3-4BD7-B06B-DAE786C83E68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D0C7-0ED3-4330-98B2-ADCCFDE67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521603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A7F0-A1F9-4D7B-843D-D609116E8DBF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D0E9-7AD1-4D59-AC7B-A1A74D815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708053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E2893-AF58-4EA8-B095-878DEDACCDD5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D736-D32E-4E5D-918E-7D79FBC203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04608"/>
      </p:ext>
    </p:extLst>
  </p:cSld>
  <p:clrMapOvr>
    <a:masterClrMapping/>
  </p:clrMapOvr>
  <p:transition>
    <p:dissolve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A5B035-C7CA-4B4F-B5E0-7E01C4434C71}" type="datetimeFigureOut">
              <a:rPr lang="ru-RU"/>
              <a:pPr>
                <a:defRPr/>
              </a:pPr>
              <a:t>12.03.2016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E86A6D-EAAF-4A30-B555-9DCAF92A3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78" r:id="rId2"/>
    <p:sldLayoutId id="2147484584" r:id="rId3"/>
    <p:sldLayoutId id="2147484579" r:id="rId4"/>
    <p:sldLayoutId id="2147484580" r:id="rId5"/>
    <p:sldLayoutId id="2147484581" r:id="rId6"/>
    <p:sldLayoutId id="2147484585" r:id="rId7"/>
    <p:sldLayoutId id="2147484586" r:id="rId8"/>
    <p:sldLayoutId id="2147484587" r:id="rId9"/>
    <p:sldLayoutId id="2147484582" r:id="rId10"/>
    <p:sldLayoutId id="2147484588" r:id="rId11"/>
  </p:sldLayoutIdLst>
  <p:transition>
    <p:dissolve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4648200"/>
            <a:ext cx="5832475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математики </a:t>
            </a:r>
            <a:r>
              <a:rPr lang="ru-RU" dirty="0" err="1" smtClean="0"/>
              <a:t>Радюк</a:t>
            </a:r>
            <a:r>
              <a:rPr lang="ru-RU" dirty="0" smtClean="0"/>
              <a:t> С.Е.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620713"/>
            <a:ext cx="5832475" cy="2592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u="sng" dirty="0" smtClean="0">
                <a:cs typeface="Aharoni" pitchFamily="2" charset="-79"/>
              </a:rPr>
              <a:t>Теорема Пифагора</a:t>
            </a:r>
            <a:r>
              <a:rPr lang="ru-RU" sz="3600" b="1" i="1" u="sng" dirty="0" smtClean="0">
                <a:cs typeface="Aharoni" pitchFamily="2" charset="-79"/>
              </a:rPr>
              <a:t/>
            </a:r>
            <a:br>
              <a:rPr lang="ru-RU" sz="3600" b="1" i="1" u="sng" dirty="0" smtClean="0">
                <a:cs typeface="Aharoni" pitchFamily="2" charset="-79"/>
              </a:rPr>
            </a:br>
            <a:endParaRPr lang="ru-RU" sz="2000" i="1" dirty="0">
              <a:cs typeface="Aharoni" pitchFamily="2" charset="-79"/>
            </a:endParaRPr>
          </a:p>
        </p:txBody>
      </p:sp>
      <p:pic>
        <p:nvPicPr>
          <p:cNvPr id="8196" name="Picture 6" descr="C:\Users\Светлана\AppData\Local\Microsoft\Windows\INetCache\IE\LURDLRPR\200px-Pythagora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33480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u="sng" dirty="0" smtClean="0">
                <a:solidFill>
                  <a:schemeClr val="accent1">
                    <a:lumMod val="75000"/>
                  </a:schemeClr>
                </a:solidFill>
              </a:rPr>
              <a:t>Египетский треугольник.</a:t>
            </a:r>
            <a:endParaRPr lang="ru-RU" sz="40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Содержимое 1"/>
          <p:cNvSpPr>
            <a:spLocks noGrp="1"/>
          </p:cNvSpPr>
          <p:nvPr>
            <p:ph sz="half" idx="1"/>
          </p:nvPr>
        </p:nvSpPr>
        <p:spPr>
          <a:xfrm>
            <a:off x="250825" y="1719263"/>
            <a:ext cx="3960813" cy="47339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</a:rPr>
              <a:t>       Землемеры Древнего Египта для построения прямого угла пользовались  следующим приёмом. Бечёвку узлами  делили на равных 12 частей и  концы   связывали. Затем бечёвку на земле раскладывали так, что получался прямоугольный  треугольник со сторонами  3, 4 и 5 делений. Угол треугольника, противолежащий стороне в 5 делений будет прямым  ( 3²+4²=5²).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356100" y="1719263"/>
            <a:ext cx="4330700" cy="44069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908550" y="2924175"/>
            <a:ext cx="3394075" cy="211931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                                         </a:t>
            </a:r>
          </a:p>
          <a:p>
            <a:pPr algn="ctr">
              <a:defRPr/>
            </a:pPr>
            <a:r>
              <a:rPr lang="ru-RU" dirty="0"/>
              <a:t>                                            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292850" y="35179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 rot="10800000" flipH="1" flipV="1">
            <a:off x="6235700" y="5145088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4505325" y="3798888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smtClean="0">
                <a:solidFill>
                  <a:schemeClr val="accent1">
                    <a:lumMod val="75000"/>
                  </a:schemeClr>
                </a:solidFill>
              </a:rPr>
              <a:t>ДОМАШНЕЕ ЗАДАНИЕ</a:t>
            </a:r>
            <a:endParaRPr lang="ru-RU" b="1" i="1" u="sng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Содержимое 1"/>
          <p:cNvSpPr>
            <a:spLocks noGrp="1"/>
          </p:cNvSpPr>
          <p:nvPr>
            <p:ph idx="1"/>
          </p:nvPr>
        </p:nvSpPr>
        <p:spPr>
          <a:xfrm>
            <a:off x="392113" y="1628775"/>
            <a:ext cx="8229600" cy="50212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Т. ПИФАГОРА, № 9, № 12.</a:t>
            </a:r>
          </a:p>
          <a:p>
            <a:pPr eaLnBrk="1" hangingPunct="1"/>
            <a:r>
              <a:rPr lang="ru-RU" altLang="ru-RU" b="1" smtClean="0"/>
              <a:t>Найти ещё доказательства Теоремы Пифагора</a:t>
            </a:r>
          </a:p>
        </p:txBody>
      </p:sp>
      <p:pic>
        <p:nvPicPr>
          <p:cNvPr id="18436" name="Picture 4" descr="C:\Users\Светлана\AppData\Local\Microsoft\Windows\INetCache\IE\B092C0TC\220px-Pythagoras_by_similar_triangle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89363"/>
            <a:ext cx="2794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Светлана\AppData\Local\Microsoft\Windows\INetCache\IE\4YC41YT5\tpif0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652963"/>
            <a:ext cx="24749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Users\Светлана\AppData\Local\Microsoft\Windows\INetCache\IE\LURDLRPR\200px-Pythagoras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68638"/>
            <a:ext cx="26638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577691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Пребудет вечной истина, как  скоро</a:t>
            </a:r>
            <a:b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её познает слабый  человек!</a:t>
            </a:r>
            <a:b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И будет теорема Пифагора верна как и в его далёкий век.</a:t>
            </a:r>
            <a:b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</a:t>
            </a:r>
            <a:b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                   ( А. Шамисс</a:t>
            </a:r>
            <a:r>
              <a:rPr lang="ru-RU" dirty="0" smtClean="0">
                <a:solidFill>
                  <a:schemeClr val="tx1"/>
                </a:solidFill>
              </a:rPr>
              <a:t>о)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644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Устная работа.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3" name="Содержимое 5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None/>
            </a:pPr>
            <a:r>
              <a:rPr lang="ru-RU" altLang="ru-RU" sz="3200" smtClean="0"/>
              <a:t>                                                   </a:t>
            </a:r>
            <a:r>
              <a:rPr lang="ru-RU" altLang="ru-RU" sz="3800" smtClean="0"/>
              <a:t> 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altLang="ru-RU" sz="3200" smtClean="0"/>
              <a:t>     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altLang="ru-RU" sz="3200" smtClean="0"/>
              <a:t>   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en-US" altLang="ru-RU" sz="3200" smtClean="0"/>
              <a:t>                                   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en-US" altLang="ru-RU" sz="3200" smtClean="0"/>
              <a:t>   </a:t>
            </a:r>
            <a:endParaRPr lang="ru-RU" altLang="ru-RU" sz="3200" smtClean="0"/>
          </a:p>
          <a:p>
            <a:pPr marL="273050" indent="-273050" eaLnBrk="1" hangingPunct="1">
              <a:buFont typeface="Wingdings 2" pitchFamily="18" charset="2"/>
              <a:buNone/>
            </a:pPr>
            <a:endParaRPr lang="ru-RU" altLang="ru-RU" sz="3200" smtClean="0"/>
          </a:p>
          <a:p>
            <a:pPr marL="273050" indent="-273050" eaLnBrk="1" hangingPunct="1">
              <a:buFont typeface="Wingdings 2" pitchFamily="18" charset="2"/>
              <a:buNone/>
            </a:pPr>
            <a:endParaRPr lang="ru-RU" altLang="ru-RU" smtClean="0"/>
          </a:p>
          <a:p>
            <a:pPr marL="273050" indent="-273050" eaLnBrk="1" hangingPunct="1">
              <a:buFont typeface="Wingdings 2" pitchFamily="18" charset="2"/>
              <a:buNone/>
            </a:pPr>
            <a:endParaRPr lang="ru-RU" altLang="ru-RU" smtClean="0"/>
          </a:p>
          <a:p>
            <a:pPr marL="273050" indent="-273050"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3160073" y="1340768"/>
            <a:ext cx="5732407" cy="5256583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 useBgFill="1">
        <p:nvSpPr>
          <p:cNvPr id="7" name="Прямоугольный треугольник 6"/>
          <p:cNvSpPr/>
          <p:nvPr/>
        </p:nvSpPr>
        <p:spPr>
          <a:xfrm>
            <a:off x="709613" y="2205038"/>
            <a:ext cx="2281237" cy="3424237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709613" y="183515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К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539750" y="5629275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М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2990850" y="56292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Р</a:t>
            </a:r>
          </a:p>
        </p:txBody>
      </p:sp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260350"/>
            <a:ext cx="8261350" cy="57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Пифагор и его школа.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132138" y="1268413"/>
            <a:ext cx="5832475" cy="5473700"/>
          </a:xfrm>
        </p:spPr>
        <p:txBody>
          <a:bodyPr lIns="72000"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b="1" dirty="0" smtClean="0"/>
              <a:t>         </a:t>
            </a:r>
            <a:r>
              <a:rPr lang="ru-RU" altLang="ru-RU" sz="1500" b="1" dirty="0" smtClean="0"/>
              <a:t>В древней Греции жил учёный Пифагор  (около 580 г. до н. э.). О жизни этого    учёного известно не много, зато с его именем связано много легенд. Говорят, что  он много путешествовал, был в Египте, Вавилоне, Индии. Изучал древнюю     культуру этих стран. Вернувшись на родину, Пифагор организовал кружок молодёжи из представителей аристократии. В кружок принимали с большими    церемониями после долгих испытаний. Каждый вступавший отрекался от своего  имущества и давал клятву  хранить в тайне учение своего основателя. Так на юге     Италии возникла  </a:t>
            </a:r>
            <a:r>
              <a:rPr lang="ru-RU" altLang="ru-RU" sz="1500" b="1" i="1" dirty="0" smtClean="0"/>
              <a:t>пифагорейская школа.</a:t>
            </a:r>
            <a:r>
              <a:rPr lang="ru-RU" altLang="ru-RU" sz="1500" b="1" dirty="0" smtClean="0"/>
              <a:t> 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500" b="1" dirty="0" smtClean="0"/>
              <a:t>       Пифагорейцы занимались математикой ,     философией, естественными     науками. Ими было сделано много важных открытий в арифметике и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500" b="1" dirty="0" smtClean="0"/>
              <a:t>        геометрии. В школе существовал обычай, по которому авторство всех      математических работ приписывалось Пифагору.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500" b="1" dirty="0" smtClean="0"/>
              <a:t>        Пифагор был убит в уличной схватке во время народного восстания. 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500" b="1" dirty="0" smtClean="0"/>
              <a:t>         После его смерти ученики окружили имя своего учителя множеством легенд. Поэтому установить правду о Пифагоре невозможно.</a:t>
            </a:r>
          </a:p>
        </p:txBody>
      </p:sp>
      <p:pic>
        <p:nvPicPr>
          <p:cNvPr id="11268" name="Picture 5" descr="pifag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52513"/>
            <a:ext cx="263048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</a:rPr>
              <a:t>Доказательство Теоремы Пифагора другими способами.</a:t>
            </a:r>
            <a:endParaRPr lang="ru-RU" sz="24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107950" y="1390650"/>
            <a:ext cx="5400675" cy="52546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i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Чему равна  площадь незаштрихованной части квадрата?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i="1" dirty="0" smtClean="0">
              <a:solidFill>
                <a:schemeClr val="tx1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 От большого  квадрата отрезаны два  более маленьких, - первый со стороной  а и второй со стороной   </a:t>
            </a: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.  Заштрихованы два прямоугольника со сторонами   </a:t>
            </a:r>
            <a:r>
              <a:rPr lang="en-US" sz="1600" b="1" i="1" dirty="0" smtClean="0">
                <a:solidFill>
                  <a:schemeClr val="tx1"/>
                </a:solidFill>
              </a:rPr>
              <a:t>a </a:t>
            </a:r>
            <a:r>
              <a:rPr lang="ru-RU" sz="1600" b="1" i="1" dirty="0" smtClean="0">
                <a:solidFill>
                  <a:schemeClr val="tx1"/>
                </a:solidFill>
              </a:rPr>
              <a:t>и </a:t>
            </a: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, которые можно разделить на четыре прямоугольных треугольника с катетами  </a:t>
            </a:r>
            <a:r>
              <a:rPr lang="en-US" sz="1600" b="1" i="1" dirty="0" smtClean="0">
                <a:solidFill>
                  <a:schemeClr val="tx1"/>
                </a:solidFill>
              </a:rPr>
              <a:t>a</a:t>
            </a:r>
            <a:r>
              <a:rPr lang="ru-RU" sz="1600" b="1" i="1" dirty="0" smtClean="0">
                <a:solidFill>
                  <a:schemeClr val="tx1"/>
                </a:solidFill>
              </a:rPr>
              <a:t> и </a:t>
            </a: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. Очевидно, что искомая площадь  есть  </a:t>
            </a:r>
            <a:r>
              <a:rPr lang="en-US" sz="1600" b="1" i="1" dirty="0" smtClean="0">
                <a:solidFill>
                  <a:srgbClr val="FF0000"/>
                </a:solidFill>
              </a:rPr>
              <a:t>S=a²+b²</a:t>
            </a:r>
            <a:r>
              <a:rPr lang="ru-RU" sz="1600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>
              <a:solidFill>
                <a:schemeClr val="tx1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  Во втором  случае из большего квадрата вырезали маленький со стороной 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с. Оставшаяся часть – это четыре прямоугольных треугольника с катетами равными </a:t>
            </a:r>
            <a:r>
              <a:rPr lang="en-US" sz="1600" b="1" i="1" dirty="0" smtClean="0">
                <a:solidFill>
                  <a:schemeClr val="tx1"/>
                </a:solidFill>
              </a:rPr>
              <a:t> a</a:t>
            </a:r>
            <a:r>
              <a:rPr lang="ru-RU" sz="1600" b="1" i="1" dirty="0" smtClean="0">
                <a:solidFill>
                  <a:schemeClr val="tx1"/>
                </a:solidFill>
              </a:rPr>
              <a:t> и </a:t>
            </a: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.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 Искомая площадь  есть </a:t>
            </a:r>
            <a:r>
              <a:rPr lang="en-US" sz="1600" b="1" i="1" dirty="0" smtClean="0">
                <a:solidFill>
                  <a:srgbClr val="FF0000"/>
                </a:solidFill>
              </a:rPr>
              <a:t>S=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c²</a:t>
            </a:r>
            <a:r>
              <a:rPr lang="ru-RU" sz="1600" b="1" i="1" dirty="0" smtClean="0">
                <a:solidFill>
                  <a:srgbClr val="FF0000"/>
                </a:solidFill>
              </a:rPr>
              <a:t>.  </a:t>
            </a:r>
            <a:r>
              <a:rPr lang="ru-RU" sz="1600" b="1" i="1" dirty="0" smtClean="0">
                <a:solidFill>
                  <a:schemeClr val="tx1"/>
                </a:solidFill>
              </a:rPr>
              <a:t>Т.к. в обоих случаях заштрихована одна и та же площадь, то значит  площади незаштрихованных частей квадрата равны. Таким образом  </a:t>
            </a:r>
            <a:r>
              <a:rPr lang="en-US" sz="1600" b="1" i="1" dirty="0" smtClean="0">
                <a:solidFill>
                  <a:srgbClr val="FF0000"/>
                </a:solidFill>
              </a:rPr>
              <a:t>c²=a²+b².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12292" name="Объект 1"/>
          <p:cNvSpPr>
            <a:spLocks noGrp="1"/>
          </p:cNvSpPr>
          <p:nvPr>
            <p:ph sz="half" idx="2"/>
          </p:nvPr>
        </p:nvSpPr>
        <p:spPr>
          <a:xfrm>
            <a:off x="5219700" y="1628775"/>
            <a:ext cx="3313113" cy="50165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3" name="Picture 8" descr="Scan10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90650"/>
            <a:ext cx="34290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357158" y="1428736"/>
            <a:ext cx="8401080" cy="5072098"/>
          </a:xfrm>
          <a:ln>
            <a:miter lim="800000"/>
            <a:headEnd/>
            <a:tailEnd/>
          </a:ln>
          <a:extLst/>
        </p:spPr>
      </p:sp>
      <p:sp>
        <p:nvSpPr>
          <p:cNvPr id="10246" name="Текст 2"/>
          <p:cNvSpPr>
            <a:spLocks noGrp="1"/>
          </p:cNvSpPr>
          <p:nvPr>
            <p:ph type="body" sz="half" idx="2"/>
          </p:nvPr>
        </p:nvSpPr>
        <p:spPr>
          <a:xfrm>
            <a:off x="428625" y="1500188"/>
            <a:ext cx="8215313" cy="1071562"/>
          </a:xfrm>
        </p:spPr>
        <p:txBody>
          <a:bodyPr rtlCol="0"/>
          <a:lstStyle/>
          <a:p>
            <a:pPr eaLnBrk="1" fontAlgn="auto" hangingPunct="1">
              <a:buFont typeface="Wingdings 2" pitchFamily="18" charset="2"/>
              <a:buNone/>
              <a:defRPr/>
            </a:pPr>
            <a:r>
              <a:rPr lang="ru-RU" altLang="ru-RU" smtClean="0"/>
              <a:t>! вар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40105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u="sng" dirty="0" smtClean="0"/>
              <a:t>Самостоятельная работа.</a:t>
            </a:r>
            <a:endParaRPr lang="ru-RU" sz="2800" i="1" u="sng" dirty="0"/>
          </a:p>
        </p:txBody>
      </p:sp>
      <p:sp>
        <p:nvSpPr>
          <p:cNvPr id="13319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4500563"/>
            <a:ext cx="46038" cy="1614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13320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5400" y="2201863"/>
            <a:ext cx="4038600" cy="3913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3.</a:t>
            </a:r>
          </a:p>
        </p:txBody>
      </p:sp>
      <p:sp>
        <p:nvSpPr>
          <p:cNvPr id="10249" name="Текст 3"/>
          <p:cNvSpPr>
            <a:spLocks noGrp="1"/>
          </p:cNvSpPr>
          <p:nvPr>
            <p:ph type="body" idx="4294967295"/>
          </p:nvPr>
        </p:nvSpPr>
        <p:spPr>
          <a:xfrm rot="10800000" flipV="1">
            <a:off x="0" y="1000125"/>
            <a:ext cx="8429625" cy="428625"/>
          </a:xfrm>
        </p:spPr>
        <p:txBody>
          <a:bodyPr rtlCol="0"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Реши задачи по готовым чертежам:</a:t>
            </a:r>
          </a:p>
        </p:txBody>
      </p:sp>
      <p:pic>
        <p:nvPicPr>
          <p:cNvPr id="10250" name="Picture 11" descr="Scan10019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484783"/>
            <a:ext cx="8391277" cy="50160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smtClean="0">
                <a:solidFill>
                  <a:schemeClr val="accent1">
                    <a:lumMod val="75000"/>
                  </a:schemeClr>
                </a:solidFill>
              </a:rPr>
              <a:t>Ответы:</a:t>
            </a:r>
            <a:endParaRPr lang="ru-RU" b="1" i="1" u="sng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7" name="Содержимое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357188" y="1500188"/>
            <a:ext cx="4059237" cy="4572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268" name="Содержимое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648200" y="1412776"/>
            <a:ext cx="4038600" cy="4713703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tx1"/>
                </a:solidFill>
              </a:rPr>
              <a:t>Теорема Пифагора.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Теорема Пифагора  -  одна из главных теорем геометрии, которая имеет богатую историю. Оказывается задолго до Пифагора она была известна египтянам, вавилонянам, китайцам и индийцам. Индийцы использовали её для построения алтарей, которые по священному предписанию должны иметь геометрическую форму, ориентированную относительно четырёх сторон горизонта.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  Доказательство самого Пифагора до нас не дошло.  В настоящее время имеется более 100 различных доказательств  этой теоремы. Значение теоремы состоит в том, что из неё  или с её помощью можно вывести большинство теорем геометрии.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   Доказательство теоремы учащиеся средних веков считали очень трудным и называли его «ослиный мост» или «бегство убогих», так как  некоторые «убогие» ученики, не имевшие серьёзной  математической подготовки, «бежали» от геометрии.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    Про эту теорему писали стихи, песни, рисовали шаржи. Говорят, что в честь открытия этой теоремы Пифагор принёс в жертву быка или даже 100 быков.</a:t>
            </a:r>
          </a:p>
        </p:txBody>
      </p:sp>
      <p:pic>
        <p:nvPicPr>
          <p:cNvPr id="15364" name="Picture 5" descr="C:\Users\Светлана\AppData\Local\Microsoft\Windows\INetCache\IE\K1NS1FLM\pic-pythagoras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874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</a:rPr>
              <a:t>Задача Бхаскары  (индийского математика).</a:t>
            </a:r>
            <a:b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sz="half" idx="1"/>
          </p:nvPr>
        </p:nvSpPr>
        <p:spPr>
          <a:xfrm>
            <a:off x="425450" y="1268413"/>
            <a:ext cx="4038600" cy="5329237"/>
          </a:xfrm>
        </p:spPr>
        <p:txBody>
          <a:bodyPr rtlCol="0">
            <a:normAutofit fontScale="62500" lnSpcReduction="2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  <a:r>
              <a:rPr lang="ru-RU" i="1" dirty="0" smtClean="0"/>
              <a:t>На берегу рос тополь одинокий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Вдруг порыв ветра ствол его  надломил.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Бедный тополь упал.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И угол прямой с теченьем реки                                                                                      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ствол его составлял.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Запомни теперь, что в том месте  река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в четыре лишь  фута была широка.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Верхушка склонилась у края реки.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Осталось три фута всего от ствола.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Прошу тебя, скоро теперь мне скажи: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У тополя как велика высота?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  <p:pic>
        <p:nvPicPr>
          <p:cNvPr id="13319" name="Picture 8" descr="Scan10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268413"/>
            <a:ext cx="4321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455</TotalTime>
  <Words>664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Century Gothic</vt:lpstr>
      <vt:lpstr>Calibri</vt:lpstr>
      <vt:lpstr>Aharoni</vt:lpstr>
      <vt:lpstr>Bookman Old Style</vt:lpstr>
      <vt:lpstr>Wingdings 2</vt:lpstr>
      <vt:lpstr>Аптека</vt:lpstr>
      <vt:lpstr>Теорема Пифагора </vt:lpstr>
      <vt:lpstr>    Пребудет вечной истина, как  скоро    её познает слабый  человек!    И будет теорема Пифагора верна как и в его далёкий век.                                           ( А. Шамиссо)</vt:lpstr>
      <vt:lpstr>Устная работа.</vt:lpstr>
      <vt:lpstr>Пифагор и его школа.</vt:lpstr>
      <vt:lpstr>Доказательство Теоремы Пифагора другими способами.</vt:lpstr>
      <vt:lpstr>Самостоятельная работа.</vt:lpstr>
      <vt:lpstr>Ответы:</vt:lpstr>
      <vt:lpstr>Теорема Пифагора.</vt:lpstr>
      <vt:lpstr>Задача Бхаскары  (индийского математика). </vt:lpstr>
      <vt:lpstr>Египетский треугольник.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Пифагора итоговый урок</dc:title>
  <dc:creator>Света</dc:creator>
  <cp:lastModifiedBy>Светлана</cp:lastModifiedBy>
  <cp:revision>61</cp:revision>
  <dcterms:created xsi:type="dcterms:W3CDTF">2008-10-11T12:28:58Z</dcterms:created>
  <dcterms:modified xsi:type="dcterms:W3CDTF">2016-03-12T16:18:31Z</dcterms:modified>
</cp:coreProperties>
</file>