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Default Extension="ppt" ContentType="application/vnd.ms-powerpoint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7"/>
  </p:notesMasterIdLst>
  <p:sldIdLst>
    <p:sldId id="256" r:id="rId2"/>
    <p:sldId id="259" r:id="rId3"/>
    <p:sldId id="260" r:id="rId4"/>
    <p:sldId id="261" r:id="rId5"/>
    <p:sldId id="262" r:id="rId6"/>
    <p:sldId id="263" r:id="rId7"/>
    <p:sldId id="28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3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5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69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7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1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65DEA-5AE6-435B-AAD9-72C79A9ECB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9515C-B6F9-4CC6-A824-0E734B6426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82F03-C279-4FCE-AE7C-51A9031237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09CF5-B8C2-495F-82E5-EC623FA6A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DABDC-FA0E-4B1E-97D4-61AFC93EB5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5C9E0-5973-41F1-8B48-19C562F470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9C5DA-13FE-4E34-8F1A-008B208335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E85C5-6638-4645-A353-F3FAC86524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255C5-C419-4A8B-9F7C-8DC6F939DB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39B49-7B7F-4E03-AC06-366DF6E3AD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B318-C7ED-49D1-9D3B-40AA29A513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370A-8282-4F12-A27C-154CEC8BD2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07DEB77-47B8-4F95-8E9F-C20EEC5C0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3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3.x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home/lusha/.openoffice.org/3/user/gallery/%D1%81%D0%BB%D0%B0%D0%B9%D0%B45" TargetMode="External"/><Relationship Id="rId6" Type="http://schemas.openxmlformats.org/officeDocument/2006/relationships/slide" Target="slide4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slide" Target="slide3.xml"/><Relationship Id="rId4" Type="http://schemas.openxmlformats.org/officeDocument/2006/relationships/oleObject" Target="../embeddings/____________Microsoft_Office_PowerPoint_97-20031.ppt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5" Type="http://schemas.openxmlformats.org/officeDocument/2006/relationships/slide" Target="slide3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760413"/>
            <a:ext cx="7948613" cy="4668837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ru-RU" sz="9600" b="1" dirty="0" smtClean="0">
                <a:solidFill>
                  <a:srgbClr val="7030A0"/>
                </a:solidFill>
              </a:rPr>
              <a:t>Цилиндр</a:t>
            </a:r>
            <a:endParaRPr lang="ru-RU" sz="9600" b="1" dirty="0" smtClean="0">
              <a:solidFill>
                <a:srgbClr val="7030A0"/>
              </a:solidFill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445125"/>
            <a:ext cx="1296988" cy="1233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5562600" y="1371600"/>
            <a:ext cx="2286000" cy="12954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 smtClean="0">
                <a:solidFill>
                  <a:srgbClr val="0000CC"/>
                </a:solidFill>
              </a:rPr>
              <a:t>Решим задачу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219200"/>
            <a:ext cx="5334000" cy="4495800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3333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i="1" smtClean="0">
                <a:solidFill>
                  <a:srgbClr val="3333CC"/>
                </a:solidFill>
              </a:rPr>
              <a:t>Диагональ развёртки боковой поверхности</a:t>
            </a:r>
            <a:r>
              <a:rPr lang="en-US" i="1" smtClean="0">
                <a:solidFill>
                  <a:srgbClr val="3333CC"/>
                </a:solidFill>
              </a:rPr>
              <a:t> </a:t>
            </a:r>
            <a:r>
              <a:rPr lang="ru-RU" i="1" smtClean="0">
                <a:solidFill>
                  <a:srgbClr val="3333CC"/>
                </a:solidFill>
              </a:rPr>
              <a:t>цилиндра составляет угол </a:t>
            </a:r>
            <a:r>
              <a:rPr lang="ru-RU" b="1" i="1" smtClean="0">
                <a:solidFill>
                  <a:srgbClr val="3333CC"/>
                </a:solidFill>
              </a:rPr>
              <a:t>30</a:t>
            </a:r>
            <a:r>
              <a:rPr lang="ru-RU" b="1" i="1" baseline="30000" smtClean="0">
                <a:solidFill>
                  <a:srgbClr val="3333CC"/>
                </a:solidFill>
              </a:rPr>
              <a:t>о</a:t>
            </a:r>
            <a:r>
              <a:rPr lang="ru-RU" i="1" smtClean="0">
                <a:solidFill>
                  <a:srgbClr val="3333CC"/>
                </a:solidFill>
              </a:rPr>
              <a:t>  с основанием развертки, длина этой диагонали равна </a:t>
            </a:r>
            <a:r>
              <a:rPr lang="ru-RU" b="1" i="1" smtClean="0">
                <a:solidFill>
                  <a:srgbClr val="3333CC"/>
                </a:solidFill>
              </a:rPr>
              <a:t>4 см</a:t>
            </a:r>
            <a:r>
              <a:rPr lang="ru-RU" i="1" smtClean="0">
                <a:solidFill>
                  <a:srgbClr val="3333CC"/>
                </a:solidFill>
              </a:rPr>
              <a:t>.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i="1" smtClean="0">
                <a:solidFill>
                  <a:srgbClr val="3333CC"/>
                </a:solidFill>
              </a:rPr>
              <a:t>   </a:t>
            </a:r>
            <a:r>
              <a:rPr lang="ru-RU" b="1" i="1" smtClean="0">
                <a:solidFill>
                  <a:srgbClr val="3333CC"/>
                </a:solidFill>
              </a:rPr>
              <a:t>Найти </a:t>
            </a:r>
            <a:r>
              <a:rPr lang="en-US" i="1" smtClean="0">
                <a:solidFill>
                  <a:srgbClr val="3333CC"/>
                </a:solidFill>
              </a:rPr>
              <a:t> </a:t>
            </a:r>
            <a:r>
              <a:rPr lang="ru-RU" i="1" smtClean="0">
                <a:solidFill>
                  <a:srgbClr val="3333CC"/>
                </a:solidFill>
              </a:rPr>
              <a:t>площадь полной поверхности цилиндра.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3333CC"/>
              </a:buClr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i="1" smtClean="0">
              <a:solidFill>
                <a:srgbClr val="3333CC"/>
              </a:solidFill>
            </a:endParaRPr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6781800" y="3276600"/>
            <a:ext cx="1066800" cy="2057400"/>
          </a:xfrm>
          <a:prstGeom prst="can">
            <a:avLst>
              <a:gd name="adj" fmla="val 48214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5562600" y="1371600"/>
            <a:ext cx="2286000" cy="1219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7010400" y="2286000"/>
            <a:ext cx="990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1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>
                <a:solidFill>
                  <a:srgbClr val="000000"/>
                </a:solidFill>
              </a:rPr>
              <a:t>30</a:t>
            </a:r>
            <a:r>
              <a:rPr lang="en-US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400800" y="1447800"/>
            <a:ext cx="1143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4</a:t>
            </a:r>
            <a:r>
              <a:rPr lang="ru-RU">
                <a:solidFill>
                  <a:srgbClr val="000000"/>
                </a:solidFill>
              </a:rPr>
              <a:t>см</a:t>
            </a:r>
          </a:p>
        </p:txBody>
      </p:sp>
      <p:sp>
        <p:nvSpPr>
          <p:cNvPr id="14345" name="AutoShap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58200" y="6477000"/>
            <a:ext cx="685800" cy="3810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AutoShape 9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696200" y="6477000"/>
            <a:ext cx="685800" cy="3810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7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6453188"/>
            <a:ext cx="533400" cy="404812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609600"/>
            <a:ext cx="7391400" cy="220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spcBef>
                <a:spcPts val="600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u="sng">
                <a:solidFill>
                  <a:srgbClr val="000000"/>
                </a:solidFill>
              </a:rPr>
              <a:t>1шаг</a:t>
            </a:r>
            <a:r>
              <a:rPr lang="ru-RU" b="1" i="1" u="sng">
                <a:solidFill>
                  <a:srgbClr val="000000"/>
                </a:solidFill>
              </a:rPr>
              <a:t>.</a:t>
            </a:r>
            <a:r>
              <a:rPr lang="ru-RU" i="1">
                <a:solidFill>
                  <a:srgbClr val="000000"/>
                </a:solidFill>
              </a:rPr>
              <a:t>Разверткой боковой поверхности является прямоугольник АА</a:t>
            </a:r>
            <a:r>
              <a:rPr lang="ru-RU" b="1" i="1" baseline="-25000">
                <a:solidFill>
                  <a:srgbClr val="000000"/>
                </a:solidFill>
              </a:rPr>
              <a:t>1</a:t>
            </a:r>
            <a:r>
              <a:rPr lang="ru-RU" i="1">
                <a:solidFill>
                  <a:srgbClr val="000000"/>
                </a:solidFill>
              </a:rPr>
              <a:t>В</a:t>
            </a:r>
            <a:r>
              <a:rPr lang="ru-RU" i="1" baseline="-25000">
                <a:solidFill>
                  <a:srgbClr val="000000"/>
                </a:solidFill>
              </a:rPr>
              <a:t>1</a:t>
            </a:r>
            <a:r>
              <a:rPr lang="ru-RU" i="1">
                <a:solidFill>
                  <a:srgbClr val="000000"/>
                </a:solidFill>
              </a:rPr>
              <a:t>В.</a:t>
            </a:r>
          </a:p>
          <a:p>
            <a:pPr marL="341313" indent="-341313"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i="1">
                <a:solidFill>
                  <a:srgbClr val="000000"/>
                </a:solidFill>
              </a:rPr>
              <a:t>   Из прямоугольного треугольника АА</a:t>
            </a:r>
            <a:r>
              <a:rPr lang="ru-RU" b="1" i="1" baseline="-25000">
                <a:solidFill>
                  <a:srgbClr val="000000"/>
                </a:solidFill>
              </a:rPr>
              <a:t>1</a:t>
            </a:r>
            <a:r>
              <a:rPr lang="ru-RU" i="1">
                <a:solidFill>
                  <a:srgbClr val="000000"/>
                </a:solidFill>
              </a:rPr>
              <a:t>В</a:t>
            </a:r>
          </a:p>
          <a:p>
            <a:pPr marL="341313" indent="-341313"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i="1">
                <a:solidFill>
                  <a:srgbClr val="000000"/>
                </a:solidFill>
              </a:rPr>
              <a:t> находим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i="1">
              <a:solidFill>
                <a:srgbClr val="000000"/>
              </a:solidFill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5800" y="2590800"/>
            <a:ext cx="3733800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1313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>
                <a:solidFill>
                  <a:srgbClr val="000000"/>
                </a:solidFill>
              </a:rPr>
              <a:t>АА</a:t>
            </a:r>
            <a:r>
              <a:rPr lang="ru-RU" b="1" baseline="-25000">
                <a:solidFill>
                  <a:srgbClr val="000000"/>
                </a:solidFill>
              </a:rPr>
              <a:t>1</a:t>
            </a:r>
            <a:r>
              <a:rPr lang="ru-RU" b="1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= А</a:t>
            </a:r>
            <a:r>
              <a:rPr lang="ru-RU" b="1" baseline="-25000">
                <a:solidFill>
                  <a:srgbClr val="000000"/>
                </a:solidFill>
              </a:rPr>
              <a:t>1</a:t>
            </a:r>
            <a:r>
              <a:rPr lang="ru-RU">
                <a:solidFill>
                  <a:srgbClr val="000000"/>
                </a:solidFill>
              </a:rPr>
              <a:t>В</a:t>
            </a:r>
            <a:r>
              <a:rPr lang="en-US">
                <a:solidFill>
                  <a:srgbClr val="000000"/>
                </a:solidFill>
              </a:rPr>
              <a:t>*sin</a:t>
            </a:r>
            <a:r>
              <a:rPr lang="ru-RU">
                <a:solidFill>
                  <a:srgbClr val="000000"/>
                </a:solidFill>
              </a:rPr>
              <a:t>30</a:t>
            </a:r>
            <a:r>
              <a:rPr lang="ru-RU" b="1" baseline="24000">
                <a:solidFill>
                  <a:srgbClr val="000000"/>
                </a:solidFill>
              </a:rPr>
              <a:t>о</a:t>
            </a:r>
            <a:r>
              <a:rPr lang="ru-RU">
                <a:solidFill>
                  <a:srgbClr val="000000"/>
                </a:solidFill>
              </a:rPr>
              <a:t> = 4 *</a:t>
            </a:r>
            <a:r>
              <a:rPr lang="en-US">
                <a:solidFill>
                  <a:srgbClr val="000000"/>
                </a:solidFill>
              </a:rPr>
              <a:t>1/2</a:t>
            </a:r>
            <a:r>
              <a:rPr lang="ru-RU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=2</a:t>
            </a:r>
            <a:r>
              <a:rPr lang="ru-RU">
                <a:solidFill>
                  <a:srgbClr val="000000"/>
                </a:solidFill>
              </a:rPr>
              <a:t> см = Н</a:t>
            </a:r>
            <a:r>
              <a:rPr lang="en-US">
                <a:solidFill>
                  <a:srgbClr val="000000"/>
                </a:solidFill>
              </a:rPr>
              <a:t>,</a:t>
            </a:r>
          </a:p>
          <a:p>
            <a:pPr marL="342900" indent="-341313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>
                <a:solidFill>
                  <a:srgbClr val="000000"/>
                </a:solidFill>
              </a:rPr>
              <a:t> АВ =А</a:t>
            </a:r>
            <a:r>
              <a:rPr lang="ru-RU" b="1" baseline="-25000">
                <a:solidFill>
                  <a:srgbClr val="000000"/>
                </a:solidFill>
              </a:rPr>
              <a:t>1</a:t>
            </a:r>
            <a:r>
              <a:rPr lang="ru-RU">
                <a:solidFill>
                  <a:srgbClr val="000000"/>
                </a:solidFill>
              </a:rPr>
              <a:t>В*с</a:t>
            </a:r>
            <a:r>
              <a:rPr lang="en-US">
                <a:solidFill>
                  <a:srgbClr val="000000"/>
                </a:solidFill>
              </a:rPr>
              <a:t>os</a:t>
            </a:r>
            <a:r>
              <a:rPr lang="ru-RU">
                <a:solidFill>
                  <a:srgbClr val="000000"/>
                </a:solidFill>
              </a:rPr>
              <a:t>30</a:t>
            </a:r>
            <a:r>
              <a:rPr lang="ru-RU" b="1" baseline="20000">
                <a:solidFill>
                  <a:srgbClr val="000000"/>
                </a:solidFill>
              </a:rPr>
              <a:t>о </a:t>
            </a:r>
            <a:r>
              <a:rPr lang="ru-RU">
                <a:solidFill>
                  <a:srgbClr val="000000"/>
                </a:solidFill>
              </a:rPr>
              <a:t>= 4 *    </a:t>
            </a:r>
            <a:r>
              <a:rPr lang="en-US">
                <a:solidFill>
                  <a:srgbClr val="000000"/>
                </a:solidFill>
              </a:rPr>
              <a:t>=</a:t>
            </a:r>
          </a:p>
          <a:p>
            <a:pPr marL="342900" indent="-341313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>
                <a:solidFill>
                  <a:srgbClr val="000000"/>
                </a:solidFill>
              </a:rPr>
              <a:t>2</a:t>
            </a:r>
            <a:r>
              <a:rPr lang="ru-RU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   </a:t>
            </a:r>
            <a:r>
              <a:rPr lang="ru-RU">
                <a:solidFill>
                  <a:srgbClr val="000000"/>
                </a:solidFill>
              </a:rPr>
              <a:t>см</a:t>
            </a:r>
            <a:r>
              <a:rPr lang="en-US">
                <a:solidFill>
                  <a:srgbClr val="000000"/>
                </a:solidFill>
              </a:rPr>
              <a:t> = </a:t>
            </a:r>
            <a:r>
              <a:rPr lang="ru-RU">
                <a:solidFill>
                  <a:srgbClr val="000000"/>
                </a:solidFill>
              </a:rPr>
              <a:t>С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=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  <a:latin typeface="Symbol" pitchFamily="16" charset="2"/>
              </a:rPr>
              <a:t></a:t>
            </a:r>
            <a:r>
              <a:rPr lang="en-US">
                <a:solidFill>
                  <a:srgbClr val="000000"/>
                </a:solidFill>
                <a:latin typeface="Symbol" pitchFamily="16" charset="2"/>
              </a:rPr>
              <a:t></a:t>
            </a:r>
            <a:r>
              <a:rPr lang="en-US">
                <a:solidFill>
                  <a:srgbClr val="000000"/>
                </a:solidFill>
              </a:rPr>
              <a:t>R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581400" y="3886200"/>
          <a:ext cx="381000" cy="576263"/>
        </p:xfrm>
        <a:graphic>
          <a:graphicData uri="http://schemas.openxmlformats.org/presentationml/2006/ole">
            <p:oleObj spid="_x0000_s1026" r:id="rId4" imgW="297000" imgH="374760" progId="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914400" y="4267200"/>
          <a:ext cx="400050" cy="504825"/>
        </p:xfrm>
        <a:graphic>
          <a:graphicData uri="http://schemas.openxmlformats.org/presentationml/2006/ole">
            <p:oleObj spid="_x0000_s1027" r:id="rId5" imgW="266040" imgH="182880" progId="">
              <p:embed/>
            </p:oleObj>
          </a:graphicData>
        </a:graphic>
      </p:graphicFrame>
      <p:sp>
        <p:nvSpPr>
          <p:cNvPr id="1030" name="AutoShap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AutoShape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924800" y="6324600"/>
            <a:ext cx="533400" cy="5334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5943600" y="1905000"/>
            <a:ext cx="2286000" cy="1066800"/>
          </a:xfrm>
          <a:prstGeom prst="rect">
            <a:avLst/>
          </a:prstGeom>
          <a:solidFill>
            <a:srgbClr val="99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5943600" y="1905000"/>
            <a:ext cx="2286000" cy="1066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8229600" y="2590800"/>
            <a:ext cx="533400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B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8229600" y="1752600"/>
            <a:ext cx="533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5638800" y="1752600"/>
            <a:ext cx="533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5562600" y="2590800"/>
            <a:ext cx="533400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38" name="AutoShape 1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308850" y="6308725"/>
            <a:ext cx="533400" cy="549275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6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85800" y="381000"/>
            <a:ext cx="77724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u="sng">
                <a:solidFill>
                  <a:srgbClr val="000000"/>
                </a:solidFill>
              </a:rPr>
              <a:t>2шаг.</a:t>
            </a:r>
            <a:r>
              <a:rPr lang="ru-RU" i="1">
                <a:solidFill>
                  <a:srgbClr val="000000"/>
                </a:solidFill>
              </a:rPr>
              <a:t>  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ru-RU" i="1">
                <a:solidFill>
                  <a:srgbClr val="000000"/>
                </a:solidFill>
              </a:rPr>
              <a:t> из последнего  </a:t>
            </a:r>
            <a:r>
              <a:rPr lang="ru-RU" sz="2800" i="1">
                <a:solidFill>
                  <a:srgbClr val="000000"/>
                </a:solidFill>
                <a:latin typeface="Symbol" pitchFamily="16" charset="2"/>
              </a:rPr>
              <a:t></a:t>
            </a:r>
            <a:r>
              <a:rPr lang="en-US" sz="2800" i="1">
                <a:solidFill>
                  <a:srgbClr val="000000"/>
                </a:solidFill>
                <a:latin typeface="Symbol" pitchFamily="16" charset="2"/>
              </a:rPr>
              <a:t></a:t>
            </a:r>
            <a:r>
              <a:rPr lang="en-US" sz="2800" i="1">
                <a:solidFill>
                  <a:srgbClr val="000000"/>
                </a:solidFill>
              </a:rPr>
              <a:t>R</a:t>
            </a:r>
            <a:r>
              <a:rPr lang="en-US" sz="2800" b="1" i="1">
                <a:solidFill>
                  <a:srgbClr val="000000"/>
                </a:solidFill>
              </a:rPr>
              <a:t> </a:t>
            </a:r>
            <a:r>
              <a:rPr lang="en-US" i="1">
                <a:solidFill>
                  <a:srgbClr val="000000"/>
                </a:solidFill>
              </a:rPr>
              <a:t>=</a:t>
            </a:r>
            <a:r>
              <a:rPr lang="ru-RU" i="1">
                <a:solidFill>
                  <a:srgbClr val="000000"/>
                </a:solidFill>
              </a:rPr>
              <a:t>       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ru-RU" i="1">
                <a:solidFill>
                  <a:srgbClr val="000000"/>
                </a:solidFill>
              </a:rPr>
              <a:t>см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i="1">
                <a:solidFill>
                  <a:srgbClr val="000000"/>
                </a:solidFill>
              </a:rPr>
              <a:t>    следует, что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>
                <a:solidFill>
                  <a:srgbClr val="000000"/>
                </a:solidFill>
              </a:rPr>
              <a:t>                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b="1" u="sng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b="1" u="sng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u="sng">
                <a:solidFill>
                  <a:srgbClr val="000000"/>
                </a:solidFill>
              </a:rPr>
              <a:t>3</a:t>
            </a:r>
            <a:r>
              <a:rPr lang="ru-RU" b="1" u="sng">
                <a:solidFill>
                  <a:srgbClr val="000000"/>
                </a:solidFill>
              </a:rPr>
              <a:t>шаг.</a:t>
            </a:r>
            <a:r>
              <a:rPr lang="ru-RU">
                <a:solidFill>
                  <a:srgbClr val="000000"/>
                </a:solidFill>
              </a:rPr>
              <a:t> Далее</a:t>
            </a:r>
            <a:r>
              <a:rPr lang="ru-RU" i="1">
                <a:solidFill>
                  <a:srgbClr val="000000"/>
                </a:solidFill>
              </a:rPr>
              <a:t> имеем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i="1">
                <a:solidFill>
                  <a:srgbClr val="000000"/>
                </a:solidFill>
              </a:rPr>
              <a:t>S</a:t>
            </a:r>
            <a:r>
              <a:rPr lang="ru-RU" sz="2800" b="1" i="1" baseline="-25000">
                <a:solidFill>
                  <a:srgbClr val="000000"/>
                </a:solidFill>
              </a:rPr>
              <a:t>п.п.</a:t>
            </a:r>
            <a:r>
              <a:rPr lang="en-US" i="1">
                <a:solidFill>
                  <a:srgbClr val="000000"/>
                </a:solidFill>
              </a:rPr>
              <a:t>=</a:t>
            </a:r>
            <a:r>
              <a:rPr lang="ru-RU" i="1">
                <a:solidFill>
                  <a:srgbClr val="000000"/>
                </a:solidFill>
              </a:rPr>
              <a:t> </a:t>
            </a:r>
            <a:r>
              <a:rPr lang="en-US" i="1">
                <a:solidFill>
                  <a:srgbClr val="000000"/>
                </a:solidFill>
                <a:latin typeface="Symbol" pitchFamily="16" charset="2"/>
              </a:rPr>
              <a:t></a:t>
            </a:r>
            <a:r>
              <a:rPr lang="en-US" i="1">
                <a:solidFill>
                  <a:srgbClr val="000000"/>
                </a:solidFill>
              </a:rPr>
              <a:t>R(R + H) =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i="1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i="1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i="1">
                <a:solidFill>
                  <a:srgbClr val="000000"/>
                </a:solidFill>
              </a:rPr>
              <a:t>Ответ:                    </a:t>
            </a:r>
            <a:r>
              <a:rPr lang="ru-RU" b="1" i="1" baseline="30000">
                <a:solidFill>
                  <a:srgbClr val="000000"/>
                </a:solidFill>
              </a:rPr>
              <a:t>2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1" i="1" baseline="30000">
              <a:solidFill>
                <a:srgbClr val="000000"/>
              </a:solidFill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953000" y="381000"/>
          <a:ext cx="533400" cy="457200"/>
        </p:xfrm>
        <a:graphic>
          <a:graphicData uri="http://schemas.openxmlformats.org/presentationml/2006/ole">
            <p:oleObj spid="_x0000_s2050" r:id="rId4" imgW="359280" imgH="182880" progId="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371600" y="3124200"/>
          <a:ext cx="5029200" cy="1511300"/>
        </p:xfrm>
        <a:graphic>
          <a:graphicData uri="http://schemas.openxmlformats.org/presentationml/2006/ole">
            <p:oleObj spid="_x0000_s2051" r:id="rId5" imgW="2634480" imgH="590040" progId="">
              <p:embed/>
            </p:oleObj>
          </a:graphicData>
        </a:graphic>
      </p:graphicFrame>
      <p:sp>
        <p:nvSpPr>
          <p:cNvPr id="2055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10600" y="6477000"/>
            <a:ext cx="533400" cy="3810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29600" y="6477000"/>
            <a:ext cx="457200" cy="3810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AutoShap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772400" y="6453188"/>
            <a:ext cx="381000" cy="404812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3948113" y="3214688"/>
            <a:ext cx="9144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2209800" y="1219200"/>
          <a:ext cx="2695575" cy="925513"/>
        </p:xfrm>
        <a:graphic>
          <a:graphicData uri="http://schemas.openxmlformats.org/presentationml/2006/ole">
            <p:oleObj spid="_x0000_s2052" r:id="rId7" imgW="1231560" imgH="374760" progId="">
              <p:embed/>
            </p:oleObj>
          </a:graphicData>
        </a:graphic>
      </p:graphicFrame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4210050" y="3233738"/>
            <a:ext cx="9144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905000" y="4343400"/>
          <a:ext cx="1447800" cy="781050"/>
        </p:xfrm>
        <a:graphic>
          <a:graphicData uri="http://schemas.openxmlformats.org/presentationml/2006/ole">
            <p:oleObj spid="_x0000_s2053" r:id="rId8" imgW="813600" imgH="36108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5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9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3" dur="5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7" dur="500"/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5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i="1" smtClean="0">
                <a:solidFill>
                  <a:srgbClr val="FF3399"/>
                </a:solidFill>
              </a:rPr>
              <a:t>Практическая работа</a:t>
            </a:r>
          </a:p>
        </p:txBody>
      </p:sp>
      <p:sp>
        <p:nvSpPr>
          <p:cNvPr id="15363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534400" y="6248400"/>
            <a:ext cx="609600" cy="609600"/>
          </a:xfrm>
          <a:prstGeom prst="actionButtonForwardNext">
            <a:avLst/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01000" y="6237288"/>
            <a:ext cx="531813" cy="620712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685800" y="1524000"/>
            <a:ext cx="8077200" cy="1295400"/>
          </a:xfrm>
        </p:spPr>
        <p:txBody>
          <a:bodyPr anchor="t"/>
          <a:lstStyle/>
          <a:p>
            <a:pPr marL="341313" indent="-341313" algn="l" eaLnBrk="1" hangingPunct="1">
              <a:spcBef>
                <a:spcPts val="600"/>
              </a:spcBef>
              <a:buClr>
                <a:srgbClr val="0000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i="1" smtClean="0">
                <a:solidFill>
                  <a:srgbClr val="0000FF"/>
                </a:solidFill>
              </a:rPr>
              <a:t>Цилиндр получается вращением  прямоугольника  вокруг меньшей его стороны.  Вычислить площадь полной поверхности, получившегося цилиндра.</a:t>
            </a:r>
          </a:p>
          <a:p>
            <a:pPr marL="341313" indent="-341313" algn="l" eaLnBrk="1" hangingPunct="1">
              <a:spcBef>
                <a:spcPts val="600"/>
              </a:spcBef>
              <a:buClr>
                <a:srgbClr val="0000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 b="1" i="1" smtClean="0">
              <a:solidFill>
                <a:srgbClr val="0000FF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2438400" y="3124200"/>
            <a:ext cx="6248400" cy="3733800"/>
          </a:xfrm>
        </p:spPr>
        <p:txBody>
          <a:bodyPr/>
          <a:lstStyle/>
          <a:p>
            <a:pPr lvl="4" indent="-227013" eaLnBrk="1" hangingPunct="1">
              <a:buClrTx/>
              <a:buFontTx/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1" smtClean="0"/>
              <a:t>Дано:</a:t>
            </a:r>
            <a:r>
              <a:rPr lang="ru-RU" sz="2000" smtClean="0"/>
              <a:t> </a:t>
            </a:r>
            <a:r>
              <a:rPr lang="ru-RU" sz="2000" b="1" smtClean="0"/>
              <a:t>цилиндр, АВС</a:t>
            </a:r>
            <a:r>
              <a:rPr lang="en-US" sz="2000" b="1" smtClean="0"/>
              <a:t>D</a:t>
            </a:r>
            <a:r>
              <a:rPr lang="ru-RU" sz="2000" b="1" smtClean="0"/>
              <a:t>-         прямоугольник,</a:t>
            </a:r>
          </a:p>
          <a:p>
            <a:pPr lvl="4" indent="-227013" eaLnBrk="1" hangingPunct="1">
              <a:buClrTx/>
              <a:buFontTx/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smtClean="0"/>
              <a:t>           Н=АВ=16см, </a:t>
            </a:r>
            <a:r>
              <a:rPr lang="en-US" sz="2000" b="1" smtClean="0"/>
              <a:t>R</a:t>
            </a:r>
            <a:r>
              <a:rPr lang="ru-RU" sz="2000" b="1" smtClean="0"/>
              <a:t>=А</a:t>
            </a:r>
            <a:r>
              <a:rPr lang="en-US" sz="2000" b="1" smtClean="0"/>
              <a:t>D</a:t>
            </a:r>
            <a:r>
              <a:rPr lang="ru-RU" sz="2000" b="1" smtClean="0"/>
              <a:t>=20см</a:t>
            </a:r>
          </a:p>
          <a:p>
            <a:pPr lvl="4" indent="-227013" eaLnBrk="1" hangingPunct="1">
              <a:buClrTx/>
              <a:buFontTx/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1" smtClean="0"/>
              <a:t>  Найти:</a:t>
            </a:r>
            <a:r>
              <a:rPr lang="ru-RU" sz="2000" smtClean="0"/>
              <a:t>  </a:t>
            </a:r>
            <a:r>
              <a:rPr lang="en-US" sz="2000" b="1" smtClean="0"/>
              <a:t>S</a:t>
            </a:r>
            <a:r>
              <a:rPr lang="ru-RU" sz="2000" b="1" smtClean="0"/>
              <a:t>п.п.</a:t>
            </a:r>
          </a:p>
          <a:p>
            <a:pPr lvl="4" indent="-227013" eaLnBrk="1" hangingPunct="1">
              <a:buClrTx/>
              <a:buFontTx/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1" smtClean="0"/>
              <a:t>  Решение:</a:t>
            </a:r>
          </a:p>
          <a:p>
            <a:pPr lvl="4" indent="-227013" eaLnBrk="1" hangingPunct="1">
              <a:buClrTx/>
              <a:buFontTx/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mtClean="0"/>
              <a:t>S</a:t>
            </a:r>
            <a:r>
              <a:rPr lang="ru-RU" sz="2000" b="1" smtClean="0"/>
              <a:t>п.п. = </a:t>
            </a:r>
            <a:r>
              <a:rPr lang="ru-RU" sz="2000" b="1" i="1" smtClean="0"/>
              <a:t>2</a:t>
            </a:r>
            <a:r>
              <a:rPr lang="en-US" sz="2000" b="1" i="1" smtClean="0"/>
              <a:t> </a:t>
            </a:r>
            <a:r>
              <a:rPr lang="en-US" sz="2000" b="1" i="1" smtClean="0">
                <a:latin typeface="Symbol" pitchFamily="16" charset="2"/>
              </a:rPr>
              <a:t></a:t>
            </a:r>
            <a:r>
              <a:rPr lang="en-US" sz="2000" b="1" i="1" smtClean="0"/>
              <a:t>R</a:t>
            </a:r>
            <a:r>
              <a:rPr lang="ru-RU" sz="2000" b="1" i="1" smtClean="0"/>
              <a:t>(</a:t>
            </a:r>
            <a:r>
              <a:rPr lang="en-US" sz="2000" b="1" i="1" smtClean="0"/>
              <a:t>R</a:t>
            </a:r>
            <a:r>
              <a:rPr lang="ru-RU" sz="2000" b="1" i="1" smtClean="0"/>
              <a:t> </a:t>
            </a:r>
            <a:r>
              <a:rPr lang="en-US" sz="2000" b="1" i="1" smtClean="0"/>
              <a:t>+</a:t>
            </a:r>
            <a:r>
              <a:rPr lang="ru-RU" sz="2000" b="1" i="1" smtClean="0"/>
              <a:t> Н)=</a:t>
            </a:r>
          </a:p>
          <a:p>
            <a:pPr lvl="4" indent="-227013" eaLnBrk="1" hangingPunct="1">
              <a:buClrTx/>
              <a:buFontTx/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smtClean="0"/>
              <a:t>          = 2</a:t>
            </a:r>
            <a:r>
              <a:rPr lang="en-US" sz="2000" b="1" smtClean="0"/>
              <a:t> </a:t>
            </a:r>
            <a:r>
              <a:rPr lang="en-US" sz="2000" b="1" smtClean="0">
                <a:latin typeface="Symbol" pitchFamily="16" charset="2"/>
              </a:rPr>
              <a:t></a:t>
            </a:r>
            <a:r>
              <a:rPr lang="ru-RU" sz="2000" b="1" i="1" smtClean="0"/>
              <a:t>20(20+16)=</a:t>
            </a:r>
          </a:p>
          <a:p>
            <a:pPr lvl="4" indent="-227013" eaLnBrk="1" hangingPunct="1">
              <a:buClrTx/>
              <a:buFontTx/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1" smtClean="0"/>
              <a:t>          </a:t>
            </a:r>
            <a:r>
              <a:rPr lang="en-US" sz="2000" b="1" i="1" smtClean="0"/>
              <a:t>= </a:t>
            </a:r>
            <a:r>
              <a:rPr lang="ru-RU" sz="2000" b="1" i="1" smtClean="0"/>
              <a:t>40</a:t>
            </a:r>
            <a:r>
              <a:rPr lang="en-US" sz="2000" b="1" i="1" smtClean="0"/>
              <a:t> </a:t>
            </a:r>
            <a:r>
              <a:rPr lang="en-US" sz="2000" b="1" i="1" smtClean="0">
                <a:latin typeface="Symbol" pitchFamily="16" charset="2"/>
              </a:rPr>
              <a:t></a:t>
            </a:r>
            <a:r>
              <a:rPr lang="ru-RU" sz="2000" b="1" i="1" smtClean="0"/>
              <a:t>*36=1440</a:t>
            </a:r>
            <a:r>
              <a:rPr lang="en-US" sz="2000" b="1" i="1" smtClean="0"/>
              <a:t>  </a:t>
            </a:r>
            <a:r>
              <a:rPr lang="en-US" sz="2000" b="1" i="1" smtClean="0">
                <a:latin typeface="Symbol" pitchFamily="16" charset="2"/>
              </a:rPr>
              <a:t></a:t>
            </a:r>
            <a:r>
              <a:rPr lang="ru-RU" sz="2000" b="1" i="1" smtClean="0"/>
              <a:t>см</a:t>
            </a:r>
            <a:r>
              <a:rPr lang="en-US" sz="2000" b="1" i="1" baseline="30000" smtClean="0"/>
              <a:t>2</a:t>
            </a:r>
          </a:p>
          <a:p>
            <a:pPr lvl="4" indent="-227013" eaLnBrk="1" hangingPunct="1">
              <a:buClrTx/>
              <a:buFontTx/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1" smtClean="0"/>
              <a:t>Ответ: </a:t>
            </a:r>
            <a:r>
              <a:rPr lang="ru-RU" sz="2000" b="1" smtClean="0"/>
              <a:t>1440</a:t>
            </a:r>
            <a:r>
              <a:rPr lang="en-US" sz="2000" b="1" smtClean="0">
                <a:latin typeface="Symbol" pitchFamily="16" charset="2"/>
              </a:rPr>
              <a:t></a:t>
            </a:r>
            <a:r>
              <a:rPr lang="ru-RU" sz="2000" b="1" smtClean="0"/>
              <a:t> см</a:t>
            </a:r>
            <a:r>
              <a:rPr lang="en-US" sz="2000" b="1" baseline="30000" smtClean="0"/>
              <a:t>2</a:t>
            </a:r>
          </a:p>
          <a:p>
            <a:pPr lvl="4" indent="-227013" eaLnBrk="1" hangingPunct="1">
              <a:buClrTx/>
              <a:buFontTx/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smtClean="0"/>
          </a:p>
          <a:p>
            <a:pPr marL="341313" indent="-341313" eaLnBrk="1" hangingPunct="1">
              <a:spcBef>
                <a:spcPts val="500"/>
              </a:spcBef>
              <a:buFont typeface="Times New Roman" pitchFamily="18" charset="0"/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smtClean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762000" y="4114800"/>
            <a:ext cx="1066800" cy="6096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828800" y="4114800"/>
            <a:ext cx="1066800" cy="6096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762000" y="4419600"/>
            <a:ext cx="2133600" cy="457200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762000" y="3886200"/>
            <a:ext cx="2133600" cy="457200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86800" y="6400800"/>
            <a:ext cx="457200" cy="4572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AutoShape 8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53400" y="6400800"/>
            <a:ext cx="457200" cy="4572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20000" y="6381750"/>
            <a:ext cx="457200" cy="47625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457200" y="4343400"/>
            <a:ext cx="381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457200" y="3733800"/>
            <a:ext cx="381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1828800" y="4343400"/>
            <a:ext cx="381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1828800" y="3733800"/>
            <a:ext cx="381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6399" name="Прямоугольник 17"/>
          <p:cNvSpPr>
            <a:spLocks noChangeArrowheads="1"/>
          </p:cNvSpPr>
          <p:nvPr/>
        </p:nvSpPr>
        <p:spPr bwMode="auto">
          <a:xfrm>
            <a:off x="2627313" y="549275"/>
            <a:ext cx="1589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u="sng">
                <a:solidFill>
                  <a:srgbClr val="008000"/>
                </a:solidFill>
              </a:rPr>
              <a:t>Задание 1 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437" grpId="0" animBg="1"/>
      <p:bldP spid="184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i="1" u="sng" smtClean="0">
                <a:solidFill>
                  <a:srgbClr val="008000"/>
                </a:solidFill>
              </a:rPr>
              <a:t>Задание 2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7696200" cy="1143000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i="1" smtClean="0">
                <a:solidFill>
                  <a:srgbClr val="008000"/>
                </a:solidFill>
              </a:rPr>
              <a:t>Цилиндр получается вращением квадрата вокруг его стороны. Вычислите площадь полной поверхности, получившегося  цилиндра.</a:t>
            </a:r>
          </a:p>
          <a:p>
            <a:pPr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8000"/>
              </a:buClr>
              <a:buFont typeface="Times New Roman" pitchFamily="18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b="1" i="1" smtClean="0">
              <a:solidFill>
                <a:srgbClr val="008000"/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267200" y="3124200"/>
            <a:ext cx="4876800" cy="2971800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800" b="1" i="1" smtClean="0"/>
              <a:t>Дано:</a:t>
            </a:r>
            <a:r>
              <a:rPr lang="ru-RU" sz="2400" smtClean="0"/>
              <a:t> </a:t>
            </a:r>
            <a:r>
              <a:rPr lang="ru-RU" sz="1800" b="1" smtClean="0"/>
              <a:t>цилиндр,</a:t>
            </a:r>
            <a:r>
              <a:rPr lang="en-US" sz="1800" b="1" smtClean="0"/>
              <a:t> </a:t>
            </a:r>
            <a:r>
              <a:rPr lang="ru-RU" sz="1800" b="1" smtClean="0"/>
              <a:t>АВС</a:t>
            </a:r>
            <a:r>
              <a:rPr lang="en-US" sz="1800" b="1" smtClean="0"/>
              <a:t>D</a:t>
            </a:r>
            <a:r>
              <a:rPr lang="ru-RU" sz="1800" b="1" smtClean="0"/>
              <a:t>-прямоугольник</a:t>
            </a: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800" b="1" smtClean="0"/>
              <a:t>            </a:t>
            </a:r>
            <a:r>
              <a:rPr lang="en-US" sz="1800" b="1" smtClean="0"/>
              <a:t>R=</a:t>
            </a:r>
            <a:r>
              <a:rPr lang="ru-RU" sz="1800" b="1" smtClean="0"/>
              <a:t>АВ= 16 см,</a:t>
            </a: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800" b="1" smtClean="0"/>
              <a:t>            Н=А</a:t>
            </a:r>
            <a:r>
              <a:rPr lang="en-US" sz="1800" b="1" smtClean="0"/>
              <a:t>D</a:t>
            </a:r>
            <a:r>
              <a:rPr lang="ru-RU" sz="1800" b="1" smtClean="0"/>
              <a:t>= 20 см</a:t>
            </a:r>
          </a:p>
          <a:p>
            <a:pPr indent="-341313" eaLnBrk="1" hangingPunct="1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800" b="1" i="1" smtClean="0"/>
              <a:t>Найти:</a:t>
            </a:r>
            <a:r>
              <a:rPr lang="ru-RU" sz="1800" b="1" smtClean="0"/>
              <a:t> </a:t>
            </a:r>
            <a:r>
              <a:rPr lang="en-US" b="1" smtClean="0"/>
              <a:t>S</a:t>
            </a:r>
            <a:r>
              <a:rPr lang="ru-RU" sz="1400" b="1" smtClean="0"/>
              <a:t>п.п.</a:t>
            </a: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800" b="1" i="1" smtClean="0"/>
              <a:t>Решение:</a:t>
            </a: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smtClean="0"/>
              <a:t>         </a:t>
            </a:r>
            <a:r>
              <a:rPr lang="en-US" sz="2400" b="1" smtClean="0"/>
              <a:t>S</a:t>
            </a:r>
            <a:r>
              <a:rPr lang="ru-RU" sz="2000" b="1" smtClean="0"/>
              <a:t>п.п. </a:t>
            </a:r>
            <a:r>
              <a:rPr lang="ru-RU" sz="1800" b="1" smtClean="0"/>
              <a:t>= </a:t>
            </a:r>
            <a:r>
              <a:rPr lang="ru-RU" sz="1800" b="1" smtClean="0">
                <a:latin typeface="Symbol" pitchFamily="16" charset="2"/>
              </a:rPr>
              <a:t></a:t>
            </a:r>
            <a:r>
              <a:rPr lang="en-US" sz="1800" b="1" smtClean="0">
                <a:latin typeface="Symbol" pitchFamily="16" charset="2"/>
              </a:rPr>
              <a:t></a:t>
            </a:r>
            <a:r>
              <a:rPr lang="en-US" sz="1800" b="1" smtClean="0"/>
              <a:t>R</a:t>
            </a:r>
            <a:r>
              <a:rPr lang="ru-RU" sz="1800" b="1" smtClean="0"/>
              <a:t>(</a:t>
            </a:r>
            <a:r>
              <a:rPr lang="en-US" sz="1800" b="1" smtClean="0"/>
              <a:t>R</a:t>
            </a:r>
            <a:r>
              <a:rPr lang="ru-RU" sz="1800" b="1" smtClean="0"/>
              <a:t>+Н) = 2</a:t>
            </a:r>
            <a:r>
              <a:rPr lang="en-US" sz="1800" b="1" smtClean="0">
                <a:latin typeface="Symbol" pitchFamily="16" charset="2"/>
              </a:rPr>
              <a:t></a:t>
            </a:r>
            <a:r>
              <a:rPr lang="ru-RU" sz="1800" b="1" smtClean="0"/>
              <a:t>*16(20+16) =</a:t>
            </a: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800" b="1" smtClean="0"/>
              <a:t>                 </a:t>
            </a:r>
            <a:r>
              <a:rPr lang="en-US" sz="1800" b="1" smtClean="0"/>
              <a:t>= </a:t>
            </a:r>
            <a:r>
              <a:rPr lang="ru-RU" sz="1800" b="1" smtClean="0"/>
              <a:t>32</a:t>
            </a:r>
            <a:r>
              <a:rPr lang="en-US" sz="1800" b="1" smtClean="0">
                <a:latin typeface="Symbol" pitchFamily="16" charset="2"/>
              </a:rPr>
              <a:t></a:t>
            </a:r>
            <a:r>
              <a:rPr lang="ru-RU" sz="1800" b="1" smtClean="0"/>
              <a:t>*36 =</a:t>
            </a:r>
            <a:r>
              <a:rPr lang="en-US" sz="1800" b="1" smtClean="0"/>
              <a:t> 1152</a:t>
            </a:r>
            <a:r>
              <a:rPr lang="en-US" sz="1800" b="1" smtClean="0">
                <a:latin typeface="Symbol" pitchFamily="16" charset="2"/>
              </a:rPr>
              <a:t></a:t>
            </a:r>
            <a:r>
              <a:rPr lang="ru-RU" sz="1800" b="1" smtClean="0"/>
              <a:t> см</a:t>
            </a:r>
            <a:r>
              <a:rPr lang="en-US" sz="1800" b="1" baseline="30000" smtClean="0"/>
              <a:t>2</a:t>
            </a: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800" b="1" i="1" smtClean="0"/>
              <a:t>Ответ:</a:t>
            </a:r>
            <a:r>
              <a:rPr lang="ru-RU" sz="1800" b="1" smtClean="0"/>
              <a:t> </a:t>
            </a:r>
            <a:r>
              <a:rPr lang="en-US" sz="1800" b="1" smtClean="0"/>
              <a:t>1152</a:t>
            </a:r>
            <a:r>
              <a:rPr lang="en-US" sz="1800" b="1" smtClean="0">
                <a:latin typeface="Symbol" pitchFamily="16" charset="2"/>
              </a:rPr>
              <a:t></a:t>
            </a:r>
            <a:r>
              <a:rPr lang="en-US" sz="1800" b="1" smtClean="0"/>
              <a:t> </a:t>
            </a:r>
            <a:r>
              <a:rPr lang="ru-RU" sz="1800" b="1" smtClean="0"/>
              <a:t>см</a:t>
            </a:r>
            <a:r>
              <a:rPr lang="en-US" sz="1800" b="1" baseline="30000" smtClean="0"/>
              <a:t>2</a:t>
            </a: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800" b="1" baseline="30000" smtClean="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457200" y="3657600"/>
            <a:ext cx="914400" cy="914400"/>
          </a:xfrm>
          <a:prstGeom prst="rect">
            <a:avLst/>
          </a:prstGeom>
          <a:solidFill>
            <a:srgbClr val="FF33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371600" y="3657600"/>
            <a:ext cx="914400" cy="914400"/>
          </a:xfrm>
          <a:prstGeom prst="rect">
            <a:avLst/>
          </a:prstGeom>
          <a:solidFill>
            <a:srgbClr val="FF33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57200" y="4343400"/>
            <a:ext cx="1828800" cy="533400"/>
          </a:xfrm>
          <a:prstGeom prst="ellipse">
            <a:avLst/>
          </a:prstGeom>
          <a:solidFill>
            <a:srgbClr val="FF33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57200" y="3429000"/>
            <a:ext cx="1828800" cy="533400"/>
          </a:xfrm>
          <a:prstGeom prst="ellipse">
            <a:avLst/>
          </a:prstGeom>
          <a:solidFill>
            <a:srgbClr val="FF33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AutoShap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82000" y="6400800"/>
            <a:ext cx="762000" cy="4572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AutoShape 9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620000" y="6400800"/>
            <a:ext cx="762000" cy="4572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92950" y="6381750"/>
            <a:ext cx="533400" cy="47625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1371600" y="3505200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533400" y="3429000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457200" y="4114800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1371600" y="4191000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462" grpId="0" animBg="1"/>
      <p:bldP spid="194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685800" y="1524000"/>
            <a:ext cx="8458200" cy="1752600"/>
          </a:xfrm>
        </p:spPr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700"/>
              </a:spcBef>
              <a:buClr>
                <a:srgbClr val="00CC99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 smtClean="0">
                <a:solidFill>
                  <a:srgbClr val="00CC99"/>
                </a:solidFill>
              </a:rPr>
              <a:t>Цилиндр получается вращением прямоугольника вокруг большей его стороны. Вычислите площадь полной поверхности, получившегося цилиндра.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00"/>
              </a:spcBef>
              <a:buClr>
                <a:srgbClr val="00CC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800" b="1" i="1" smtClean="0">
              <a:solidFill>
                <a:srgbClr val="00CC99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4419600" y="3200400"/>
            <a:ext cx="4419600" cy="3048000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i="1" smtClean="0">
                <a:solidFill>
                  <a:srgbClr val="0000FF"/>
                </a:solidFill>
                <a:latin typeface="Arial" charset="0"/>
              </a:rPr>
              <a:t>Дано:</a:t>
            </a:r>
            <a:r>
              <a:rPr lang="ru-RU" sz="200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цилиндр, АВС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D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-прямоугольник</a:t>
            </a:r>
          </a:p>
          <a:p>
            <a:pPr indent="-341313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           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R=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АВ= 16 см,</a:t>
            </a:r>
          </a:p>
          <a:p>
            <a:pPr indent="-341313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           Н=А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D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= 20 см</a:t>
            </a:r>
          </a:p>
          <a:p>
            <a:pPr indent="-341313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i="1" smtClean="0">
                <a:solidFill>
                  <a:srgbClr val="0000FF"/>
                </a:solidFill>
                <a:latin typeface="Arial" charset="0"/>
              </a:rPr>
              <a:t>Найти: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Arial" charset="0"/>
              </a:rPr>
              <a:t>S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п.п.</a:t>
            </a:r>
          </a:p>
          <a:p>
            <a:pPr indent="-341313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i="1" smtClean="0">
                <a:solidFill>
                  <a:srgbClr val="0000FF"/>
                </a:solidFill>
                <a:latin typeface="Arial" charset="0"/>
              </a:rPr>
              <a:t>Решение:</a:t>
            </a:r>
          </a:p>
          <a:p>
            <a:pPr indent="-341313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             </a:t>
            </a:r>
            <a:r>
              <a:rPr lang="en-US" sz="2400" b="1" smtClean="0">
                <a:solidFill>
                  <a:srgbClr val="0000FF"/>
                </a:solidFill>
                <a:latin typeface="Arial" charset="0"/>
              </a:rPr>
              <a:t>S</a:t>
            </a:r>
            <a:r>
              <a:rPr lang="ru-RU" sz="2000" smtClean="0">
                <a:solidFill>
                  <a:srgbClr val="0000FF"/>
                </a:solidFill>
                <a:latin typeface="Arial" charset="0"/>
              </a:rPr>
              <a:t>пп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=</a:t>
            </a:r>
            <a:r>
              <a:rPr lang="ru-RU" sz="2000" b="1" smtClean="0">
                <a:solidFill>
                  <a:srgbClr val="0000FF"/>
                </a:solidFill>
                <a:latin typeface="Symbol" pitchFamily="16" charset="2"/>
              </a:rPr>
              <a:t></a:t>
            </a:r>
            <a:r>
              <a:rPr lang="en-US" sz="2000" b="1" smtClean="0">
                <a:solidFill>
                  <a:srgbClr val="0000FF"/>
                </a:solidFill>
                <a:latin typeface="Symbol" pitchFamily="16" charset="2"/>
              </a:rPr>
              <a:t></a:t>
            </a:r>
            <a:r>
              <a:rPr lang="en-US" sz="2000" b="1" smtClean="0">
                <a:solidFill>
                  <a:srgbClr val="0000FF"/>
                </a:solidFill>
              </a:rPr>
              <a:t>R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(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R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+Н) = 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    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2000" b="1" smtClean="0">
                <a:solidFill>
                  <a:srgbClr val="0000FF"/>
                </a:solidFill>
                <a:latin typeface="Symbol" pitchFamily="16" charset="2"/>
              </a:rPr>
              <a:t>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*16(20+16) =</a:t>
            </a:r>
          </a:p>
          <a:p>
            <a:pPr indent="-341313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                    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= 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32</a:t>
            </a:r>
            <a:r>
              <a:rPr lang="en-US" sz="2000" b="1" smtClean="0">
                <a:solidFill>
                  <a:srgbClr val="0000FF"/>
                </a:solidFill>
                <a:latin typeface="Symbol" pitchFamily="16" charset="2"/>
              </a:rPr>
              <a:t>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*36 =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 1152</a:t>
            </a:r>
            <a:r>
              <a:rPr lang="en-US" sz="2000" b="1" smtClean="0">
                <a:solidFill>
                  <a:srgbClr val="0000FF"/>
                </a:solidFill>
                <a:latin typeface="Symbol" pitchFamily="16" charset="2"/>
              </a:rPr>
              <a:t>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 см</a:t>
            </a:r>
            <a:r>
              <a:rPr lang="en-US" sz="2000" b="1" baseline="30000" smtClean="0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 indent="-341313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i="1" smtClean="0">
                <a:solidFill>
                  <a:srgbClr val="0000FF"/>
                </a:solidFill>
                <a:latin typeface="Arial" charset="0"/>
              </a:rPr>
              <a:t>Ответ: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1152</a:t>
            </a:r>
            <a:r>
              <a:rPr lang="en-US" sz="2000" b="1" smtClean="0">
                <a:solidFill>
                  <a:srgbClr val="0000FF"/>
                </a:solidFill>
                <a:latin typeface="Symbol" pitchFamily="16" charset="2"/>
              </a:rPr>
              <a:t>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см</a:t>
            </a:r>
            <a:r>
              <a:rPr lang="en-US" sz="2000" b="1" baseline="30000" smtClean="0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000" b="1" baseline="3000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914400" y="3657600"/>
            <a:ext cx="1447800" cy="2438400"/>
          </a:xfrm>
          <a:prstGeom prst="can">
            <a:avLst>
              <a:gd name="adj" fmla="val 42105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914400" y="3962400"/>
            <a:ext cx="685800" cy="18288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1600200" y="3962400"/>
            <a:ext cx="1588" cy="1828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58200" y="6477000"/>
            <a:ext cx="685800" cy="3810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AutoShape 7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696200" y="6477000"/>
            <a:ext cx="685800" cy="381000"/>
          </a:xfrm>
          <a:prstGeom prst="actionButtonBackPrevious">
            <a:avLst/>
          </a:prstGeom>
          <a:solidFill>
            <a:srgbClr val="CCFFFF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AutoShape 8"/>
          <p:cNvSpPr>
            <a:spLocks noChangeArrowheads="1"/>
          </p:cNvSpPr>
          <p:nvPr/>
        </p:nvSpPr>
        <p:spPr bwMode="auto">
          <a:xfrm>
            <a:off x="7086600" y="6248400"/>
            <a:ext cx="457200" cy="60960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1600200" y="3733800"/>
            <a:ext cx="533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609600" y="5410200"/>
            <a:ext cx="533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1524000" y="5486400"/>
            <a:ext cx="533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609600" y="3810000"/>
            <a:ext cx="533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8446" name="TextBox 15"/>
          <p:cNvSpPr txBox="1">
            <a:spLocks noChangeArrowheads="1"/>
          </p:cNvSpPr>
          <p:nvPr/>
        </p:nvSpPr>
        <p:spPr bwMode="auto">
          <a:xfrm>
            <a:off x="3643313" y="500063"/>
            <a:ext cx="2379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u="sng">
                <a:solidFill>
                  <a:srgbClr val="008000"/>
                </a:solidFill>
              </a:rPr>
              <a:t>Задание 3 </a:t>
            </a:r>
            <a:endParaRPr lang="ru-RU">
              <a:solidFill>
                <a:srgbClr val="2D2DB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3048000" y="2590800"/>
            <a:ext cx="5791200" cy="3962400"/>
          </a:xfrm>
        </p:spPr>
        <p:txBody>
          <a:bodyPr anchor="t"/>
          <a:lstStyle/>
          <a:p>
            <a:pPr marL="341313" indent="-341313" algn="l" eaLnBrk="1" hangingPunct="1">
              <a:spcBef>
                <a:spcPts val="400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i="1" smtClean="0"/>
              <a:t>Дано:</a:t>
            </a:r>
            <a:r>
              <a:rPr lang="ru-RU" sz="2800" smtClean="0"/>
              <a:t> </a:t>
            </a:r>
            <a:r>
              <a:rPr lang="ru-RU" sz="2400" smtClean="0"/>
              <a:t>цилиндры</a:t>
            </a:r>
            <a:r>
              <a:rPr lang="en-US" sz="2400" smtClean="0"/>
              <a:t> </a:t>
            </a:r>
            <a:r>
              <a:rPr lang="ru-RU" sz="1600" b="1" smtClean="0"/>
              <a:t>1</a:t>
            </a:r>
            <a:r>
              <a:rPr lang="ru-RU" sz="2400" smtClean="0"/>
              <a:t> и </a:t>
            </a:r>
            <a:r>
              <a:rPr lang="ru-RU" sz="1600" b="1" smtClean="0"/>
              <a:t>2</a:t>
            </a:r>
          </a:p>
          <a:p>
            <a:pPr marL="341313" indent="-341313" algn="l" eaLnBrk="1" hangingPunct="1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прямоугольник </a:t>
            </a:r>
            <a:r>
              <a:rPr lang="ru-RU" sz="2000" b="1" smtClean="0"/>
              <a:t>12 х16см</a:t>
            </a:r>
          </a:p>
          <a:p>
            <a:pPr marL="341313" indent="-341313" algn="l" eaLnBrk="1" hangingPunct="1">
              <a:spcBef>
                <a:spcPts val="4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i="1" smtClean="0"/>
              <a:t>Найти: </a:t>
            </a:r>
            <a:r>
              <a:rPr lang="en-US" sz="2800" smtClean="0"/>
              <a:t>R</a:t>
            </a:r>
            <a:r>
              <a:rPr lang="en-US" sz="1600" b="1" smtClean="0"/>
              <a:t>1</a:t>
            </a:r>
            <a:r>
              <a:rPr lang="en-US" sz="2800" b="1" smtClean="0"/>
              <a:t>, R</a:t>
            </a:r>
            <a:r>
              <a:rPr lang="en-US" sz="1600" b="1" smtClean="0"/>
              <a:t>2</a:t>
            </a:r>
          </a:p>
          <a:p>
            <a:pPr marL="341313" indent="-341313" algn="l" eaLnBrk="1" hangingPunct="1"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i="1" smtClean="0"/>
              <a:t>Решение:</a:t>
            </a:r>
          </a:p>
          <a:p>
            <a:pPr marL="341313" indent="-341313" algn="l" eaLnBrk="1" hangingPunct="1"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smtClean="0"/>
              <a:t> </a:t>
            </a:r>
            <a:r>
              <a:rPr lang="ru-RU" sz="2400" smtClean="0"/>
              <a:t>С = </a:t>
            </a:r>
            <a:r>
              <a:rPr lang="ru-RU" sz="2400" i="1" smtClean="0">
                <a:latin typeface="Symbol" pitchFamily="16" charset="2"/>
              </a:rPr>
              <a:t></a:t>
            </a:r>
            <a:r>
              <a:rPr lang="en-US" sz="2400" i="1" smtClean="0">
                <a:latin typeface="Symbol" pitchFamily="16" charset="2"/>
              </a:rPr>
              <a:t></a:t>
            </a:r>
            <a:r>
              <a:rPr lang="en-US" sz="2400" i="1" smtClean="0"/>
              <a:t>R</a:t>
            </a:r>
          </a:p>
          <a:p>
            <a:pPr marL="341313" indent="-341313" algn="l" eaLnBrk="1" hangingPunct="1"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i="1" smtClean="0"/>
              <a:t>C</a:t>
            </a:r>
            <a:r>
              <a:rPr lang="en-US" sz="1600" b="1" i="1" smtClean="0"/>
              <a:t>1</a:t>
            </a:r>
            <a:r>
              <a:rPr lang="en-US" sz="2400" i="1" smtClean="0"/>
              <a:t>=</a:t>
            </a:r>
            <a:r>
              <a:rPr lang="en-US" sz="2400" i="1" smtClean="0">
                <a:latin typeface="Symbol" pitchFamily="16" charset="2"/>
              </a:rPr>
              <a:t></a:t>
            </a:r>
            <a:r>
              <a:rPr lang="en-US" sz="2400" i="1" smtClean="0"/>
              <a:t>R</a:t>
            </a:r>
            <a:r>
              <a:rPr lang="en-US" sz="2400" i="1" baseline="-25000" smtClean="0">
                <a:latin typeface="Symbol" pitchFamily="16" charset="2"/>
              </a:rPr>
              <a:t></a:t>
            </a:r>
            <a:r>
              <a:rPr lang="ru-RU" sz="2400" b="1" i="1" smtClean="0"/>
              <a:t> </a:t>
            </a:r>
            <a:r>
              <a:rPr lang="ru-RU" sz="2400" i="1" smtClean="0"/>
              <a:t>=12,   </a:t>
            </a:r>
            <a:r>
              <a:rPr lang="en-US" sz="2400" i="1" smtClean="0"/>
              <a:t>R</a:t>
            </a:r>
            <a:r>
              <a:rPr lang="en-US" sz="1600" b="1" i="1" smtClean="0"/>
              <a:t>1</a:t>
            </a:r>
            <a:r>
              <a:rPr lang="ru-RU" sz="2400" i="1" smtClean="0"/>
              <a:t>= С/2</a:t>
            </a:r>
            <a:r>
              <a:rPr lang="en-US" sz="2400" i="1" smtClean="0">
                <a:latin typeface="Symbol" pitchFamily="16" charset="2"/>
              </a:rPr>
              <a:t></a:t>
            </a:r>
            <a:r>
              <a:rPr lang="ru-RU" sz="2400" i="1" smtClean="0"/>
              <a:t>=12/2</a:t>
            </a:r>
            <a:r>
              <a:rPr lang="en-US" sz="2400" i="1" smtClean="0">
                <a:latin typeface="Symbol" pitchFamily="16" charset="2"/>
              </a:rPr>
              <a:t></a:t>
            </a:r>
            <a:r>
              <a:rPr lang="ru-RU" sz="2400" i="1" smtClean="0"/>
              <a:t>=6</a:t>
            </a:r>
            <a:r>
              <a:rPr lang="en-US" sz="2400" i="1" smtClean="0">
                <a:latin typeface="Symbol" pitchFamily="16" charset="2"/>
              </a:rPr>
              <a:t></a:t>
            </a:r>
          </a:p>
          <a:p>
            <a:pPr marL="341313" indent="-341313" algn="l" eaLnBrk="1" hangingPunct="1"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C</a:t>
            </a:r>
            <a:r>
              <a:rPr lang="ru-RU" sz="1600" b="1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</a:t>
            </a:r>
            <a:r>
              <a:rPr lang="en-US" sz="2400" smtClean="0">
                <a:latin typeface="Symbol" pitchFamily="16" charset="2"/>
              </a:rPr>
              <a:t></a:t>
            </a:r>
            <a:r>
              <a:rPr lang="en-US" sz="2400" smtClean="0"/>
              <a:t>R</a:t>
            </a:r>
            <a:r>
              <a:rPr lang="ru-RU" sz="2400" baseline="-25000" smtClean="0">
                <a:latin typeface="Symbol" pitchFamily="16" charset="2"/>
              </a:rPr>
              <a:t></a:t>
            </a:r>
            <a:r>
              <a:rPr lang="ru-RU" sz="2400" i="1" smtClean="0"/>
              <a:t>=16,   </a:t>
            </a:r>
            <a:r>
              <a:rPr lang="en-US" sz="2400" i="1" smtClean="0"/>
              <a:t>R</a:t>
            </a:r>
            <a:r>
              <a:rPr lang="en-US" sz="1600" b="1" i="1" smtClean="0"/>
              <a:t>2</a:t>
            </a:r>
            <a:r>
              <a:rPr lang="ru-RU" sz="2400" i="1" smtClean="0"/>
              <a:t>=С/2</a:t>
            </a:r>
            <a:r>
              <a:rPr lang="en-US" sz="2400" i="1" smtClean="0">
                <a:latin typeface="Symbol" pitchFamily="16" charset="2"/>
              </a:rPr>
              <a:t></a:t>
            </a:r>
            <a:r>
              <a:rPr lang="ru-RU" sz="2400" i="1" smtClean="0"/>
              <a:t>=16/2</a:t>
            </a:r>
            <a:r>
              <a:rPr lang="en-US" sz="2400" i="1" smtClean="0">
                <a:latin typeface="Symbol" pitchFamily="16" charset="2"/>
              </a:rPr>
              <a:t></a:t>
            </a:r>
            <a:r>
              <a:rPr lang="ru-RU" sz="2400" i="1" smtClean="0"/>
              <a:t>=8</a:t>
            </a:r>
            <a:r>
              <a:rPr lang="en-US" sz="2400" i="1" smtClean="0">
                <a:latin typeface="Symbol" pitchFamily="16" charset="2"/>
              </a:rPr>
              <a:t></a:t>
            </a:r>
          </a:p>
          <a:p>
            <a:pPr marL="341313" indent="-341313" algn="l" eaLnBrk="1" hangingPunct="1"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i="1" smtClean="0"/>
              <a:t>Ответ: </a:t>
            </a:r>
            <a:r>
              <a:rPr lang="en-US" sz="2400" b="1" i="1" smtClean="0"/>
              <a:t>R</a:t>
            </a:r>
            <a:r>
              <a:rPr lang="en-US" sz="1600" b="1" i="1" smtClean="0"/>
              <a:t>1</a:t>
            </a:r>
            <a:r>
              <a:rPr lang="ru-RU" sz="2400" b="1" i="1" smtClean="0"/>
              <a:t>=6</a:t>
            </a:r>
            <a:r>
              <a:rPr lang="en-US" sz="2400" b="1" i="1" smtClean="0">
                <a:latin typeface="Symbol" pitchFamily="16" charset="2"/>
              </a:rPr>
              <a:t></a:t>
            </a:r>
            <a:r>
              <a:rPr lang="ru-RU" sz="2400" b="1" i="1" smtClean="0"/>
              <a:t> см,  </a:t>
            </a:r>
            <a:r>
              <a:rPr lang="en-US" sz="2400" b="1" i="1" smtClean="0"/>
              <a:t>R</a:t>
            </a:r>
            <a:r>
              <a:rPr lang="en-US" sz="1600" b="1" i="1" smtClean="0"/>
              <a:t>2</a:t>
            </a:r>
            <a:r>
              <a:rPr lang="ru-RU" sz="2400" b="1" i="1" smtClean="0"/>
              <a:t>=8</a:t>
            </a:r>
            <a:r>
              <a:rPr lang="en-US" sz="2400" b="1" i="1" smtClean="0">
                <a:latin typeface="Symbol" pitchFamily="16" charset="2"/>
              </a:rPr>
              <a:t></a:t>
            </a:r>
            <a:r>
              <a:rPr lang="en-US" sz="2400" b="1" i="1" smtClean="0"/>
              <a:t> c</a:t>
            </a:r>
            <a:r>
              <a:rPr lang="ru-RU" sz="2400" b="1" i="1" smtClean="0"/>
              <a:t>м</a:t>
            </a:r>
          </a:p>
          <a:p>
            <a:pPr marL="341313" indent="-341313" algn="l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 b="1" i="1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533400" y="1371600"/>
            <a:ext cx="8001000" cy="1828800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3333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i="1" smtClean="0">
                <a:solidFill>
                  <a:srgbClr val="3333CC"/>
                </a:solidFill>
              </a:rPr>
              <a:t>Трубка, цилиндрической формы получается из прямоугольника. Вычислите радиус основания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609600" y="2819400"/>
            <a:ext cx="1066800" cy="7620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2209800" y="3429000"/>
            <a:ext cx="609600" cy="1066800"/>
          </a:xfrm>
          <a:prstGeom prst="can">
            <a:avLst>
              <a:gd name="adj" fmla="val 43750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1219200" y="4800600"/>
            <a:ext cx="914400" cy="762000"/>
          </a:xfrm>
          <a:prstGeom prst="can">
            <a:avLst>
              <a:gd name="adj" fmla="val 25000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463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534400" y="6400800"/>
            <a:ext cx="609600" cy="4572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AutoShape 7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924800" y="6400800"/>
            <a:ext cx="533400" cy="4572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08850" y="6381750"/>
            <a:ext cx="533400" cy="47625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6" name="Прямоугольник 13"/>
          <p:cNvSpPr>
            <a:spLocks noChangeArrowheads="1"/>
          </p:cNvSpPr>
          <p:nvPr/>
        </p:nvSpPr>
        <p:spPr bwMode="auto">
          <a:xfrm>
            <a:off x="2987675" y="620713"/>
            <a:ext cx="3092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u="sng">
                <a:solidFill>
                  <a:srgbClr val="008000"/>
                </a:solidFill>
              </a:rPr>
              <a:t>Задание для 4 группы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5400" b="1" i="1" smtClean="0">
                <a:solidFill>
                  <a:srgbClr val="FF0000"/>
                </a:solidFill>
              </a:rPr>
              <a:t>Сечения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295400"/>
            <a:ext cx="3810000" cy="4114800"/>
          </a:xfrm>
        </p:spPr>
        <p:txBody>
          <a:bodyPr/>
          <a:lstStyle/>
          <a:p>
            <a:pPr indent="-341313" eaLnBrk="1" hangingPunct="1">
              <a:spcBef>
                <a:spcPts val="1125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800" b="1" i="1" smtClean="0">
                <a:solidFill>
                  <a:srgbClr val="008000"/>
                </a:solidFill>
                <a:latin typeface="Arial" charset="0"/>
              </a:rPr>
              <a:t>Осевым сечением</a:t>
            </a:r>
            <a:r>
              <a:rPr lang="ru-RU" sz="1800" b="1" i="1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1800" b="1" i="1" smtClean="0">
                <a:solidFill>
                  <a:srgbClr val="008000"/>
                </a:solidFill>
                <a:latin typeface="Arial" charset="0"/>
              </a:rPr>
              <a:t>цилиндра</a:t>
            </a:r>
            <a:r>
              <a:rPr lang="ru-RU" sz="1800" b="1" i="1" smtClean="0">
                <a:solidFill>
                  <a:srgbClr val="0000FF"/>
                </a:solidFill>
                <a:latin typeface="Arial" charset="0"/>
              </a:rPr>
              <a:t> называется сечение цилиндра плоскостью, проходящей через ось вращения.</a:t>
            </a:r>
          </a:p>
          <a:p>
            <a:pPr indent="-341313" eaLnBrk="1" hangingPunct="1">
              <a:spcBef>
                <a:spcPts val="1125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800" b="1" smtClean="0">
                <a:solidFill>
                  <a:srgbClr val="0000FF"/>
                </a:solidFill>
                <a:latin typeface="Arial" charset="0"/>
              </a:rPr>
              <a:t>ВСЕ  осевые сечения цилиндра –</a:t>
            </a:r>
            <a:r>
              <a:rPr lang="ru-RU" sz="1800" b="1" smtClean="0">
                <a:solidFill>
                  <a:srgbClr val="008000"/>
                </a:solidFill>
                <a:latin typeface="Arial" charset="0"/>
              </a:rPr>
              <a:t> равные </a:t>
            </a:r>
            <a:r>
              <a:rPr lang="ru-RU" sz="1800" b="1" smtClean="0">
                <a:solidFill>
                  <a:srgbClr val="0000FF"/>
                </a:solidFill>
                <a:latin typeface="Arial" charset="0"/>
              </a:rPr>
              <a:t>прямоугольники.</a:t>
            </a:r>
          </a:p>
          <a:p>
            <a:pPr indent="-341313" eaLnBrk="1" hangingPunct="1">
              <a:spcBef>
                <a:spcPts val="450"/>
              </a:spcBef>
              <a:buClr>
                <a:srgbClr val="0000FF"/>
              </a:buClr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800" b="1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648200" y="1371600"/>
            <a:ext cx="3810000" cy="838200"/>
          </a:xfrm>
        </p:spPr>
        <p:txBody>
          <a:bodyPr/>
          <a:lstStyle/>
          <a:p>
            <a:pPr marL="341313" indent="-341313" eaLnBrk="1" hangingPunct="1">
              <a:spcBef>
                <a:spcPts val="500"/>
              </a:spcBef>
              <a:buClr>
                <a:srgbClr val="0000FF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Сечения бывают параллельны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191000" y="5257800"/>
            <a:ext cx="4572000" cy="86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 плоскостям оснований (а)</a:t>
            </a:r>
          </a:p>
          <a:p>
            <a:pPr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- оси вращения цилиндра (б)</a:t>
            </a:r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990600" y="4648200"/>
            <a:ext cx="1447800" cy="1905000"/>
          </a:xfrm>
          <a:prstGeom prst="can">
            <a:avLst>
              <a:gd name="adj" fmla="val 32895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>
            <a:off x="4191000" y="2971800"/>
            <a:ext cx="1447800" cy="1905000"/>
          </a:xfrm>
          <a:prstGeom prst="can">
            <a:avLst>
              <a:gd name="adj" fmla="val 32895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AutoShape 7"/>
          <p:cNvSpPr>
            <a:spLocks noChangeArrowheads="1"/>
          </p:cNvSpPr>
          <p:nvPr/>
        </p:nvSpPr>
        <p:spPr bwMode="auto">
          <a:xfrm>
            <a:off x="6477000" y="2895600"/>
            <a:ext cx="1447800" cy="1905000"/>
          </a:xfrm>
          <a:prstGeom prst="can">
            <a:avLst>
              <a:gd name="adj" fmla="val 32895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Oval 8"/>
          <p:cNvSpPr>
            <a:spLocks noChangeArrowheads="1"/>
          </p:cNvSpPr>
          <p:nvPr/>
        </p:nvSpPr>
        <p:spPr bwMode="auto">
          <a:xfrm>
            <a:off x="4191000" y="3733800"/>
            <a:ext cx="1447800" cy="304800"/>
          </a:xfrm>
          <a:prstGeom prst="ellipse">
            <a:avLst/>
          </a:prstGeom>
          <a:solidFill>
            <a:srgbClr val="FF33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4191000" y="4038600"/>
            <a:ext cx="1447800" cy="30480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>
            <a:off x="7315200" y="3352800"/>
            <a:ext cx="1588" cy="1447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7696200" y="3048000"/>
            <a:ext cx="1588" cy="1447800"/>
          </a:xfrm>
          <a:prstGeom prst="line">
            <a:avLst/>
          </a:prstGeom>
          <a:noFill/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3" name="Line 12"/>
          <p:cNvSpPr>
            <a:spLocks noChangeShapeType="1"/>
          </p:cNvSpPr>
          <p:nvPr/>
        </p:nvSpPr>
        <p:spPr bwMode="auto">
          <a:xfrm flipH="1">
            <a:off x="7313613" y="2971800"/>
            <a:ext cx="3841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4" name="Line 13"/>
          <p:cNvSpPr>
            <a:spLocks noChangeShapeType="1"/>
          </p:cNvSpPr>
          <p:nvPr/>
        </p:nvSpPr>
        <p:spPr bwMode="auto">
          <a:xfrm flipH="1">
            <a:off x="7313613" y="4419600"/>
            <a:ext cx="384175" cy="381000"/>
          </a:xfrm>
          <a:prstGeom prst="line">
            <a:avLst/>
          </a:prstGeom>
          <a:noFill/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5" name="Line 14"/>
          <p:cNvSpPr>
            <a:spLocks noChangeShapeType="1"/>
          </p:cNvSpPr>
          <p:nvPr/>
        </p:nvSpPr>
        <p:spPr bwMode="auto">
          <a:xfrm>
            <a:off x="7239000" y="3048000"/>
            <a:ext cx="1588" cy="1524000"/>
          </a:xfrm>
          <a:prstGeom prst="line">
            <a:avLst/>
          </a:prstGeom>
          <a:noFill/>
          <a:ln w="9360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6" name="AutoShape 15"/>
          <p:cNvSpPr>
            <a:spLocks noChangeArrowheads="1"/>
          </p:cNvSpPr>
          <p:nvPr/>
        </p:nvSpPr>
        <p:spPr bwMode="auto">
          <a:xfrm>
            <a:off x="8610600" y="6477000"/>
            <a:ext cx="533400" cy="3810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7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956550" y="6477000"/>
            <a:ext cx="609600" cy="3810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8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381750"/>
            <a:ext cx="504825" cy="47625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990600" y="4876800"/>
            <a:ext cx="1447800" cy="1447800"/>
          </a:xfrm>
          <a:prstGeom prst="rect">
            <a:avLst/>
          </a:prstGeom>
          <a:solidFill>
            <a:srgbClr val="99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0" name="Line 19"/>
          <p:cNvSpPr>
            <a:spLocks noChangeShapeType="1"/>
          </p:cNvSpPr>
          <p:nvPr/>
        </p:nvSpPr>
        <p:spPr bwMode="auto">
          <a:xfrm>
            <a:off x="1676400" y="4876800"/>
            <a:ext cx="1588" cy="1447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0"/>
          <p:cNvSpPr>
            <a:spLocks noChangeShapeType="1"/>
          </p:cNvSpPr>
          <p:nvPr/>
        </p:nvSpPr>
        <p:spPr bwMode="auto">
          <a:xfrm>
            <a:off x="7696200" y="3200400"/>
            <a:ext cx="76200" cy="1524000"/>
          </a:xfrm>
          <a:prstGeom prst="line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2" name="AutoShape 2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29600" y="1752600"/>
            <a:ext cx="457200" cy="609600"/>
          </a:xfrm>
          <a:prstGeom prst="actionButtonInformation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4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537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 smtClean="0">
                <a:solidFill>
                  <a:srgbClr val="FF0000"/>
                </a:solidFill>
              </a:rPr>
              <a:t>Знай, что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85344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spcBef>
                <a:spcPts val="700"/>
              </a:spcBef>
              <a:buClr>
                <a:srgbClr val="008000"/>
              </a:buClr>
              <a:buFont typeface="Times New Roman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solidFill>
                  <a:srgbClr val="008000"/>
                </a:solidFill>
              </a:rPr>
              <a:t>е</a:t>
            </a:r>
            <a:r>
              <a:rPr lang="ru-RU" sz="2800" i="1">
                <a:solidFill>
                  <a:srgbClr val="008000"/>
                </a:solidFill>
              </a:rPr>
              <a:t>сли плоскость сечения </a:t>
            </a:r>
            <a:r>
              <a:rPr lang="ru-RU" sz="2800" b="1" i="1">
                <a:solidFill>
                  <a:srgbClr val="008000"/>
                </a:solidFill>
              </a:rPr>
              <a:t>параллельна основаниям</a:t>
            </a:r>
            <a:r>
              <a:rPr lang="ru-RU" sz="2800" i="1">
                <a:solidFill>
                  <a:srgbClr val="008000"/>
                </a:solidFill>
              </a:rPr>
              <a:t> цилиндра, то</a:t>
            </a:r>
          </a:p>
          <a:p>
            <a:pPr marL="341313" indent="-341313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>
                <a:solidFill>
                  <a:srgbClr val="008000"/>
                </a:solidFill>
              </a:rPr>
              <a:t>    это круг и он перпендикулярен его оси вращения.</a:t>
            </a:r>
          </a:p>
          <a:p>
            <a:pPr marL="341313" indent="-341313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>
                <a:solidFill>
                  <a:srgbClr val="0000FF"/>
                </a:solidFill>
              </a:rPr>
              <a:t>-  если плоскость </a:t>
            </a:r>
            <a:r>
              <a:rPr lang="ru-RU" sz="2800" b="1" i="1">
                <a:solidFill>
                  <a:srgbClr val="0000FF"/>
                </a:solidFill>
              </a:rPr>
              <a:t>параллельна оси</a:t>
            </a:r>
            <a:r>
              <a:rPr lang="ru-RU" sz="2800" i="1">
                <a:solidFill>
                  <a:srgbClr val="0000FF"/>
                </a:solidFill>
              </a:rPr>
              <a:t> вращения и проходит на расстоянии от оси, меньшем радиуса цилиндра, то </a:t>
            </a:r>
          </a:p>
          <a:p>
            <a:pPr marL="341313" indent="-341313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>
                <a:solidFill>
                  <a:srgbClr val="0000FF"/>
                </a:solidFill>
              </a:rPr>
              <a:t>   это будет прямоугольник и  он перпендикулярен основаниям.</a:t>
            </a:r>
          </a:p>
          <a:p>
            <a:pPr marL="341313" indent="-341313">
              <a:spcBef>
                <a:spcPts val="700"/>
              </a:spcBef>
              <a:buClr>
                <a:srgbClr val="0000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800" i="1">
              <a:solidFill>
                <a:srgbClr val="0000FF"/>
              </a:solidFill>
            </a:endParaRPr>
          </a:p>
        </p:txBody>
      </p:sp>
      <p:sp>
        <p:nvSpPr>
          <p:cNvPr id="21508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58200" y="6400800"/>
            <a:ext cx="685800" cy="4572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848600" y="6400800"/>
            <a:ext cx="533400" cy="4572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5825" y="6248400"/>
            <a:ext cx="533400" cy="60960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1219200" y="3276600"/>
            <a:ext cx="914400" cy="1676400"/>
          </a:xfrm>
          <a:prstGeom prst="can">
            <a:avLst>
              <a:gd name="adj" fmla="val 45833"/>
            </a:avLst>
          </a:prstGeom>
          <a:solidFill>
            <a:srgbClr val="3333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4953000" y="4648200"/>
            <a:ext cx="1828800" cy="1676400"/>
          </a:xfrm>
          <a:prstGeom prst="triangle">
            <a:avLst>
              <a:gd name="adj" fmla="val 50000"/>
            </a:avLst>
          </a:prstGeom>
          <a:solidFill>
            <a:srgbClr val="CCCCFF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148" name="AutoShape 3"/>
          <p:cNvSpPr>
            <a:spLocks noChangeArrowheads="1"/>
          </p:cNvSpPr>
          <p:nvPr/>
        </p:nvSpPr>
        <p:spPr bwMode="auto">
          <a:xfrm>
            <a:off x="2057400" y="3810000"/>
            <a:ext cx="1981200" cy="1600200"/>
          </a:xfrm>
          <a:prstGeom prst="hexagon">
            <a:avLst>
              <a:gd name="adj" fmla="val 30952"/>
              <a:gd name="vf" fmla="val 115470"/>
            </a:avLst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Front">
              <a:rot lat="1500000" lon="20099994" rev="0"/>
            </a:camera>
            <a:lightRig rig="legacyFlat4" dir="t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457200"/>
            <a:ext cx="1889125" cy="1874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457200"/>
            <a:ext cx="4603750" cy="2574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3200400" y="4724400"/>
            <a:ext cx="1447800" cy="1143000"/>
          </a:xfrm>
          <a:prstGeom prst="cube">
            <a:avLst>
              <a:gd name="adj" fmla="val 25000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>
            <a:off x="838200" y="304800"/>
            <a:ext cx="1104900" cy="1438275"/>
          </a:xfrm>
          <a:prstGeom prst="moon">
            <a:avLst>
              <a:gd name="adj" fmla="val 50000"/>
            </a:avLst>
          </a:prstGeom>
          <a:solidFill>
            <a:srgbClr val="FFFF00">
              <a:alpha val="16862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" name="AutoShape 8"/>
          <p:cNvSpPr>
            <a:spLocks noRot="1" noChangeAspect="1" noChangeArrowheads="1"/>
          </p:cNvSpPr>
          <p:nvPr>
            <a:videoFile r:link="rId1"/>
          </p:nvPr>
        </p:nvSpPr>
        <p:spPr bwMode="auto">
          <a:xfrm>
            <a:off x="685800" y="2362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AutoShap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534400" y="6453188"/>
            <a:ext cx="609600" cy="404812"/>
          </a:xfrm>
          <a:prstGeom prst="actionButtonForwardNex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AutoShape 10"/>
          <p:cNvSpPr>
            <a:spLocks noChangeArrowheads="1"/>
          </p:cNvSpPr>
          <p:nvPr/>
        </p:nvSpPr>
        <p:spPr bwMode="auto">
          <a:xfrm>
            <a:off x="3657600" y="3352800"/>
            <a:ext cx="1066800" cy="1524000"/>
          </a:xfrm>
          <a:prstGeom prst="triangle">
            <a:avLst>
              <a:gd name="adj" fmla="val 50000"/>
            </a:avLst>
          </a:prstGeom>
          <a:solidFill>
            <a:srgbClr val="00CC99"/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rgbClr val="00CC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457200" y="5486400"/>
            <a:ext cx="1295400" cy="10668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157" name="AutoShape 12"/>
          <p:cNvSpPr>
            <a:spLocks noChangeArrowheads="1"/>
          </p:cNvSpPr>
          <p:nvPr/>
        </p:nvSpPr>
        <p:spPr bwMode="auto">
          <a:xfrm>
            <a:off x="7848600" y="2971800"/>
            <a:ext cx="1066800" cy="2133600"/>
          </a:xfrm>
          <a:prstGeom prst="triangle">
            <a:avLst>
              <a:gd name="adj" fmla="val 50000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Oval 13"/>
          <p:cNvSpPr>
            <a:spLocks noChangeArrowheads="1"/>
          </p:cNvSpPr>
          <p:nvPr/>
        </p:nvSpPr>
        <p:spPr bwMode="auto">
          <a:xfrm>
            <a:off x="7848600" y="4953000"/>
            <a:ext cx="1066800" cy="381000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956550" y="6453188"/>
            <a:ext cx="503238" cy="404812"/>
          </a:xfrm>
          <a:prstGeom prst="actionButtonBackPrevious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14351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6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162800" y="5410200"/>
            <a:ext cx="609600" cy="3810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781800" y="5410200"/>
            <a:ext cx="381000" cy="3810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AutoShape 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5486400" y="5257800"/>
            <a:ext cx="381000" cy="60960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4" r:id="rId4" imgW="9144000" imgH="6858000" progId="">
              <p:embed/>
            </p:oleObj>
          </a:graphicData>
        </a:graphic>
      </p:graphicFrame>
      <p:sp>
        <p:nvSpPr>
          <p:cNvPr id="3079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actionButtonForwardNex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748713" y="5876925"/>
            <a:ext cx="395287" cy="60960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447800" y="5791200"/>
            <a:ext cx="358140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Сечение не параллельно основанию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"/>
            <a:ext cx="7924800" cy="594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1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48200" y="6324600"/>
            <a:ext cx="457200" cy="304800"/>
          </a:xfrm>
          <a:prstGeom prst="actionButtonForwardNex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038600" y="6324600"/>
            <a:ext cx="381000" cy="304800"/>
          </a:xfrm>
          <a:prstGeom prst="actionButtonBackPrevious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AutoShape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924800" y="6400800"/>
            <a:ext cx="533400" cy="45720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534400" y="6477000"/>
            <a:ext cx="609600" cy="381000"/>
          </a:xfrm>
          <a:prstGeom prst="actionButtonEnd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124200"/>
            <a:ext cx="60960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i="1" smtClean="0">
                <a:solidFill>
                  <a:srgbClr val="FF0000"/>
                </a:solidFill>
              </a:rPr>
              <a:t>Сверь ответ</a:t>
            </a:r>
            <a:br>
              <a:rPr lang="ru-RU" sz="3200" b="1" i="1" smtClean="0">
                <a:solidFill>
                  <a:srgbClr val="FF0000"/>
                </a:solidFill>
              </a:rPr>
            </a:br>
            <a:r>
              <a:rPr lang="ru-RU" sz="2800" b="1" i="1" smtClean="0">
                <a:solidFill>
                  <a:srgbClr val="FF3399"/>
                </a:solidFill>
              </a:rPr>
              <a:t>1вариант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47800"/>
            <a:ext cx="6400800" cy="2482850"/>
          </a:xfrm>
        </p:spPr>
        <p:txBody>
          <a:bodyPr anchor="t"/>
          <a:lstStyle/>
          <a:p>
            <a:pPr algn="l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i="1" u="sng" smtClean="0"/>
              <a:t>1задание</a:t>
            </a:r>
          </a:p>
          <a:p>
            <a:pPr algn="l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smtClean="0"/>
              <a:t>а) </a:t>
            </a:r>
            <a:r>
              <a:rPr lang="en-US" sz="3200" smtClean="0"/>
              <a:t>S</a:t>
            </a:r>
            <a:r>
              <a:rPr lang="ru-RU" sz="3200" baseline="-25000" smtClean="0"/>
              <a:t>бок.</a:t>
            </a:r>
            <a:r>
              <a:rPr lang="ru-RU" sz="3200" smtClean="0"/>
              <a:t>= </a:t>
            </a:r>
            <a:r>
              <a:rPr lang="ru-RU" sz="3200" b="1" i="1" smtClean="0"/>
              <a:t>4</a:t>
            </a:r>
            <a:r>
              <a:rPr lang="ru-RU" sz="2000" i="1" smtClean="0">
                <a:latin typeface="Monotype Corsiva" pitchFamily="66" charset="0"/>
              </a:rPr>
              <a:t>П</a:t>
            </a:r>
            <a:r>
              <a:rPr lang="ru-RU" sz="3200" i="1" smtClean="0">
                <a:latin typeface="Monotype Corsiva" pitchFamily="66" charset="0"/>
              </a:rPr>
              <a:t> см</a:t>
            </a:r>
            <a:r>
              <a:rPr lang="ru-RU" sz="3200" b="1" i="1" baseline="30000" smtClean="0">
                <a:latin typeface="Monotype Corsiva" pitchFamily="66" charset="0"/>
              </a:rPr>
              <a:t>2</a:t>
            </a:r>
            <a:r>
              <a:rPr lang="ru-RU" sz="3200" b="1" i="1" smtClean="0">
                <a:latin typeface="Monotype Corsiva" pitchFamily="66" charset="0"/>
              </a:rPr>
              <a:t>,</a:t>
            </a:r>
          </a:p>
          <a:p>
            <a:pPr algn="l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smtClean="0"/>
              <a:t>    </a:t>
            </a:r>
            <a:r>
              <a:rPr lang="en-US" sz="3200" smtClean="0"/>
              <a:t>S</a:t>
            </a:r>
            <a:r>
              <a:rPr lang="ru-RU" sz="3200" baseline="-25000" smtClean="0"/>
              <a:t>цил.</a:t>
            </a:r>
            <a:r>
              <a:rPr lang="en-US" sz="3200" b="1" smtClean="0">
                <a:latin typeface="Monotype Corsiva" pitchFamily="66" charset="0"/>
              </a:rPr>
              <a:t>=</a:t>
            </a:r>
            <a:r>
              <a:rPr lang="ru-RU" sz="3200" b="1" smtClean="0">
                <a:latin typeface="Monotype Corsiva" pitchFamily="66" charset="0"/>
              </a:rPr>
              <a:t> </a:t>
            </a:r>
            <a:r>
              <a:rPr lang="ru-RU" sz="3200" smtClean="0">
                <a:latin typeface="Monotype Corsiva" pitchFamily="66" charset="0"/>
              </a:rPr>
              <a:t>6</a:t>
            </a:r>
            <a:r>
              <a:rPr lang="ru-RU" sz="2000" smtClean="0">
                <a:latin typeface="Monotype Corsiva" pitchFamily="66" charset="0"/>
              </a:rPr>
              <a:t>П</a:t>
            </a:r>
            <a:r>
              <a:rPr lang="ru-RU" sz="3200" smtClean="0">
                <a:latin typeface="Monotype Corsiva" pitchFamily="66" charset="0"/>
              </a:rPr>
              <a:t> см</a:t>
            </a:r>
            <a:r>
              <a:rPr lang="ru-RU" sz="3200" baseline="30000" smtClean="0">
                <a:latin typeface="Monotype Corsiva" pitchFamily="66" charset="0"/>
              </a:rPr>
              <a:t>2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aseline="30000" smtClean="0">
              <a:latin typeface="Monotype Corsiva" pitchFamily="66" charset="0"/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066800" y="3048000"/>
            <a:ext cx="4572000" cy="2940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0000"/>
                </a:solidFill>
              </a:rPr>
              <a:t>б) у =   </a:t>
            </a:r>
          </a:p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S</a:t>
            </a:r>
            <a:r>
              <a:rPr lang="ru-RU" sz="3200" baseline="-25000">
                <a:solidFill>
                  <a:srgbClr val="000000"/>
                </a:solidFill>
              </a:rPr>
              <a:t>цил.</a:t>
            </a:r>
            <a:r>
              <a:rPr lang="ru-RU" sz="3200">
                <a:solidFill>
                  <a:srgbClr val="000000"/>
                </a:solidFill>
              </a:rPr>
              <a:t>= 42</a:t>
            </a:r>
          </a:p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i="1" u="sng">
                <a:solidFill>
                  <a:srgbClr val="000000"/>
                </a:solidFill>
              </a:rPr>
              <a:t>2задание</a:t>
            </a:r>
          </a:p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i="1">
                <a:solidFill>
                  <a:srgbClr val="000000"/>
                </a:solidFill>
              </a:rPr>
              <a:t>S</a:t>
            </a:r>
            <a:r>
              <a:rPr lang="ru-RU" sz="3200" baseline="-25000">
                <a:solidFill>
                  <a:srgbClr val="000000"/>
                </a:solidFill>
              </a:rPr>
              <a:t>цил</a:t>
            </a:r>
            <a:r>
              <a:rPr lang="ru-RU" sz="3200" i="1" baseline="-25000">
                <a:solidFill>
                  <a:srgbClr val="000000"/>
                </a:solidFill>
              </a:rPr>
              <a:t>.</a:t>
            </a:r>
            <a:r>
              <a:rPr lang="en-US" sz="3200" i="1">
                <a:solidFill>
                  <a:srgbClr val="000000"/>
                </a:solidFill>
              </a:rPr>
              <a:t> = 270</a:t>
            </a:r>
            <a:r>
              <a:rPr lang="ru-RU" sz="3200" i="1">
                <a:solidFill>
                  <a:srgbClr val="000000"/>
                </a:solidFill>
              </a:rPr>
              <a:t> м</a:t>
            </a:r>
            <a:r>
              <a:rPr lang="ru-RU" sz="3200" b="1" i="1" baseline="3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3558" name="AutoShap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AutoShape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01013" y="6324600"/>
            <a:ext cx="533400" cy="5334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i="1" smtClean="0">
                <a:solidFill>
                  <a:srgbClr val="FF0000"/>
                </a:solidFill>
              </a:rPr>
              <a:t>Сверь ответ</a:t>
            </a:r>
            <a:br>
              <a:rPr lang="ru-RU" sz="3200" b="1" i="1" smtClean="0">
                <a:solidFill>
                  <a:srgbClr val="FF0000"/>
                </a:solidFill>
              </a:rPr>
            </a:br>
            <a:r>
              <a:rPr lang="ru-RU" sz="2800" b="1" i="1" smtClean="0">
                <a:solidFill>
                  <a:srgbClr val="FF3399"/>
                </a:solidFill>
              </a:rPr>
              <a:t>2вариант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05000"/>
            <a:ext cx="6400800" cy="5456238"/>
          </a:xfrm>
        </p:spPr>
        <p:txBody>
          <a:bodyPr/>
          <a:lstStyle/>
          <a:p>
            <a:pPr marL="0" indent="0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i="1" u="sng" smtClean="0"/>
              <a:t>1 задание</a:t>
            </a:r>
          </a:p>
          <a:p>
            <a:pPr marL="0" indent="0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mtClean="0"/>
              <a:t>а) </a:t>
            </a:r>
            <a:r>
              <a:rPr lang="en-US" smtClean="0"/>
              <a:t>S</a:t>
            </a:r>
            <a:r>
              <a:rPr lang="ru-RU" baseline="-25000" smtClean="0"/>
              <a:t>бок.</a:t>
            </a:r>
            <a:r>
              <a:rPr lang="ru-RU" smtClean="0"/>
              <a:t>= </a:t>
            </a:r>
            <a:r>
              <a:rPr lang="ru-RU" b="1" i="1" smtClean="0"/>
              <a:t>4</a:t>
            </a:r>
            <a:r>
              <a:rPr lang="ru-RU" sz="2000" i="1" smtClean="0">
                <a:latin typeface="Monotype Corsiva" pitchFamily="66" charset="0"/>
              </a:rPr>
              <a:t>П</a:t>
            </a:r>
            <a:r>
              <a:rPr lang="ru-RU" i="1" smtClean="0">
                <a:latin typeface="Monotype Corsiva" pitchFamily="66" charset="0"/>
              </a:rPr>
              <a:t> см</a:t>
            </a:r>
            <a:r>
              <a:rPr lang="ru-RU" b="1" i="1" baseline="30000" smtClean="0">
                <a:latin typeface="Monotype Corsiva" pitchFamily="66" charset="0"/>
              </a:rPr>
              <a:t>2</a:t>
            </a:r>
            <a:r>
              <a:rPr lang="ru-RU" b="1" i="1" smtClean="0">
                <a:latin typeface="Monotype Corsiva" pitchFamily="66" charset="0"/>
              </a:rPr>
              <a:t>,</a:t>
            </a:r>
          </a:p>
          <a:p>
            <a:pPr marL="0" indent="0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</a:t>
            </a:r>
            <a:r>
              <a:rPr lang="ru-RU" baseline="-25000" smtClean="0"/>
              <a:t>цил.</a:t>
            </a:r>
            <a:r>
              <a:rPr lang="en-US" b="1" smtClean="0">
                <a:latin typeface="Monotype Corsiva" pitchFamily="66" charset="0"/>
              </a:rPr>
              <a:t>=</a:t>
            </a:r>
            <a:r>
              <a:rPr lang="ru-RU" b="1" smtClean="0">
                <a:latin typeface="Monotype Corsiva" pitchFamily="66" charset="0"/>
              </a:rPr>
              <a:t> </a:t>
            </a:r>
            <a:r>
              <a:rPr lang="en-US" smtClean="0">
                <a:latin typeface="Monotype Corsiva" pitchFamily="66" charset="0"/>
              </a:rPr>
              <a:t>12</a:t>
            </a:r>
            <a:r>
              <a:rPr lang="ru-RU" sz="2000" smtClean="0">
                <a:latin typeface="Monotype Corsiva" pitchFamily="66" charset="0"/>
              </a:rPr>
              <a:t>П</a:t>
            </a:r>
            <a:r>
              <a:rPr lang="ru-RU" smtClean="0">
                <a:latin typeface="Monotype Corsiva" pitchFamily="66" charset="0"/>
              </a:rPr>
              <a:t> см</a:t>
            </a:r>
            <a:r>
              <a:rPr lang="ru-RU" baseline="30000" smtClean="0">
                <a:latin typeface="Monotype Corsiva" pitchFamily="66" charset="0"/>
              </a:rPr>
              <a:t>2</a:t>
            </a:r>
          </a:p>
          <a:p>
            <a:pPr marL="0" indent="0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mtClean="0"/>
              <a:t>б) у =   </a:t>
            </a:r>
          </a:p>
          <a:p>
            <a:pPr marL="0" indent="0" eaLnBrk="1" hangingPunct="1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mtClean="0"/>
              <a:t> </a:t>
            </a:r>
            <a:r>
              <a:rPr lang="en-US" smtClean="0"/>
              <a:t>S</a:t>
            </a:r>
            <a:r>
              <a:rPr lang="ru-RU" baseline="-25000" smtClean="0"/>
              <a:t>бок.</a:t>
            </a:r>
            <a:r>
              <a:rPr lang="ru-RU" smtClean="0"/>
              <a:t>= 8</a:t>
            </a:r>
            <a:r>
              <a:rPr lang="ru-RU" sz="2000" smtClean="0">
                <a:latin typeface="Monotype Corsiva" pitchFamily="66" charset="0"/>
              </a:rPr>
              <a:t>П</a:t>
            </a:r>
          </a:p>
          <a:p>
            <a:pPr marL="0" indent="0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i="1" u="sng" smtClean="0"/>
              <a:t>2 задание</a:t>
            </a:r>
          </a:p>
          <a:p>
            <a:pPr marL="0" indent="0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 smtClean="0"/>
              <a:t>h = 5</a:t>
            </a:r>
            <a:r>
              <a:rPr lang="ru-RU" i="1" smtClean="0"/>
              <a:t>см</a:t>
            </a:r>
            <a:r>
              <a:rPr lang="en-US" i="1" smtClean="0"/>
              <a:t>, r = </a:t>
            </a:r>
            <a:r>
              <a:rPr lang="ru-RU" i="1" smtClean="0"/>
              <a:t>10 см</a:t>
            </a:r>
          </a:p>
          <a:p>
            <a:pPr marL="0" indent="0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i="1" u="sng" smtClean="0"/>
          </a:p>
          <a:p>
            <a:pPr marL="0" indent="0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i="1" u="sng" smtClean="0"/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657600"/>
            <a:ext cx="914400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4581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82000" y="6477000"/>
            <a:ext cx="457200" cy="3810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772400" y="6477000"/>
            <a:ext cx="533400" cy="3810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239000" y="6400800"/>
            <a:ext cx="457200" cy="45720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304800" y="1066800"/>
            <a:ext cx="4495800" cy="4114800"/>
          </a:xfrm>
        </p:spPr>
        <p:txBody>
          <a:bodyPr/>
          <a:lstStyle/>
          <a:p>
            <a:pPr marL="341313" indent="-341313" eaLnBrk="1" hangingPunct="1">
              <a:spcBef>
                <a:spcPts val="50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smtClean="0">
                <a:solidFill>
                  <a:srgbClr val="CC0000"/>
                </a:solidFill>
              </a:rPr>
              <a:t>Один цилиндр</a:t>
            </a:r>
            <a:r>
              <a:rPr lang="ru-RU" sz="2000" smtClean="0">
                <a:solidFill>
                  <a:srgbClr val="CC0000"/>
                </a:solidFill>
              </a:rPr>
              <a:t> получен вращением в пространстве прямоугольника АВС</a:t>
            </a:r>
            <a:r>
              <a:rPr lang="en-US" sz="2000" smtClean="0">
                <a:solidFill>
                  <a:srgbClr val="CC0000"/>
                </a:solidFill>
              </a:rPr>
              <a:t>D</a:t>
            </a:r>
            <a:r>
              <a:rPr lang="ru-RU" sz="2000" smtClean="0">
                <a:solidFill>
                  <a:srgbClr val="CC0000"/>
                </a:solidFill>
              </a:rPr>
              <a:t> вокруг прямой АВ, а</a:t>
            </a:r>
            <a:r>
              <a:rPr lang="ru-RU" sz="2000" b="1" smtClean="0">
                <a:solidFill>
                  <a:srgbClr val="CC0000"/>
                </a:solidFill>
              </a:rPr>
              <a:t> другой цилиндр</a:t>
            </a:r>
            <a:r>
              <a:rPr lang="ru-RU" sz="2000" smtClean="0">
                <a:solidFill>
                  <a:srgbClr val="CC0000"/>
                </a:solidFill>
              </a:rPr>
              <a:t> – вращением того же прямоугольника вокруг прямой ВС</a:t>
            </a:r>
            <a:r>
              <a:rPr lang="ru-RU" sz="2000" smtClean="0"/>
              <a:t>.</a:t>
            </a:r>
          </a:p>
          <a:p>
            <a:pPr marL="341313" indent="-341313" eaLnBrk="1" hangingPunct="1">
              <a:spcBef>
                <a:spcPts val="500"/>
              </a:spcBef>
              <a:buClr>
                <a:srgbClr val="FF33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smtClean="0">
                <a:solidFill>
                  <a:srgbClr val="FF3399"/>
                </a:solidFill>
              </a:rPr>
              <a:t>Доказать, что площади боковых поверхностей этих цилиндров равны.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762000" y="4191000"/>
            <a:ext cx="8153400" cy="4114800"/>
          </a:xfrm>
        </p:spPr>
        <p:txBody>
          <a:bodyPr/>
          <a:lstStyle/>
          <a:p>
            <a:pPr marL="341313" indent="-341313" eaLnBrk="1" hangingPunct="1">
              <a:spcBef>
                <a:spcPts val="500"/>
              </a:spcBef>
              <a:buClr>
                <a:srgbClr val="0000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smtClean="0">
                <a:solidFill>
                  <a:srgbClr val="0000CC"/>
                </a:solidFill>
              </a:rPr>
              <a:t>Площади боковых поверхностей этих цилиндров равны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>
                <a:solidFill>
                  <a:srgbClr val="0000CC"/>
                </a:solidFill>
              </a:rPr>
              <a:t>        S</a:t>
            </a:r>
            <a:r>
              <a:rPr lang="ru-RU" baseline="-25000" smtClean="0">
                <a:solidFill>
                  <a:srgbClr val="0000CC"/>
                </a:solidFill>
              </a:rPr>
              <a:t>бок.</a:t>
            </a:r>
            <a:r>
              <a:rPr lang="en-US" baseline="-25000" smtClean="0">
                <a:solidFill>
                  <a:srgbClr val="0000CC"/>
                </a:solidFill>
              </a:rPr>
              <a:t>,</a:t>
            </a:r>
            <a:r>
              <a:rPr lang="en-US" smtClean="0">
                <a:solidFill>
                  <a:srgbClr val="0000CC"/>
                </a:solidFill>
              </a:rPr>
              <a:t>=</a:t>
            </a:r>
            <a:r>
              <a:rPr lang="ru-RU" smtClean="0">
                <a:solidFill>
                  <a:srgbClr val="0000CC"/>
                </a:solidFill>
              </a:rPr>
              <a:t> </a:t>
            </a:r>
            <a:r>
              <a:rPr lang="en-US" smtClean="0">
                <a:solidFill>
                  <a:srgbClr val="0000CC"/>
                </a:solidFill>
              </a:rPr>
              <a:t>2</a:t>
            </a:r>
            <a:r>
              <a:rPr lang="en-US" smtClean="0">
                <a:solidFill>
                  <a:srgbClr val="0000CC"/>
                </a:solidFill>
                <a:latin typeface="Symbol" pitchFamily="16" charset="2"/>
              </a:rPr>
              <a:t></a:t>
            </a:r>
            <a:r>
              <a:rPr lang="en-US" smtClean="0">
                <a:solidFill>
                  <a:srgbClr val="0000CC"/>
                </a:solidFill>
              </a:rPr>
              <a:t>R*H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smtClean="0">
                <a:solidFill>
                  <a:srgbClr val="0000CC"/>
                </a:solidFill>
              </a:rPr>
              <a:t>В первом случае</a:t>
            </a:r>
            <a:r>
              <a:rPr lang="en-US" sz="2000" smtClean="0">
                <a:solidFill>
                  <a:srgbClr val="0000CC"/>
                </a:solidFill>
              </a:rPr>
              <a:t> R= AD, H</a:t>
            </a:r>
            <a:r>
              <a:rPr lang="ru-RU" sz="2000" smtClean="0">
                <a:solidFill>
                  <a:srgbClr val="0000CC"/>
                </a:solidFill>
              </a:rPr>
              <a:t> </a:t>
            </a:r>
            <a:r>
              <a:rPr lang="en-US" sz="2000" smtClean="0">
                <a:solidFill>
                  <a:srgbClr val="0000CC"/>
                </a:solidFill>
              </a:rPr>
              <a:t>=</a:t>
            </a:r>
            <a:r>
              <a:rPr lang="ru-RU" sz="2000" smtClean="0">
                <a:solidFill>
                  <a:srgbClr val="0000CC"/>
                </a:solidFill>
              </a:rPr>
              <a:t> </a:t>
            </a:r>
            <a:r>
              <a:rPr lang="en-US" sz="2000" smtClean="0">
                <a:solidFill>
                  <a:srgbClr val="0000CC"/>
                </a:solidFill>
              </a:rPr>
              <a:t>AB                    </a:t>
            </a:r>
            <a:r>
              <a:rPr lang="en-US" smtClean="0">
                <a:solidFill>
                  <a:srgbClr val="0000CC"/>
                </a:solidFill>
              </a:rPr>
              <a:t>S =</a:t>
            </a:r>
            <a:r>
              <a:rPr lang="ru-RU" smtClean="0">
                <a:solidFill>
                  <a:srgbClr val="0000CC"/>
                </a:solidFill>
              </a:rPr>
              <a:t> </a:t>
            </a:r>
            <a:r>
              <a:rPr lang="en-US" smtClean="0">
                <a:solidFill>
                  <a:srgbClr val="0000CC"/>
                </a:solidFill>
              </a:rPr>
              <a:t>2</a:t>
            </a:r>
            <a:r>
              <a:rPr lang="ru-RU" smtClean="0">
                <a:solidFill>
                  <a:srgbClr val="0000CC"/>
                </a:solidFill>
              </a:rPr>
              <a:t> </a:t>
            </a:r>
            <a:r>
              <a:rPr lang="en-US" smtClean="0">
                <a:solidFill>
                  <a:srgbClr val="0000CC"/>
                </a:solidFill>
                <a:latin typeface="Symbol" pitchFamily="16" charset="2"/>
              </a:rPr>
              <a:t></a:t>
            </a:r>
            <a:r>
              <a:rPr lang="en-US" smtClean="0">
                <a:solidFill>
                  <a:srgbClr val="0000CC"/>
                </a:solidFill>
              </a:rPr>
              <a:t>*AD*AB</a:t>
            </a:r>
          </a:p>
          <a:p>
            <a:pPr marL="341313" indent="-341313" eaLnBrk="1" hangingPunct="1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smtClean="0">
                <a:solidFill>
                  <a:srgbClr val="0000CC"/>
                </a:solidFill>
              </a:rPr>
              <a:t>Во втором случае </a:t>
            </a:r>
            <a:r>
              <a:rPr lang="en-US" sz="2000" smtClean="0">
                <a:solidFill>
                  <a:srgbClr val="0000CC"/>
                </a:solidFill>
              </a:rPr>
              <a:t>R = AB, H</a:t>
            </a:r>
            <a:r>
              <a:rPr lang="ru-RU" sz="2000" smtClean="0">
                <a:solidFill>
                  <a:srgbClr val="0000CC"/>
                </a:solidFill>
              </a:rPr>
              <a:t> </a:t>
            </a:r>
            <a:r>
              <a:rPr lang="en-US" sz="2000" smtClean="0">
                <a:solidFill>
                  <a:srgbClr val="0000CC"/>
                </a:solidFill>
              </a:rPr>
              <a:t>=</a:t>
            </a:r>
            <a:r>
              <a:rPr lang="ru-RU" sz="2000" smtClean="0">
                <a:solidFill>
                  <a:srgbClr val="0000CC"/>
                </a:solidFill>
              </a:rPr>
              <a:t> </a:t>
            </a:r>
            <a:r>
              <a:rPr lang="en-US" sz="2000" smtClean="0">
                <a:solidFill>
                  <a:srgbClr val="0000CC"/>
                </a:solidFill>
              </a:rPr>
              <a:t>AD                     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410200" y="3048000"/>
            <a:ext cx="3124200" cy="8382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7010400" y="3048000"/>
            <a:ext cx="1588" cy="8382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181600" y="685800"/>
            <a:ext cx="1676400" cy="15240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6019800" y="685800"/>
            <a:ext cx="1588" cy="15240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791200" y="2057400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105400" y="2819400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876800" y="2057400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705600" y="3810000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CC"/>
                </a:solidFill>
              </a:rPr>
              <a:t>В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15000" y="304800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CC"/>
                </a:solidFill>
              </a:rPr>
              <a:t>В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705600" y="2743200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CC"/>
                </a:solidFill>
              </a:rPr>
              <a:t>С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105400" y="3810000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4953000" y="304800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CC"/>
                </a:solidFill>
              </a:rPr>
              <a:t>С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648200" y="5181600"/>
            <a:ext cx="1588" cy="685800"/>
          </a:xfrm>
          <a:prstGeom prst="line">
            <a:avLst/>
          </a:prstGeom>
          <a:noFill/>
          <a:ln w="38160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 flipV="1">
            <a:off x="4800600" y="53340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3333CC"/>
          </a:solidFill>
          <a:ln w="936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8" name="AutoShap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72450" y="6477000"/>
            <a:ext cx="381000" cy="38100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9" name="AutoShape 1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mtClean="0">
                <a:solidFill>
                  <a:srgbClr val="0000CC"/>
                </a:solidFill>
              </a:rPr>
              <a:t>Подведем итог.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mtClean="0">
                <a:solidFill>
                  <a:srgbClr val="0000FF"/>
                </a:solidFill>
              </a:rPr>
              <a:t>- Составьте 5 основных вопросов по теме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mtClean="0">
                <a:solidFill>
                  <a:srgbClr val="0000FF"/>
                </a:solidFill>
              </a:rPr>
              <a:t>  «Цилиндр».</a:t>
            </a:r>
          </a:p>
          <a:p>
            <a:pPr indent="-341313" eaLnBrk="1" hangingPunct="1">
              <a:buClr>
                <a:srgbClr val="0000FF"/>
              </a:buClr>
              <a:buFont typeface="Times New Roman" pitchFamily="18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mtClean="0">
              <a:solidFill>
                <a:srgbClr val="0000FF"/>
              </a:solidFill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685800" y="3200400"/>
            <a:ext cx="7239000" cy="155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00FF"/>
                </a:solidFill>
                <a:latin typeface="Arial" charset="0"/>
              </a:rPr>
              <a:t>- Какое тело получится при вращении квадрата вокруг его диагонали?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762000" y="4724400"/>
            <a:ext cx="8077200" cy="132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9900"/>
                </a:solidFill>
                <a:latin typeface="Arial" charset="0"/>
              </a:rPr>
              <a:t>- Это тема следующих уроков.</a:t>
            </a:r>
          </a:p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26630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763000" y="6324600"/>
            <a:ext cx="381000" cy="533400"/>
          </a:xfrm>
          <a:prstGeom prst="actionButtonHom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i="1" smtClean="0">
                <a:solidFill>
                  <a:srgbClr val="008000"/>
                </a:solidFill>
                <a:latin typeface="Arial" charset="0"/>
              </a:rPr>
              <a:t>Нас окружает множество предметов</a:t>
            </a:r>
            <a:br>
              <a:rPr lang="ru-RU" sz="2800" b="1" i="1" smtClean="0">
                <a:solidFill>
                  <a:srgbClr val="008000"/>
                </a:solidFill>
                <a:latin typeface="Arial" charset="0"/>
              </a:rPr>
            </a:br>
            <a:endParaRPr lang="ru-RU" sz="2800" b="1" i="1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0000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i="1" smtClean="0">
                <a:solidFill>
                  <a:srgbClr val="0000FF"/>
                </a:solidFill>
              </a:rPr>
              <a:t>Они отличаются формой, размерами, материалом, из которого изготовлены, окраской. Разных людей интересуют разные качества этих предметов. Математиков интересуют форма предметов и их размеры. Поэтому вместо предметов они рассматривают </a:t>
            </a:r>
            <a:r>
              <a:rPr lang="ru-RU" sz="2400" i="1" smtClean="0">
                <a:solidFill>
                  <a:srgbClr val="008000"/>
                </a:solidFill>
              </a:rPr>
              <a:t>геометрические тела: куб, призма, пирамида, </a:t>
            </a:r>
            <a:r>
              <a:rPr lang="ru-RU" sz="2400" b="1" i="1" smtClean="0">
                <a:solidFill>
                  <a:srgbClr val="008000"/>
                </a:solidFill>
              </a:rPr>
              <a:t>цилиндр, конус, шар</a:t>
            </a:r>
            <a:r>
              <a:rPr lang="ru-RU" sz="2400" i="1" smtClean="0">
                <a:solidFill>
                  <a:srgbClr val="008000"/>
                </a:solidFill>
              </a:rPr>
              <a:t> и т.д.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0000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i="1" smtClean="0">
                <a:solidFill>
                  <a:srgbClr val="0000FF"/>
                </a:solidFill>
              </a:rPr>
              <a:t>Названия многих геометрических тел идут из глубокой древности, причем произошли они от соответствующих предметов.</a:t>
            </a:r>
          </a:p>
          <a:p>
            <a:pPr marL="341313" indent="-341313" eaLnBrk="1" hangingPunct="1"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i="1" smtClean="0">
                <a:solidFill>
                  <a:srgbClr val="0000FF"/>
                </a:solidFill>
              </a:rPr>
              <a:t>    Например, из Древней Греции пришёл термин</a:t>
            </a:r>
          </a:p>
          <a:p>
            <a:pPr marL="341313" indent="-341313" eaLnBrk="1" hangingPunct="1"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i="1" smtClean="0">
                <a:solidFill>
                  <a:srgbClr val="0000FF"/>
                </a:solidFill>
              </a:rPr>
              <a:t>   </a:t>
            </a:r>
            <a:r>
              <a:rPr lang="ru-RU" sz="2400" i="1" smtClean="0"/>
              <a:t>  </a:t>
            </a:r>
            <a:r>
              <a:rPr lang="ru-RU" sz="2400" b="1" i="1" smtClean="0">
                <a:solidFill>
                  <a:srgbClr val="008000"/>
                </a:solidFill>
              </a:rPr>
              <a:t>«цилиндр» (килиндрос - валик).</a:t>
            </a:r>
          </a:p>
        </p:txBody>
      </p:sp>
      <p:sp>
        <p:nvSpPr>
          <p:cNvPr id="7172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29600" y="6477000"/>
            <a:ext cx="457200" cy="381000"/>
          </a:xfrm>
          <a:prstGeom prst="actionButtonBackPrevious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67625" y="6453188"/>
            <a:ext cx="533400" cy="404812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486400"/>
          </a:xfrm>
        </p:spPr>
        <p:txBody>
          <a:bodyPr anchor="t"/>
          <a:lstStyle/>
          <a:p>
            <a:pPr marL="341313" indent="-341313" algn="l" eaLnBrk="1" hangingPunct="1">
              <a:spcBef>
                <a:spcPts val="700"/>
              </a:spcBef>
              <a:buClr>
                <a:srgbClr val="0000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 smtClean="0">
                <a:solidFill>
                  <a:srgbClr val="0000FF"/>
                </a:solidFill>
              </a:rPr>
              <a:t>Что получим, если в основании прямой призмы возьмем круг?</a:t>
            </a: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379538" y="228600"/>
            <a:ext cx="70707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i="1">
                <a:solidFill>
                  <a:srgbClr val="008000"/>
                </a:solidFill>
                <a:latin typeface="Arial" charset="0"/>
              </a:rPr>
              <a:t>Нас окружает множество предметов</a:t>
            </a:r>
          </a:p>
        </p:txBody>
      </p: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6705600" y="2057400"/>
            <a:ext cx="1752600" cy="3810000"/>
          </a:xfrm>
          <a:prstGeom prst="can">
            <a:avLst>
              <a:gd name="adj" fmla="val 54348"/>
            </a:avLst>
          </a:prstGeom>
          <a:solidFill>
            <a:srgbClr val="FF3399"/>
          </a:solidFill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438400" y="2743200"/>
            <a:ext cx="1295400" cy="2743200"/>
          </a:xfrm>
          <a:prstGeom prst="triangle">
            <a:avLst>
              <a:gd name="adj" fmla="val 50000"/>
            </a:avLst>
          </a:prstGeom>
          <a:solidFill>
            <a:srgbClr val="3333CC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2438400" y="5334000"/>
            <a:ext cx="1295400" cy="3810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6"/>
          <p:cNvSpPr>
            <a:spLocks noChangeArrowheads="1"/>
          </p:cNvSpPr>
          <p:nvPr/>
        </p:nvSpPr>
        <p:spPr bwMode="auto">
          <a:xfrm>
            <a:off x="3810000" y="2362200"/>
            <a:ext cx="1362075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Front">
              <a:rot lat="1500000" lon="20099994" rev="0"/>
            </a:camera>
            <a:lightRig rig="legacyFlat4" dir="t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200" name="AutoShape 7"/>
          <p:cNvSpPr>
            <a:spLocks noChangeArrowheads="1"/>
          </p:cNvSpPr>
          <p:nvPr/>
        </p:nvSpPr>
        <p:spPr bwMode="auto">
          <a:xfrm>
            <a:off x="7467600" y="3733800"/>
            <a:ext cx="533400" cy="685800"/>
          </a:xfrm>
          <a:prstGeom prst="actionButtonInformation">
            <a:avLst/>
          </a:prstGeom>
          <a:solidFill>
            <a:srgbClr val="FF00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934200" y="4572000"/>
            <a:ext cx="2209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3333CC"/>
                </a:solidFill>
              </a:rPr>
              <a:t>цилиндр</a:t>
            </a:r>
          </a:p>
        </p:txBody>
      </p:sp>
      <p:sp>
        <p:nvSpPr>
          <p:cNvPr id="8202" name="AutoShape 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86800" y="6477000"/>
            <a:ext cx="457200" cy="381000"/>
          </a:xfrm>
          <a:prstGeom prst="actionButtonForwardNex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AutoShape 10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72450" y="6477000"/>
            <a:ext cx="533400" cy="381000"/>
          </a:xfrm>
          <a:prstGeom prst="actionButtonBackPrevious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11"/>
          <p:cNvSpPr>
            <a:spLocks noChangeArrowheads="1"/>
          </p:cNvSpPr>
          <p:nvPr/>
        </p:nvSpPr>
        <p:spPr bwMode="auto">
          <a:xfrm>
            <a:off x="5105400" y="3581400"/>
            <a:ext cx="1447800" cy="53340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4191000" y="4876800"/>
            <a:ext cx="1295400" cy="15240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990600" y="2133600"/>
            <a:ext cx="1219200" cy="2895600"/>
          </a:xfrm>
          <a:prstGeom prst="cube">
            <a:avLst>
              <a:gd name="adj" fmla="val 25000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07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96188" y="6453188"/>
            <a:ext cx="533400" cy="404812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1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2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1"/>
          <p:cNvSpPr>
            <a:spLocks noChangeArrowheads="1"/>
          </p:cNvSpPr>
          <p:nvPr/>
        </p:nvSpPr>
        <p:spPr bwMode="auto">
          <a:xfrm>
            <a:off x="1752600" y="4800600"/>
            <a:ext cx="1752600" cy="381000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lIns="91440" tIns="45720" rIns="91440" bIns="45720" anchor="ctr"/>
          <a:lstStyle/>
          <a:p>
            <a:pPr marL="0" indent="0" algn="ctr"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smtClean="0">
                <a:solidFill>
                  <a:srgbClr val="FF0000"/>
                </a:solidFill>
              </a:rPr>
              <a:t>Что такое цилиндр?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4876800" y="1905000"/>
            <a:ext cx="3581400" cy="4114800"/>
          </a:xfrm>
        </p:spPr>
        <p:txBody>
          <a:bodyPr anchor="t"/>
          <a:lstStyle/>
          <a:p>
            <a:pPr marL="342900" indent="-341313" algn="l" eaLnBrk="1" hangingPunct="1">
              <a:spcBef>
                <a:spcPts val="1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smtClean="0">
                <a:solidFill>
                  <a:srgbClr val="0000FF"/>
                </a:solidFill>
                <a:latin typeface="Arial" charset="0"/>
              </a:rPr>
              <a:t>      Цилиндр – </a:t>
            </a:r>
            <a:r>
              <a:rPr lang="ru-RU" sz="2400" smtClean="0">
                <a:solidFill>
                  <a:srgbClr val="0000FF"/>
                </a:solidFill>
                <a:latin typeface="Arial" charset="0"/>
              </a:rPr>
              <a:t>это тело, ограниченное цилиндрической поверхностью и двумя кругами с границами </a:t>
            </a:r>
            <a:r>
              <a:rPr lang="en-US" sz="2400" smtClean="0">
                <a:solidFill>
                  <a:srgbClr val="0000FF"/>
                </a:solidFill>
                <a:latin typeface="Arial" charset="0"/>
              </a:rPr>
              <a:t>(L</a:t>
            </a:r>
            <a:r>
              <a:rPr lang="ru-RU" sz="2400" smtClean="0">
                <a:solidFill>
                  <a:srgbClr val="0000FF"/>
                </a:solidFill>
                <a:latin typeface="Arial" charset="0"/>
              </a:rPr>
              <a:t>и</a:t>
            </a:r>
            <a:r>
              <a:rPr lang="en-US" sz="2400" smtClean="0">
                <a:solidFill>
                  <a:srgbClr val="0000FF"/>
                </a:solidFill>
                <a:latin typeface="Arial" charset="0"/>
              </a:rPr>
              <a:t>L</a:t>
            </a:r>
            <a:r>
              <a:rPr lang="en-US" sz="2400" b="1" baseline="-25000" smtClean="0">
                <a:solidFill>
                  <a:srgbClr val="0000FF"/>
                </a:solidFill>
                <a:latin typeface="Arial" charset="0"/>
              </a:rPr>
              <a:t>1</a:t>
            </a:r>
            <a:r>
              <a:rPr lang="en-US" sz="2400" smtClean="0">
                <a:solidFill>
                  <a:srgbClr val="0000FF"/>
                </a:solidFill>
                <a:latin typeface="Arial" charset="0"/>
              </a:rPr>
              <a:t>)</a:t>
            </a:r>
            <a:r>
              <a:rPr lang="ru-RU" sz="240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400" smtClean="0">
                <a:solidFill>
                  <a:srgbClr val="3333CC"/>
                </a:solidFill>
                <a:latin typeface="Arial" charset="0"/>
              </a:rPr>
              <a:t> </a:t>
            </a:r>
          </a:p>
          <a:p>
            <a:pPr marL="342900" indent="-341313" algn="l" eaLnBrk="1" hangingPunct="1">
              <a:spcBef>
                <a:spcPts val="600"/>
              </a:spcBef>
              <a:buClr>
                <a:srgbClr val="3333CC"/>
              </a:buClr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smtClean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9221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86800" y="6400800"/>
            <a:ext cx="457200" cy="457200"/>
          </a:xfrm>
          <a:prstGeom prst="actionButtonForwardNex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01013" y="6400800"/>
            <a:ext cx="533400" cy="457200"/>
          </a:xfrm>
          <a:prstGeom prst="actionButtonBackPrevious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>
            <a:off x="1752600" y="2743200"/>
            <a:ext cx="1588" cy="2286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1752600" y="2743200"/>
            <a:ext cx="1752600" cy="22860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Oval 8"/>
          <p:cNvSpPr>
            <a:spLocks noChangeArrowheads="1"/>
          </p:cNvSpPr>
          <p:nvPr/>
        </p:nvSpPr>
        <p:spPr bwMode="auto">
          <a:xfrm>
            <a:off x="1752600" y="4800600"/>
            <a:ext cx="1752600" cy="381000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Oval 9"/>
          <p:cNvSpPr>
            <a:spLocks noChangeArrowheads="1"/>
          </p:cNvSpPr>
          <p:nvPr/>
        </p:nvSpPr>
        <p:spPr bwMode="auto">
          <a:xfrm>
            <a:off x="1752600" y="2590800"/>
            <a:ext cx="1752600" cy="3810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3581400" y="2438400"/>
            <a:ext cx="533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3589338" y="4724400"/>
            <a:ext cx="455612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L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229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24750" y="6381750"/>
            <a:ext cx="533400" cy="47625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19800" y="2667000"/>
            <a:ext cx="2438400" cy="2057400"/>
          </a:xfrm>
          <a:prstGeom prst="can">
            <a:avLst>
              <a:gd name="adj" fmla="val 25000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6400800" y="3124200"/>
            <a:ext cx="1588" cy="1524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6096000" y="3048000"/>
            <a:ext cx="1588" cy="1524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 rot="5400000">
            <a:off x="6413500" y="3135313"/>
            <a:ext cx="53975" cy="53975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 flipV="1">
            <a:off x="6400800" y="4572000"/>
            <a:ext cx="76200" cy="76200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643063" y="1000125"/>
            <a:ext cx="37226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FF0000"/>
                </a:solidFill>
                <a:latin typeface="Arial" charset="0"/>
              </a:rPr>
              <a:t>Образующая цилиндра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71600" y="1714500"/>
            <a:ext cx="424815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800" b="1" i="1">
                <a:solidFill>
                  <a:srgbClr val="008000"/>
                </a:solidFill>
                <a:latin typeface="Arial" charset="0"/>
              </a:rPr>
              <a:t>Все образующие параллельны оси вращения и имеют одинаковую длину, равную высоте цилиндра.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371600" y="4038600"/>
            <a:ext cx="4572000" cy="174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i="1">
                <a:solidFill>
                  <a:srgbClr val="0000FF"/>
                </a:solidFill>
                <a:latin typeface="Arial" charset="0"/>
              </a:rPr>
              <a:t>Чему будет равна высота цилиндра,</a:t>
            </a: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i="1">
                <a:solidFill>
                  <a:srgbClr val="0000FF"/>
                </a:solidFill>
                <a:latin typeface="Arial" charset="0"/>
              </a:rPr>
              <a:t>если длина образующей цилиндра 5 см?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486400" y="5334000"/>
            <a:ext cx="1004888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FF0000"/>
                </a:solidFill>
                <a:latin typeface="Arial" charset="0"/>
              </a:rPr>
              <a:t>5 см</a:t>
            </a:r>
          </a:p>
        </p:txBody>
      </p:sp>
      <p:sp>
        <p:nvSpPr>
          <p:cNvPr id="10251" name="AutoShape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AutoShape 12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01013" y="6400800"/>
            <a:ext cx="457200" cy="4572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24750" y="6381750"/>
            <a:ext cx="533400" cy="47625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990600" y="1905000"/>
            <a:ext cx="1981200" cy="8382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7772400" cy="1190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smtClean="0">
                <a:solidFill>
                  <a:srgbClr val="0000FF"/>
                </a:solidFill>
              </a:rPr>
              <a:t>Прямым круговым цилиндром</a:t>
            </a:r>
            <a:r>
              <a:rPr lang="ru-RU" sz="2400" b="1" smtClean="0">
                <a:solidFill>
                  <a:srgbClr val="1F9408"/>
                </a:solidFill>
              </a:rPr>
              <a:t> называется тело, образованное вращением прямоугольника вокруг своей стороны.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105400" y="1981200"/>
            <a:ext cx="3352800" cy="2514600"/>
          </a:xfrm>
        </p:spPr>
        <p:txBody>
          <a:bodyPr/>
          <a:lstStyle/>
          <a:p>
            <a:pPr indent="-341313" eaLnBrk="1" hangingPunct="1">
              <a:spcBef>
                <a:spcPts val="1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i="1" smtClean="0">
                <a:solidFill>
                  <a:srgbClr val="0000FF"/>
                </a:solidFill>
                <a:latin typeface="Arial" charset="0"/>
              </a:rPr>
              <a:t>ОО</a:t>
            </a:r>
            <a:r>
              <a:rPr lang="ru-RU" sz="2400" b="1" i="1" baseline="-25000" smtClean="0">
                <a:solidFill>
                  <a:srgbClr val="0000FF"/>
                </a:solidFill>
                <a:latin typeface="Arial" charset="0"/>
              </a:rPr>
              <a:t>1</a:t>
            </a:r>
            <a:r>
              <a:rPr lang="ru-RU" sz="2400" b="1" i="1" smtClean="0">
                <a:solidFill>
                  <a:srgbClr val="0000FF"/>
                </a:solidFill>
                <a:latin typeface="Arial" charset="0"/>
              </a:rPr>
              <a:t>-</a:t>
            </a:r>
            <a:r>
              <a:rPr lang="ru-RU" sz="2400" b="1" i="1" smtClean="0">
                <a:solidFill>
                  <a:srgbClr val="008000"/>
                </a:solidFill>
                <a:latin typeface="Arial" charset="0"/>
              </a:rPr>
              <a:t>ось вращения</a:t>
            </a:r>
            <a:r>
              <a:rPr lang="ru-RU" sz="2400" b="1" i="1" smtClean="0">
                <a:solidFill>
                  <a:srgbClr val="0000FF"/>
                </a:solidFill>
                <a:latin typeface="Arial" charset="0"/>
              </a:rPr>
              <a:t> (ось цилиндра) является высотой цилиндра.</a:t>
            </a:r>
          </a:p>
          <a:p>
            <a:pPr indent="-341313" eaLnBrk="1" hangingPunct="1">
              <a:spcBef>
                <a:spcPts val="1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i="1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400" b="1" i="1" smtClean="0">
                <a:solidFill>
                  <a:srgbClr val="0000FF"/>
                </a:solidFill>
                <a:latin typeface="Arial" charset="0"/>
              </a:rPr>
              <a:t>         </a:t>
            </a:r>
            <a:r>
              <a:rPr lang="en-US" sz="2400" b="1" i="1" smtClean="0">
                <a:latin typeface="Arial" charset="0"/>
              </a:rPr>
              <a:t>H =</a:t>
            </a:r>
            <a:r>
              <a:rPr lang="ru-RU" sz="2400" b="1" i="1" smtClean="0">
                <a:latin typeface="Arial" charset="0"/>
              </a:rPr>
              <a:t> ОО</a:t>
            </a:r>
            <a:r>
              <a:rPr lang="ru-RU" sz="2400" b="1" i="1" baseline="-25000" smtClean="0">
                <a:latin typeface="Arial" charset="0"/>
              </a:rPr>
              <a:t>1</a:t>
            </a:r>
          </a:p>
          <a:p>
            <a:pPr indent="-341313" eaLnBrk="1" hangingPunct="1">
              <a:spcBef>
                <a:spcPts val="6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b="1" i="1" baseline="-25000" smtClean="0">
              <a:latin typeface="Arial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876800" y="4800600"/>
            <a:ext cx="4267200" cy="151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1">
                <a:solidFill>
                  <a:srgbClr val="008000"/>
                </a:solidFill>
                <a:latin typeface="Arial" charset="0"/>
              </a:rPr>
              <a:t>Высотой </a:t>
            </a:r>
            <a:r>
              <a:rPr lang="ru-RU" sz="2000" b="1" i="1">
                <a:solidFill>
                  <a:srgbClr val="0000FF"/>
                </a:solidFill>
                <a:latin typeface="Arial" charset="0"/>
              </a:rPr>
              <a:t>цилиндра называют также расстояние между плоскостями его оснований.</a:t>
            </a:r>
          </a:p>
          <a:p>
            <a:pPr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1">
                <a:solidFill>
                  <a:srgbClr val="0000FF"/>
                </a:solidFill>
                <a:latin typeface="Arial" charset="0"/>
              </a:rPr>
              <a:t>           </a:t>
            </a:r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Н = ОО</a:t>
            </a:r>
            <a:r>
              <a:rPr lang="ru-RU" sz="2000" b="1" i="1" baseline="-25000">
                <a:solidFill>
                  <a:srgbClr val="000000"/>
                </a:solidFill>
                <a:latin typeface="Arial" charset="0"/>
              </a:rPr>
              <a:t>1</a:t>
            </a:r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 = АВ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7200" y="3505200"/>
            <a:ext cx="3887788" cy="1069975"/>
          </a:xfrm>
          <a:prstGeom prst="rect">
            <a:avLst/>
          </a:prstGeom>
          <a:noFill/>
          <a:ln w="9360">
            <a:solidFill>
              <a:srgbClr val="CCFFFF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>
                <a:solidFill>
                  <a:srgbClr val="1F9408"/>
                </a:solidFill>
                <a:latin typeface="Arial" charset="0"/>
              </a:rPr>
              <a:t>Основания цилиндра –</a:t>
            </a:r>
            <a:r>
              <a:rPr lang="ru-RU" sz="18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i="1">
                <a:solidFill>
                  <a:srgbClr val="0000FF"/>
                </a:solidFill>
                <a:latin typeface="Arial" charset="0"/>
              </a:rPr>
              <a:t>равные круги, расположенные в параллельных плоскостях.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" y="4876800"/>
            <a:ext cx="4572000" cy="1166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1">
                <a:solidFill>
                  <a:srgbClr val="008000"/>
                </a:solidFill>
                <a:latin typeface="Arial" charset="0"/>
              </a:rPr>
              <a:t>Радиусом</a:t>
            </a:r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b="1" i="1">
                <a:solidFill>
                  <a:srgbClr val="0000FF"/>
                </a:solidFill>
                <a:latin typeface="Arial" charset="0"/>
              </a:rPr>
              <a:t>цилиндра называется радиус его основания.</a:t>
            </a:r>
          </a:p>
          <a:p>
            <a:pPr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1">
                <a:solidFill>
                  <a:srgbClr val="0000FF"/>
                </a:solidFill>
                <a:latin typeface="Arial" charset="0"/>
              </a:rPr>
              <a:t>   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R </a:t>
            </a:r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=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ОА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990600" y="2590800"/>
            <a:ext cx="1981200" cy="304800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990600" y="1752600"/>
            <a:ext cx="1981200" cy="304800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>
            <a:off x="1981200" y="19812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981200" y="1676400"/>
            <a:ext cx="838200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O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981200" y="2514600"/>
            <a:ext cx="838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685800" y="2514600"/>
            <a:ext cx="838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685800" y="1752600"/>
            <a:ext cx="838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79" name="AutoShap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534400" y="6400800"/>
            <a:ext cx="609600" cy="4572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AutoShape 1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924800" y="6400800"/>
            <a:ext cx="609600" cy="4572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91400" y="6381750"/>
            <a:ext cx="457200" cy="47625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8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2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>
            <a:off x="762000" y="3733800"/>
            <a:ext cx="5715000" cy="457200"/>
          </a:xfrm>
          <a:prstGeom prst="actionButtonBlank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457200" y="4953000"/>
            <a:ext cx="5715000" cy="457200"/>
          </a:xfrm>
          <a:prstGeom prst="actionButtonBlank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AutoShape 3"/>
          <p:cNvSpPr>
            <a:spLocks noChangeArrowheads="1"/>
          </p:cNvSpPr>
          <p:nvPr/>
        </p:nvSpPr>
        <p:spPr bwMode="auto">
          <a:xfrm>
            <a:off x="533400" y="2590800"/>
            <a:ext cx="5715000" cy="457200"/>
          </a:xfrm>
          <a:prstGeom prst="actionButtonBlank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i="1" smtClean="0">
                <a:solidFill>
                  <a:srgbClr val="0000FF"/>
                </a:solidFill>
              </a:rPr>
              <a:t>Сделайте чертёж цилиндра.</a:t>
            </a:r>
          </a:p>
        </p:txBody>
      </p:sp>
      <p:sp>
        <p:nvSpPr>
          <p:cNvPr id="12294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2514600"/>
            <a:ext cx="6019800" cy="4114800"/>
          </a:xfrm>
        </p:spPr>
        <p:txBody>
          <a:bodyPr/>
          <a:lstStyle/>
          <a:p>
            <a:pPr marL="341313" indent="-341313" eaLnBrk="1" hangingPunct="1">
              <a:buClr>
                <a:srgbClr val="3333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mtClean="0">
                <a:solidFill>
                  <a:srgbClr val="3333CC"/>
                </a:solidFill>
              </a:rPr>
              <a:t>Проведите 2 образующие.</a:t>
            </a:r>
          </a:p>
          <a:p>
            <a:pPr marL="341313" indent="-341313" eaLnBrk="1" hangingPunct="1">
              <a:buClr>
                <a:srgbClr val="3333CC"/>
              </a:buClr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mtClean="0">
              <a:solidFill>
                <a:srgbClr val="3333CC"/>
              </a:solidFill>
            </a:endParaRPr>
          </a:p>
          <a:p>
            <a:pPr marL="341313" indent="-341313" eaLnBrk="1" hangingPunct="1">
              <a:buClr>
                <a:srgbClr val="3333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mtClean="0">
                <a:solidFill>
                  <a:srgbClr val="3333CC"/>
                </a:solidFill>
              </a:rPr>
              <a:t>Выделите верхнее основание.</a:t>
            </a:r>
          </a:p>
          <a:p>
            <a:pPr marL="341313" indent="-341313" eaLnBrk="1" hangingPunct="1">
              <a:buClr>
                <a:srgbClr val="3333CC"/>
              </a:buClr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mtClean="0">
              <a:solidFill>
                <a:srgbClr val="3333CC"/>
              </a:solidFill>
            </a:endParaRPr>
          </a:p>
          <a:p>
            <a:pPr marL="341313" indent="-341313" eaLnBrk="1" hangingPunct="1">
              <a:buClr>
                <a:srgbClr val="3333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mtClean="0">
                <a:solidFill>
                  <a:srgbClr val="3333CC"/>
                </a:solidFill>
              </a:rPr>
              <a:t>Проведите ось вращения</a:t>
            </a:r>
            <a:r>
              <a:rPr lang="ru-RU" smtClean="0">
                <a:solidFill>
                  <a:srgbClr val="B2B2B2"/>
                </a:solidFill>
              </a:rPr>
              <a:t>.</a:t>
            </a:r>
          </a:p>
          <a:p>
            <a:pPr marL="341313" indent="-341313" eaLnBrk="1" hangingPunct="1">
              <a:buClr>
                <a:srgbClr val="B2B2B2"/>
              </a:buClr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mtClean="0">
              <a:solidFill>
                <a:srgbClr val="B2B2B2"/>
              </a:solidFill>
            </a:endParaRPr>
          </a:p>
        </p:txBody>
      </p:sp>
      <p:sp>
        <p:nvSpPr>
          <p:cNvPr id="12295" name="AutoShape 6"/>
          <p:cNvSpPr>
            <a:spLocks noChangeArrowheads="1"/>
          </p:cNvSpPr>
          <p:nvPr/>
        </p:nvSpPr>
        <p:spPr bwMode="auto">
          <a:xfrm>
            <a:off x="6705600" y="3200400"/>
            <a:ext cx="1524000" cy="2743200"/>
          </a:xfrm>
          <a:prstGeom prst="flowChartMagneticDisk">
            <a:avLst/>
          </a:prstGeom>
          <a:solidFill>
            <a:srgbClr val="00CC99"/>
          </a:solidFill>
          <a:ln w="28440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6705600" y="3200400"/>
            <a:ext cx="1524000" cy="8382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781800" y="3810000"/>
            <a:ext cx="1588" cy="1905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6934200" y="3962400"/>
            <a:ext cx="1588" cy="1905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7467600" y="2665413"/>
            <a:ext cx="1588" cy="2898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>
            <a:off x="6705600" y="5562600"/>
            <a:ext cx="15240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58200" y="6477000"/>
            <a:ext cx="685800" cy="3810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AutoShape 1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812088" y="6477000"/>
            <a:ext cx="685800" cy="3810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AutoShap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381000" cy="404812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1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 animBg="1"/>
      <p:bldP spid="11273" grpId="0" animBg="1"/>
      <p:bldP spid="112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-762000" y="-85725"/>
            <a:ext cx="9906000" cy="2532063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smtClean="0">
                <a:solidFill>
                  <a:srgbClr val="0000FF"/>
                </a:solidFill>
              </a:rPr>
              <a:t>Так выглядит </a:t>
            </a:r>
            <a:r>
              <a:rPr lang="ru-RU" sz="2400" b="1" i="1" smtClean="0">
                <a:solidFill>
                  <a:srgbClr val="008000"/>
                </a:solidFill>
              </a:rPr>
              <a:t>развертка цилиндра.</a:t>
            </a:r>
            <a:br>
              <a:rPr lang="ru-RU" sz="2400" b="1" i="1" smtClean="0">
                <a:solidFill>
                  <a:srgbClr val="008000"/>
                </a:solidFill>
              </a:rPr>
            </a:br>
            <a:r>
              <a:rPr lang="ru-RU" sz="2400" b="1" i="1" smtClean="0">
                <a:solidFill>
                  <a:srgbClr val="0000FF"/>
                </a:solidFill>
              </a:rPr>
              <a:t> Разверткой боковой поверхности</a:t>
            </a:r>
            <a:br>
              <a:rPr lang="ru-RU" sz="2400" b="1" i="1" smtClean="0">
                <a:solidFill>
                  <a:srgbClr val="0000FF"/>
                </a:solidFill>
              </a:rPr>
            </a:br>
            <a:r>
              <a:rPr lang="ru-RU" sz="2400" b="1" i="1" smtClean="0">
                <a:solidFill>
                  <a:srgbClr val="0000FF"/>
                </a:solidFill>
              </a:rPr>
              <a:t>цилиндра является прямоугольник со</a:t>
            </a:r>
            <a:br>
              <a:rPr lang="ru-RU" sz="2400" b="1" i="1" smtClean="0">
                <a:solidFill>
                  <a:srgbClr val="0000FF"/>
                </a:solidFill>
              </a:rPr>
            </a:br>
            <a:r>
              <a:rPr lang="ru-RU" sz="2400" b="1" i="1" smtClean="0">
                <a:solidFill>
                  <a:srgbClr val="0000FF"/>
                </a:solidFill>
              </a:rPr>
              <a:t> сторонами Н и С, где Н</a:t>
            </a:r>
            <a:r>
              <a:rPr lang="en-US" sz="2400" b="1" i="1" smtClean="0">
                <a:solidFill>
                  <a:srgbClr val="0000FF"/>
                </a:solidFill>
              </a:rPr>
              <a:t> – </a:t>
            </a:r>
            <a:r>
              <a:rPr lang="ru-RU" sz="2400" b="1" i="1" smtClean="0">
                <a:solidFill>
                  <a:srgbClr val="0000FF"/>
                </a:solidFill>
              </a:rPr>
              <a:t>высота цилиндра, </a:t>
            </a:r>
            <a:br>
              <a:rPr lang="ru-RU" sz="2400" b="1" i="1" smtClean="0">
                <a:solidFill>
                  <a:srgbClr val="0000FF"/>
                </a:solidFill>
              </a:rPr>
            </a:br>
            <a:r>
              <a:rPr lang="ru-RU" sz="2400" b="1" i="1" smtClean="0">
                <a:solidFill>
                  <a:srgbClr val="0000FF"/>
                </a:solidFill>
              </a:rPr>
              <a:t>С-</a:t>
            </a:r>
            <a:r>
              <a:rPr lang="en-US" sz="2400" b="1" i="1" smtClean="0">
                <a:solidFill>
                  <a:srgbClr val="0000FF"/>
                </a:solidFill>
              </a:rPr>
              <a:t> </a:t>
            </a:r>
            <a:r>
              <a:rPr lang="ru-RU" sz="2400" b="1" i="1" smtClean="0">
                <a:solidFill>
                  <a:srgbClr val="0000FF"/>
                </a:solidFill>
              </a:rPr>
              <a:t>длина окружности основания</a:t>
            </a:r>
            <a:r>
              <a:rPr lang="ru-RU" sz="3200" b="1" i="1" smtClean="0">
                <a:solidFill>
                  <a:srgbClr val="0000FF"/>
                </a:solidFill>
              </a:rPr>
              <a:t>.</a:t>
            </a:r>
            <a:br>
              <a:rPr lang="ru-RU" sz="3200" b="1" i="1" smtClean="0">
                <a:solidFill>
                  <a:srgbClr val="0000FF"/>
                </a:solidFill>
              </a:rPr>
            </a:br>
            <a:endParaRPr lang="ru-RU" sz="3200" b="1" i="1" smtClean="0">
              <a:solidFill>
                <a:srgbClr val="0000FF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648200" y="1981200"/>
            <a:ext cx="4267200" cy="4114800"/>
          </a:xfrm>
        </p:spPr>
        <p:txBody>
          <a:bodyPr/>
          <a:lstStyle/>
          <a:p>
            <a:pPr indent="-341313" eaLnBrk="1" hangingPunct="1">
              <a:spcBef>
                <a:spcPts val="20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b="1" i="1" smtClean="0">
                <a:solidFill>
                  <a:srgbClr val="FF0000"/>
                </a:solidFill>
                <a:latin typeface="Arial" charset="0"/>
              </a:rPr>
              <a:t>Формулы</a:t>
            </a:r>
          </a:p>
          <a:p>
            <a:pPr indent="-341313" eaLnBrk="1" hangingPunct="1">
              <a:spcBef>
                <a:spcPts val="1125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800" b="1" i="1" smtClean="0">
                <a:solidFill>
                  <a:srgbClr val="FF0000"/>
                </a:solidFill>
                <a:latin typeface="Arial" charset="0"/>
              </a:rPr>
              <a:t>для вычисления площади боковой поверхности и площади  полной поверхности цилиндра.</a:t>
            </a:r>
          </a:p>
          <a:p>
            <a:pPr indent="-341313" eaLnBrk="1" hangingPunct="1">
              <a:spcBef>
                <a:spcPts val="1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i="1" smtClean="0">
                <a:solidFill>
                  <a:srgbClr val="008000"/>
                </a:solidFill>
                <a:latin typeface="Arial" charset="0"/>
              </a:rPr>
              <a:t>S</a:t>
            </a:r>
            <a:r>
              <a:rPr lang="ru-RU" sz="2400" b="1" i="1" baseline="-25000" smtClean="0">
                <a:solidFill>
                  <a:srgbClr val="008000"/>
                </a:solidFill>
                <a:latin typeface="Arial" charset="0"/>
              </a:rPr>
              <a:t>бок.</a:t>
            </a:r>
            <a:r>
              <a:rPr lang="ru-RU" sz="2400" b="1" i="1" smtClean="0">
                <a:solidFill>
                  <a:srgbClr val="008000"/>
                </a:solidFill>
                <a:latin typeface="Arial" charset="0"/>
              </a:rPr>
              <a:t>= НС = </a:t>
            </a:r>
            <a:r>
              <a:rPr lang="ru-RU" sz="2400" b="1" i="1" smtClean="0">
                <a:solidFill>
                  <a:srgbClr val="008000"/>
                </a:solidFill>
              </a:rPr>
              <a:t>2</a:t>
            </a:r>
            <a:r>
              <a:rPr lang="en-US" sz="2400" b="1" i="1" smtClean="0">
                <a:solidFill>
                  <a:srgbClr val="008000"/>
                </a:solidFill>
                <a:latin typeface="Symbol" pitchFamily="16" charset="2"/>
              </a:rPr>
              <a:t></a:t>
            </a:r>
            <a:r>
              <a:rPr lang="ru-RU" sz="2400" b="1" i="1" smtClean="0">
                <a:solidFill>
                  <a:srgbClr val="008000"/>
                </a:solidFill>
              </a:rPr>
              <a:t> </a:t>
            </a:r>
            <a:r>
              <a:rPr lang="en-US" sz="2400" b="1" i="1" smtClean="0">
                <a:solidFill>
                  <a:srgbClr val="008000"/>
                </a:solidFill>
              </a:rPr>
              <a:t>R</a:t>
            </a:r>
            <a:r>
              <a:rPr lang="ru-RU" sz="2400" b="1" i="1" smtClean="0">
                <a:solidFill>
                  <a:srgbClr val="008000"/>
                </a:solidFill>
              </a:rPr>
              <a:t>Н</a:t>
            </a:r>
          </a:p>
          <a:p>
            <a:pPr indent="-341313" eaLnBrk="1" hangingPunct="1">
              <a:spcBef>
                <a:spcPts val="1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i="1" smtClean="0">
                <a:solidFill>
                  <a:srgbClr val="008000"/>
                </a:solidFill>
                <a:latin typeface="Arial" charset="0"/>
              </a:rPr>
              <a:t>S</a:t>
            </a:r>
            <a:r>
              <a:rPr lang="ru-RU" sz="2400" b="1" i="1" baseline="-25000" smtClean="0">
                <a:solidFill>
                  <a:srgbClr val="008000"/>
                </a:solidFill>
                <a:latin typeface="Arial" charset="0"/>
              </a:rPr>
              <a:t>осн.</a:t>
            </a:r>
            <a:r>
              <a:rPr lang="ru-RU" sz="2400" b="1" i="1" smtClean="0">
                <a:solidFill>
                  <a:srgbClr val="008000"/>
                </a:solidFill>
                <a:latin typeface="Arial" charset="0"/>
              </a:rPr>
              <a:t>= </a:t>
            </a:r>
            <a:r>
              <a:rPr lang="en-US" sz="2400" b="1" i="1" smtClean="0">
                <a:solidFill>
                  <a:srgbClr val="008000"/>
                </a:solidFill>
                <a:latin typeface="Symbol" pitchFamily="16" charset="2"/>
              </a:rPr>
              <a:t></a:t>
            </a:r>
            <a:r>
              <a:rPr lang="en-US" sz="2400" b="1" i="1" smtClean="0">
                <a:solidFill>
                  <a:srgbClr val="008000"/>
                </a:solidFill>
                <a:latin typeface="Arial" charset="0"/>
              </a:rPr>
              <a:t>R</a:t>
            </a:r>
            <a:r>
              <a:rPr lang="ru-RU" sz="2400" b="1" i="1" baseline="30000" smtClean="0">
                <a:solidFill>
                  <a:srgbClr val="008000"/>
                </a:solidFill>
                <a:latin typeface="Arial" charset="0"/>
              </a:rPr>
              <a:t>2</a:t>
            </a:r>
            <a:r>
              <a:rPr lang="ru-RU" sz="2400" b="1" i="1" smtClean="0">
                <a:solidFill>
                  <a:srgbClr val="008000"/>
                </a:solidFill>
                <a:latin typeface="Arial" charset="0"/>
              </a:rPr>
              <a:t>,</a:t>
            </a:r>
          </a:p>
          <a:p>
            <a:pPr indent="-341313" eaLnBrk="1" hangingPunct="1">
              <a:spcBef>
                <a:spcPts val="1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i="1" smtClean="0">
                <a:solidFill>
                  <a:srgbClr val="008000"/>
                </a:solidFill>
                <a:latin typeface="Arial" charset="0"/>
              </a:rPr>
              <a:t>S</a:t>
            </a:r>
            <a:r>
              <a:rPr lang="ru-RU" sz="2400" b="1" i="1" baseline="-25000" smtClean="0">
                <a:solidFill>
                  <a:srgbClr val="008000"/>
                </a:solidFill>
                <a:latin typeface="Arial" charset="0"/>
              </a:rPr>
              <a:t>п.п.ц.</a:t>
            </a:r>
            <a:r>
              <a:rPr lang="en-US" sz="2400" b="1" i="1" smtClean="0">
                <a:solidFill>
                  <a:srgbClr val="008000"/>
                </a:solidFill>
                <a:latin typeface="Arial" charset="0"/>
              </a:rPr>
              <a:t> =S</a:t>
            </a:r>
            <a:r>
              <a:rPr lang="ru-RU" sz="2400" b="1" i="1" baseline="-25000" smtClean="0">
                <a:solidFill>
                  <a:srgbClr val="008000"/>
                </a:solidFill>
                <a:latin typeface="Arial" charset="0"/>
              </a:rPr>
              <a:t>бок.</a:t>
            </a:r>
            <a:r>
              <a:rPr lang="en-US" sz="2400" b="1" i="1" smtClean="0">
                <a:solidFill>
                  <a:srgbClr val="008000"/>
                </a:solidFill>
                <a:latin typeface="Arial" charset="0"/>
              </a:rPr>
              <a:t>+2S</a:t>
            </a:r>
            <a:r>
              <a:rPr lang="ru-RU" sz="2400" b="1" i="1" baseline="-25000" smtClean="0">
                <a:solidFill>
                  <a:srgbClr val="008000"/>
                </a:solidFill>
                <a:latin typeface="Arial" charset="0"/>
              </a:rPr>
              <a:t>осн.</a:t>
            </a:r>
            <a:r>
              <a:rPr lang="en-US" sz="2400" b="1" i="1" smtClean="0">
                <a:solidFill>
                  <a:srgbClr val="008000"/>
                </a:solidFill>
                <a:latin typeface="Arial" charset="0"/>
              </a:rPr>
              <a:t>=</a:t>
            </a:r>
          </a:p>
          <a:p>
            <a:pPr indent="-341313" eaLnBrk="1" hangingPunct="1">
              <a:spcBef>
                <a:spcPts val="1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i="1" smtClean="0">
                <a:solidFill>
                  <a:srgbClr val="008000"/>
                </a:solidFill>
                <a:latin typeface="Arial" charset="0"/>
              </a:rPr>
              <a:t> =</a:t>
            </a:r>
            <a:r>
              <a:rPr lang="en-US" sz="2400" b="1" i="1" smtClean="0">
                <a:solidFill>
                  <a:srgbClr val="008000"/>
                </a:solidFill>
                <a:latin typeface="Symbol" pitchFamily="16" charset="2"/>
              </a:rPr>
              <a:t></a:t>
            </a:r>
            <a:r>
              <a:rPr lang="en-US" sz="2400" b="1" i="1" smtClean="0">
                <a:solidFill>
                  <a:srgbClr val="008000"/>
                </a:solidFill>
              </a:rPr>
              <a:t>R </a:t>
            </a:r>
            <a:r>
              <a:rPr lang="en-US" sz="2400" b="1" i="1" smtClean="0">
                <a:solidFill>
                  <a:srgbClr val="008000"/>
                </a:solidFill>
                <a:latin typeface="Arial" charset="0"/>
              </a:rPr>
              <a:t>(R+</a:t>
            </a:r>
            <a:r>
              <a:rPr lang="ru-RU" sz="2400" b="1" i="1" smtClean="0">
                <a:solidFill>
                  <a:srgbClr val="008000"/>
                </a:solidFill>
                <a:latin typeface="Arial" charset="0"/>
              </a:rPr>
              <a:t>Н</a:t>
            </a:r>
            <a:r>
              <a:rPr lang="en-US" sz="2400" b="1" i="1" smtClean="0">
                <a:solidFill>
                  <a:srgbClr val="008000"/>
                </a:solidFill>
                <a:latin typeface="Arial" charset="0"/>
              </a:rPr>
              <a:t>)</a:t>
            </a:r>
          </a:p>
          <a:p>
            <a:pPr indent="-341313" eaLnBrk="1" hangingPunct="1">
              <a:spcBef>
                <a:spcPts val="1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b="1" i="1" smtClean="0">
              <a:solidFill>
                <a:srgbClr val="008000"/>
              </a:solidFill>
              <a:latin typeface="Arial" charset="0"/>
            </a:endParaRPr>
          </a:p>
          <a:p>
            <a:pPr indent="-341313" eaLnBrk="1" hangingPunct="1">
              <a:spcBef>
                <a:spcPts val="600"/>
              </a:spcBef>
              <a:buClr>
                <a:srgbClr val="008000"/>
              </a:buClr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b="1" i="1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13316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58200" y="6324600"/>
            <a:ext cx="685800" cy="533400"/>
          </a:xfrm>
          <a:prstGeom prst="actionButtonForwardNex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812088" y="6324600"/>
            <a:ext cx="609600" cy="533400"/>
          </a:xfrm>
          <a:prstGeom prst="actionButtonBackPrevious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1143000" y="3124200"/>
            <a:ext cx="2819400" cy="9906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Oval 6"/>
          <p:cNvSpPr>
            <a:spLocks noChangeArrowheads="1"/>
          </p:cNvSpPr>
          <p:nvPr/>
        </p:nvSpPr>
        <p:spPr bwMode="auto">
          <a:xfrm>
            <a:off x="2590800" y="4114800"/>
            <a:ext cx="990600" cy="914400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1219200" y="3276600"/>
            <a:ext cx="838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Н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1828800" y="3657600"/>
            <a:ext cx="2209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С=</a:t>
            </a:r>
            <a:r>
              <a:rPr lang="en-US">
                <a:solidFill>
                  <a:srgbClr val="000000"/>
                </a:solidFill>
                <a:latin typeface="Symbol" pitchFamily="16" charset="2"/>
              </a:rPr>
              <a:t></a:t>
            </a:r>
            <a:r>
              <a:rPr lang="en-US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13322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5825" y="6324600"/>
            <a:ext cx="533400" cy="533400"/>
          </a:xfrm>
          <a:prstGeom prst="actionButtonHome">
            <a:avLst/>
          </a:prstGeom>
          <a:solidFill>
            <a:srgbClr val="00CC99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550</TotalTime>
  <Words>1037</Words>
  <Application>Microsoft Office PowerPoint</Application>
  <PresentationFormat>Экран (4:3)</PresentationFormat>
  <Paragraphs>174</Paragraphs>
  <Slides>25</Slides>
  <Notes>25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Times New Roman</vt:lpstr>
      <vt:lpstr>DejaVu Sans</vt:lpstr>
      <vt:lpstr>Arial</vt:lpstr>
      <vt:lpstr>Symbol</vt:lpstr>
      <vt:lpstr>Monotype Corsiva</vt:lpstr>
      <vt:lpstr>1</vt:lpstr>
      <vt:lpstr>Цилиндр</vt:lpstr>
      <vt:lpstr>Слайд 2</vt:lpstr>
      <vt:lpstr>Нас окружает множество предметов </vt:lpstr>
      <vt:lpstr>Слайд 4</vt:lpstr>
      <vt:lpstr>Что такое цилиндр?</vt:lpstr>
      <vt:lpstr>Слайд 6</vt:lpstr>
      <vt:lpstr>Прямым круговым цилиндром называется тело, образованное вращением прямоугольника вокруг своей стороны.</vt:lpstr>
      <vt:lpstr>Сделайте чертёж цилиндра.</vt:lpstr>
      <vt:lpstr>Так выглядит развертка цилиндра.  Разверткой боковой поверхности цилиндра является прямоугольник со  сторонами Н и С, где Н – высота цилиндра,  С- длина окружности основания. </vt:lpstr>
      <vt:lpstr>Решим задачу</vt:lpstr>
      <vt:lpstr>Слайд 11</vt:lpstr>
      <vt:lpstr>Слайд 12</vt:lpstr>
      <vt:lpstr>Практическая работа</vt:lpstr>
      <vt:lpstr>Слайд 14</vt:lpstr>
      <vt:lpstr>Задание 2</vt:lpstr>
      <vt:lpstr>Слайд 16</vt:lpstr>
      <vt:lpstr>Слайд 17</vt:lpstr>
      <vt:lpstr>Сечения</vt:lpstr>
      <vt:lpstr>Знай, что</vt:lpstr>
      <vt:lpstr>Слайд 20</vt:lpstr>
      <vt:lpstr>Слайд 21</vt:lpstr>
      <vt:lpstr>Сверь ответ 1вариант</vt:lpstr>
      <vt:lpstr>Сверь ответ 2вариант</vt:lpstr>
      <vt:lpstr>Слайд 24</vt:lpstr>
      <vt:lpstr>Подведем итог.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Админ 2</cp:lastModifiedBy>
  <cp:revision>22</cp:revision>
  <cp:lastPrinted>1601-01-01T00:00:00Z</cp:lastPrinted>
  <dcterms:created xsi:type="dcterms:W3CDTF">2003-03-24T11:21:59Z</dcterms:created>
  <dcterms:modified xsi:type="dcterms:W3CDTF">2016-03-03T03:36:49Z</dcterms:modified>
</cp:coreProperties>
</file>