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0" r:id="rId4"/>
    <p:sldId id="261" r:id="rId5"/>
    <p:sldId id="265" r:id="rId6"/>
    <p:sldId id="264" r:id="rId7"/>
    <p:sldId id="266" r:id="rId8"/>
    <p:sldId id="263" r:id="rId9"/>
    <p:sldId id="267" r:id="rId10"/>
    <p:sldId id="262" r:id="rId11"/>
    <p:sldId id="268" r:id="rId12"/>
    <p:sldId id="269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1E30-28D6-4FB7-AC69-55CB1D1A0979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DD71-C7F4-46AD-8F00-03CD97F7CB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1E30-28D6-4FB7-AC69-55CB1D1A0979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DD71-C7F4-46AD-8F00-03CD97F7CB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1E30-28D6-4FB7-AC69-55CB1D1A0979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DD71-C7F4-46AD-8F00-03CD97F7CB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1E30-28D6-4FB7-AC69-55CB1D1A0979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DD71-C7F4-46AD-8F00-03CD97F7CB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1E30-28D6-4FB7-AC69-55CB1D1A0979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DD71-C7F4-46AD-8F00-03CD97F7CB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1E30-28D6-4FB7-AC69-55CB1D1A0979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DD71-C7F4-46AD-8F00-03CD97F7CB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1E30-28D6-4FB7-AC69-55CB1D1A0979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DD71-C7F4-46AD-8F00-03CD97F7CB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1E30-28D6-4FB7-AC69-55CB1D1A0979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DD71-C7F4-46AD-8F00-03CD97F7CB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1E30-28D6-4FB7-AC69-55CB1D1A0979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DD71-C7F4-46AD-8F00-03CD97F7CB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1E30-28D6-4FB7-AC69-55CB1D1A0979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DD71-C7F4-46AD-8F00-03CD97F7CB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1E30-28D6-4FB7-AC69-55CB1D1A0979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DD71-C7F4-46AD-8F00-03CD97F7CB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B1E30-28D6-4FB7-AC69-55CB1D1A0979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DDD71-C7F4-46AD-8F00-03CD97F7CB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Самостоятельная  работа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764705"/>
            <a:ext cx="4040188" cy="504056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800" dirty="0" smtClean="0"/>
              <a:t>1 вариант: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51520" y="1268760"/>
            <a:ext cx="4245868" cy="53285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1) Численность населения - ?</a:t>
            </a:r>
          </a:p>
          <a:p>
            <a:pPr>
              <a:buNone/>
            </a:pPr>
            <a:r>
              <a:rPr lang="ru-RU" dirty="0" smtClean="0"/>
              <a:t>Как ее можно узнать? Что</a:t>
            </a:r>
          </a:p>
          <a:p>
            <a:pPr>
              <a:buNone/>
            </a:pPr>
            <a:r>
              <a:rPr lang="ru-RU" dirty="0" smtClean="0"/>
              <a:t>влияет на изменение</a:t>
            </a:r>
          </a:p>
          <a:p>
            <a:pPr>
              <a:buNone/>
            </a:pPr>
            <a:r>
              <a:rPr lang="ru-RU" dirty="0" smtClean="0"/>
              <a:t>численности населения РФ?</a:t>
            </a:r>
          </a:p>
          <a:p>
            <a:pPr marL="457200" indent="-457200">
              <a:buAutoNum type="arabicParenR" startAt="2"/>
            </a:pPr>
            <a:r>
              <a:rPr lang="ru-RU" dirty="0" smtClean="0"/>
              <a:t>ЕП - ? В чем измеряется?</a:t>
            </a:r>
          </a:p>
          <a:p>
            <a:pPr marL="457200" indent="-457200">
              <a:buNone/>
            </a:pPr>
            <a:r>
              <a:rPr lang="ru-RU" dirty="0" smtClean="0"/>
              <a:t>Как его можно рассчитать?</a:t>
            </a:r>
          </a:p>
          <a:p>
            <a:pPr>
              <a:buNone/>
            </a:pPr>
            <a:r>
              <a:rPr lang="ru-RU" dirty="0" smtClean="0"/>
              <a:t>Назовите регионы с высоким и</a:t>
            </a:r>
          </a:p>
          <a:p>
            <a:pPr>
              <a:buNone/>
            </a:pPr>
            <a:r>
              <a:rPr lang="ru-RU" dirty="0" smtClean="0"/>
              <a:t>низким ЕП.</a:t>
            </a:r>
          </a:p>
          <a:p>
            <a:pPr>
              <a:buNone/>
            </a:pPr>
            <a:r>
              <a:rPr lang="ru-RU" dirty="0" smtClean="0"/>
              <a:t>3) Каково соотношение</a:t>
            </a:r>
          </a:p>
          <a:p>
            <a:pPr>
              <a:buNone/>
            </a:pPr>
            <a:r>
              <a:rPr lang="ru-RU" dirty="0" smtClean="0"/>
              <a:t>мужчин и женщин в РФ?</a:t>
            </a:r>
          </a:p>
          <a:p>
            <a:pPr>
              <a:buNone/>
            </a:pPr>
            <a:r>
              <a:rPr lang="ru-RU" dirty="0" smtClean="0"/>
              <a:t>Назовите причины такого</a:t>
            </a:r>
          </a:p>
          <a:p>
            <a:pPr>
              <a:buNone/>
            </a:pPr>
            <a:r>
              <a:rPr lang="ru-RU" dirty="0" smtClean="0"/>
              <a:t>несоответствия.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836713"/>
            <a:ext cx="4041775" cy="43204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800" dirty="0" smtClean="0"/>
              <a:t>2 вариант:</a:t>
            </a:r>
            <a:endParaRPr lang="ru-RU" sz="28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268760"/>
            <a:ext cx="4319463" cy="5328592"/>
          </a:xfrm>
        </p:spPr>
        <p:txBody>
          <a:bodyPr/>
          <a:lstStyle/>
          <a:p>
            <a:pPr marL="457200" indent="-457200">
              <a:buNone/>
            </a:pPr>
            <a:r>
              <a:rPr lang="ru-RU" dirty="0" smtClean="0"/>
              <a:t>1)Демографический кризис - ?</a:t>
            </a:r>
          </a:p>
          <a:p>
            <a:pPr marL="457200" indent="-457200">
              <a:buNone/>
            </a:pPr>
            <a:r>
              <a:rPr lang="ru-RU" dirty="0" smtClean="0"/>
              <a:t>Назовите причины снижения</a:t>
            </a:r>
          </a:p>
          <a:p>
            <a:pPr marL="457200" indent="-457200">
              <a:buNone/>
            </a:pPr>
            <a:r>
              <a:rPr lang="ru-RU" dirty="0" smtClean="0"/>
              <a:t>численности населения в РФ.</a:t>
            </a:r>
          </a:p>
          <a:p>
            <a:pPr marL="457200" indent="-457200">
              <a:buNone/>
            </a:pPr>
            <a:r>
              <a:rPr lang="ru-RU" dirty="0" smtClean="0"/>
              <a:t>2) Что такое воспроизводство</a:t>
            </a:r>
          </a:p>
          <a:p>
            <a:pPr marL="457200" indent="-457200">
              <a:buNone/>
            </a:pPr>
            <a:r>
              <a:rPr lang="ru-RU" dirty="0" smtClean="0"/>
              <a:t>населения?  Назовите типы</a:t>
            </a:r>
          </a:p>
          <a:p>
            <a:pPr marL="457200" indent="-457200">
              <a:buNone/>
            </a:pPr>
            <a:r>
              <a:rPr lang="ru-RU" dirty="0" smtClean="0"/>
              <a:t>воспроизводства населения,</a:t>
            </a:r>
          </a:p>
          <a:p>
            <a:pPr marL="457200" indent="-457200">
              <a:buNone/>
            </a:pPr>
            <a:r>
              <a:rPr lang="ru-RU" dirty="0" smtClean="0"/>
              <a:t>укажите их характеристики. </a:t>
            </a:r>
          </a:p>
          <a:p>
            <a:pPr marL="457200" indent="-457200">
              <a:buNone/>
            </a:pPr>
            <a:r>
              <a:rPr lang="ru-RU" dirty="0" smtClean="0"/>
              <a:t>3) Механический прирост - ?</a:t>
            </a:r>
          </a:p>
          <a:p>
            <a:pPr marL="457200" indent="-457200">
              <a:buNone/>
            </a:pPr>
            <a:r>
              <a:rPr lang="ru-RU" dirty="0" smtClean="0"/>
              <a:t>Что на него влияет? </a:t>
            </a:r>
          </a:p>
          <a:p>
            <a:pPr marL="457200" indent="-457200">
              <a:buNone/>
            </a:pPr>
            <a:r>
              <a:rPr lang="ru-RU" dirty="0" smtClean="0"/>
              <a:t>Эмиграция - ? Иммиграция - 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332656"/>
            <a:ext cx="74888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РЕЛИГИИ  В  РОССИИ</a:t>
            </a:r>
            <a:endParaRPr lang="ru-RU" sz="4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1412776"/>
            <a:ext cx="230425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Христианство</a:t>
            </a:r>
          </a:p>
          <a:p>
            <a:pPr algn="ctr"/>
            <a:r>
              <a:rPr lang="ru-RU" sz="2400" dirty="0" smtClean="0"/>
              <a:t>(православие)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3528" y="2708920"/>
            <a:ext cx="230425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Ислам</a:t>
            </a:r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23528" y="4005064"/>
            <a:ext cx="230425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Буддизм</a:t>
            </a:r>
            <a:endParaRPr lang="ru-RU" sz="2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23528" y="5445224"/>
            <a:ext cx="230425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Традиционные</a:t>
            </a:r>
          </a:p>
          <a:p>
            <a:pPr algn="ctr"/>
            <a:r>
              <a:rPr lang="ru-RU" sz="2400" dirty="0" smtClean="0"/>
              <a:t>верования</a:t>
            </a:r>
            <a:endParaRPr lang="ru-RU" sz="2400" dirty="0"/>
          </a:p>
        </p:txBody>
      </p:sp>
      <p:sp>
        <p:nvSpPr>
          <p:cNvPr id="17" name="Стрелка вправо 16"/>
          <p:cNvSpPr/>
          <p:nvPr/>
        </p:nvSpPr>
        <p:spPr>
          <a:xfrm>
            <a:off x="2771800" y="155679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2771800" y="292494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2771800" y="422108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2771800" y="566124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 descr="C:\Users\Sveta\Desktop\8\339c8e2bd3508bf703dc3e4459017fcf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052736"/>
            <a:ext cx="1199686" cy="1582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C:\Users\Sveta\Desktop\8\559e7a16003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780928"/>
            <a:ext cx="1123950" cy="1211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C:\Users\Sveta\Desktop\8\5634-thickbox_default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4221088"/>
            <a:ext cx="115212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C:\Users\Sveta\Desktop\8\L-y3djY9Yqs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1124744"/>
            <a:ext cx="187220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C:\Users\Sveta\Desktop\8\raspyatie_maloe_bez_fona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84368" y="1196752"/>
            <a:ext cx="801909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C:\Users\Sveta\Desktop\8\8788feaa22b09f753ca6f87c2e58963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2852936"/>
            <a:ext cx="1402457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C:\Users\Sveta\Desktop\8\06-islam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40352" y="3068960"/>
            <a:ext cx="99029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 descr="C:\Users\Sveta\Desktop\8\2711617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68144" y="4293096"/>
            <a:ext cx="1584176" cy="121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 descr="C:\Users\Sveta\Desktop\8\yo0F4FyWIH8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23928" y="5661248"/>
            <a:ext cx="1368152" cy="963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30" descr="C:\Users\Sveta\Desktop\8\79196743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740352" y="4509120"/>
            <a:ext cx="117218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Рисунок 31" descr="C:\Users\Sveta\Desktop\8\show_1379937548_814342_40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940152" y="5733256"/>
            <a:ext cx="1368152" cy="872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Рисунок 32" descr="C:\Users\Sveta\Desktop\8\pressa_1442.jp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40352" y="5661248"/>
            <a:ext cx="1171560" cy="92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Sveta\Desktop\8\0021-017-Samymi-rasprostranennymi-religijami-v-Rossii-sredi-verujuschego-naselenij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Sveta\Desktop\8\img_792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Sveta\Desktop\8\grigorij_leps_raznie_lud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60648"/>
            <a:ext cx="499591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87624" y="4221088"/>
            <a:ext cx="6840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ДОМАШНЕЕ  ЗАДАНИЕ</a:t>
            </a:r>
            <a:endParaRPr lang="ru-RU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15616" y="5229200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П. 40, с.198 (вопросы письменно)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narody_Rossi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4399034" y="404664"/>
            <a:ext cx="18018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География</a:t>
            </a:r>
          </a:p>
          <a:p>
            <a:pPr algn="ctr"/>
            <a:r>
              <a:rPr lang="ru-RU" sz="2800" b="1" dirty="0" smtClean="0"/>
              <a:t>8 класс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Users\Sveta\Desktop\8\20799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293096"/>
            <a:ext cx="337740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23529" y="1412776"/>
            <a:ext cx="38884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Живут  в России  </a:t>
            </a:r>
          </a:p>
          <a:p>
            <a:r>
              <a:rPr lang="ru-RU" sz="3600" b="1" i="1" dirty="0"/>
              <a:t>р</a:t>
            </a:r>
            <a:r>
              <a:rPr lang="ru-RU" sz="3600" b="1" i="1" dirty="0" smtClean="0"/>
              <a:t>азные  народы </a:t>
            </a:r>
          </a:p>
          <a:p>
            <a:r>
              <a:rPr lang="ru-RU" sz="3600" b="1" i="1" dirty="0" smtClean="0"/>
              <a:t>с давних  пор!</a:t>
            </a:r>
            <a:endParaRPr lang="ru-RU" sz="3600" b="1" i="1" dirty="0"/>
          </a:p>
        </p:txBody>
      </p:sp>
      <p:pic>
        <p:nvPicPr>
          <p:cNvPr id="9" name="Рисунок 8" descr="C:\Users\Sveta\Desktop\8\img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60648"/>
            <a:ext cx="460851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716016" y="4293096"/>
            <a:ext cx="38884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Этнография – </a:t>
            </a:r>
          </a:p>
          <a:p>
            <a:pPr algn="ctr"/>
            <a:r>
              <a:rPr lang="ru-RU" sz="2800" dirty="0" smtClean="0"/>
              <a:t>наука, изучающая народы.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Sveta\Desktop\8\3-ful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309634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Sveta\Desktop\8\43166_html_m439cb43b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861048"/>
            <a:ext cx="302433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067943" y="260648"/>
            <a:ext cx="48965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Этнос (народ) – </a:t>
            </a:r>
          </a:p>
          <a:p>
            <a:pPr algn="ctr"/>
            <a:r>
              <a:rPr lang="ru-RU" sz="2800" dirty="0" smtClean="0"/>
              <a:t>исторически сложившаяся </a:t>
            </a:r>
          </a:p>
          <a:p>
            <a:pPr algn="ctr"/>
            <a:r>
              <a:rPr lang="ru-RU" sz="2800" dirty="0" smtClean="0"/>
              <a:t>общность людей со своим </a:t>
            </a:r>
          </a:p>
          <a:p>
            <a:pPr algn="ctr"/>
            <a:r>
              <a:rPr lang="ru-RU" sz="2800" dirty="0" smtClean="0"/>
              <a:t>языком, обычаями, традициями, укладом жизни.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3861048"/>
            <a:ext cx="5400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 России проживает более 150</a:t>
            </a:r>
          </a:p>
          <a:p>
            <a:r>
              <a:rPr lang="ru-RU" sz="2800" dirty="0"/>
              <a:t>н</a:t>
            </a:r>
            <a:r>
              <a:rPr lang="ru-RU" sz="2800" dirty="0" smtClean="0"/>
              <a:t>аций и народностей, говорящих</a:t>
            </a:r>
          </a:p>
          <a:p>
            <a:r>
              <a:rPr lang="ru-RU" sz="2800" dirty="0" smtClean="0"/>
              <a:t>на разных языках, но язык </a:t>
            </a:r>
          </a:p>
          <a:p>
            <a:r>
              <a:rPr lang="ru-RU" sz="2800" dirty="0" smtClean="0"/>
              <a:t>межнационального общения –</a:t>
            </a:r>
          </a:p>
          <a:p>
            <a:r>
              <a:rPr lang="ru-RU" sz="2800" dirty="0" smtClean="0"/>
              <a:t>Русский (на нем говорят 80% населения РФ).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Sveta\Desktop\8\0_f4fb2_5df7ca9b_XXL (1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Sveta\Desktop\8\6cv9VqhTrs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717032"/>
            <a:ext cx="4108698" cy="272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11560" y="332656"/>
            <a:ext cx="78852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В основе деления народов на группы лежит язык, </a:t>
            </a:r>
          </a:p>
          <a:p>
            <a:pPr algn="ctr"/>
            <a:r>
              <a:rPr lang="ru-RU" sz="2800" dirty="0" smtClean="0"/>
              <a:t>как  средство общения между ними.</a:t>
            </a:r>
          </a:p>
          <a:p>
            <a:pPr algn="ctr"/>
            <a:r>
              <a:rPr lang="ru-RU" sz="2800" dirty="0" smtClean="0"/>
              <a:t>По сходству языков народы делятся на языковые семьи, в состав которых входят различные языковые группы.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2852936"/>
            <a:ext cx="60486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Языковые семьи народов РФ:</a:t>
            </a:r>
          </a:p>
          <a:p>
            <a:endParaRPr lang="ru-RU" sz="2800" b="1" dirty="0"/>
          </a:p>
          <a:p>
            <a:r>
              <a:rPr lang="ru-RU" sz="2800" dirty="0" smtClean="0"/>
              <a:t>1. Индоевропейская (89% населения);</a:t>
            </a:r>
          </a:p>
          <a:p>
            <a:r>
              <a:rPr lang="ru-RU" sz="2800" dirty="0" smtClean="0"/>
              <a:t>2. Алтайская (7%);</a:t>
            </a:r>
          </a:p>
          <a:p>
            <a:r>
              <a:rPr lang="ru-RU" sz="2800" dirty="0" smtClean="0"/>
              <a:t>3. Кавказская (2%);</a:t>
            </a:r>
          </a:p>
          <a:p>
            <a:r>
              <a:rPr lang="ru-RU" sz="2800" dirty="0" smtClean="0"/>
              <a:t>4. Уральская (2%).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Sveta\Desktop\8\img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Sveta\Desktop\8\417_gr25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72816"/>
            <a:ext cx="777686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23528" y="332656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НАЦИОНАЛЬНЫЙ  СОСТАВ  </a:t>
            </a:r>
            <a:endParaRPr lang="ru-RU" sz="3600" b="1" dirty="0" smtClean="0"/>
          </a:p>
          <a:p>
            <a:pPr algn="ctr"/>
            <a:r>
              <a:rPr lang="ru-RU" sz="3600" b="1" dirty="0" smtClean="0"/>
              <a:t>НАСЕЛЕНИЯ  РФ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Sveta\Desktop\8\v-krymu-dve-treti-naseleniya-po-natsionalnosti-russkie_izobrashenie-iz-interneta_1_2015-03-19-12-07-25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04664"/>
            <a:ext cx="6192688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99592" y="4509120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Россия – многонациональная страна.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5445224"/>
            <a:ext cx="8902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FF0000"/>
                </a:solidFill>
              </a:rPr>
              <a:t>Как это отражается на взаимоотношениях людей?</a:t>
            </a:r>
            <a:endParaRPr lang="ru-RU" sz="28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276</Words>
  <Application>Microsoft Office PowerPoint</Application>
  <PresentationFormat>Экран (4:3)</PresentationFormat>
  <Paragraphs>63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Самостоятельная  работа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Sveta</dc:creator>
  <cp:lastModifiedBy>Sveta</cp:lastModifiedBy>
  <cp:revision>27</cp:revision>
  <dcterms:created xsi:type="dcterms:W3CDTF">2016-03-11T14:05:11Z</dcterms:created>
  <dcterms:modified xsi:type="dcterms:W3CDTF">2016-03-11T15:40:59Z</dcterms:modified>
</cp:coreProperties>
</file>