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309D3-DE9C-4B97-96E4-E23284732F8A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58346-D446-4149-8467-03B3973CD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C759D-0302-4B26-8510-AA620A1734F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0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C759D-0302-4B26-8510-AA620A1734F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3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microsoft.com/office/2007/relationships/hdphoto" Target="../media/hdphoto7.wdp"/><Relationship Id="rId2" Type="http://schemas.openxmlformats.org/officeDocument/2006/relationships/hyperlink" Target="http://images.yandex.ru/yandsearch?source=wiz&amp;fp=0&amp;text=%D0%BE%D1%82%D0%BA%D0%B0%D0%B7%20%D0%BE%D1%82%20%D0%B2%D1%80%D0%B5%D0%B4%D0%BD%D1%8B%D1%85%20%D0%BF%D1%80%D0%B8%D0%B2%D1%8B%D1%87%D0%B5%D0%BA&amp;noreask=1&amp;pos=12&amp;lr=11139&amp;rpt=simage&amp;uinfo=ww-1499-wh-722-fw-1274-fh-516-pd-0.8999999761581421&amp;img_url=http://wap.mplaza.ru/parser/images/2d10c788f4d6f5f112cee972d8210b4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9.wdp"/><Relationship Id="rId5" Type="http://schemas.openxmlformats.org/officeDocument/2006/relationships/hyperlink" Target="http://images.yandex.ru/yandsearch?source=wiz&amp;fp=0&amp;text=%D0%BE%D1%82%D0%BA%D0%B0%D0%B7%20%D0%BE%D1%82%20%D0%B2%D1%80%D0%B5%D0%B4%D0%BD%D1%8B%D1%85%20%D0%BF%D1%80%D0%B8%D0%B2%D1%8B%D1%87%D0%B5%D0%BA&amp;noreask=1&amp;pos=4&amp;lr=11139&amp;rpt=simage&amp;uinfo=ww-1499-wh-722-fw-1274-fh-516-pd-0.8999999761581421&amp;img_url=http://saratov.rfn.ru/p/m_27309.jpg" TargetMode="External"/><Relationship Id="rId10" Type="http://schemas.openxmlformats.org/officeDocument/2006/relationships/image" Target="../media/image14.pn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1048"/>
            <a:ext cx="8229600" cy="6954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469" y="1138316"/>
            <a:ext cx="4757464" cy="134367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Если человек не ест вовремя, то выделившийся желудочный сок, находясь в пустом желудке, неблагоприятно влияет на его слизистую оболочку. </a:t>
            </a:r>
            <a:r>
              <a:rPr lang="ru-RU" sz="1600" dirty="0"/>
              <a:t>55% респондентов не соблюдает режим питания и это негативно сказывается на их здоровье. </a:t>
            </a:r>
          </a:p>
        </p:txBody>
      </p:sp>
      <p:pic>
        <p:nvPicPr>
          <p:cNvPr id="3078" name="Picture 6" descr="http://cs316125.userapi.com/v316125161/2923/pZtrKAAvM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261" y="2684792"/>
            <a:ext cx="3040666" cy="29678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s309525.userapi.com/v309525454/2513/jhYnszHQc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8" b="99338" l="497" r="958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195579"/>
            <a:ext cx="4904709" cy="3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931365"/>
            <a:ext cx="2854324" cy="2250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47249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+mn-lt"/>
              </a:rPr>
              <a:t>Не успевая поесть днем и сытно поужинав, подростки считают, что восполняют необходимые потребности организма в еде, но это не так, потому что большая часть еды должна поступать в организм в середине дня, так как именно в это время ему необходимы питательные вещества для выработки энергии. </a:t>
            </a:r>
          </a:p>
          <a:p>
            <a:pPr marL="0" indent="0">
              <a:buNone/>
            </a:pPr>
            <a:r>
              <a:rPr lang="ru-RU" sz="1600" dirty="0" smtClean="0">
                <a:latin typeface="+mn-lt"/>
              </a:rPr>
              <a:t>Неправильное </a:t>
            </a:r>
            <a:r>
              <a:rPr lang="ru-RU" sz="1600" dirty="0">
                <a:latin typeface="+mn-lt"/>
              </a:rPr>
              <a:t>питание приводит к появлению желудочно-кишечных заболеваний, об этом свидетельствуют данные медицинского осмотра, по которым 21% учащихся имеют подобные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19937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8229600" cy="110872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Полное </a:t>
            </a:r>
            <a:r>
              <a:rPr lang="ru-RU" sz="1800" dirty="0"/>
              <a:t>соответствие распорядка дня учащегося требованиям ЗОЖ у 36% респондентов; 59% учащихся пытаются придерживаться распорядка дня; распорядок дня не соответствует требованиям ЗОЖ у 5% учащихся.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64106"/>
              </p:ext>
            </p:extLst>
          </p:nvPr>
        </p:nvGraphicFramePr>
        <p:xfrm>
          <a:off x="1331640" y="2780928"/>
          <a:ext cx="6280399" cy="3188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787262"/>
                <a:gridCol w="917453"/>
                <a:gridCol w="886100"/>
                <a:gridCol w="931085"/>
                <a:gridCol w="947445"/>
                <a:gridCol w="802942"/>
              </a:tblGrid>
              <a:tr h="75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распорядка дня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(53%)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(29%)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неполное соответствие распорядка 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(59%)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11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несоответствие распорядка дня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распорядка дня учащегося требованиям ЗОЖ: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4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9"/>
            <a:ext cx="7992888" cy="122413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 Адекватность оценки учащимися своего образа жизни и его соответствия на высоком уровне у 56% учащихся; недостаточно адекватная оценка у 43% респондентов; неадекватная оценка учащимися своего образа жизни у 1% учащихся.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Адекватность оценки учащимися своего образа жизни и его соответствие ЗОЖ: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397905"/>
              </p:ext>
            </p:extLst>
          </p:nvPr>
        </p:nvGraphicFramePr>
        <p:xfrm>
          <a:off x="1331640" y="2852936"/>
          <a:ext cx="6264694" cy="248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675"/>
                <a:gridCol w="812493"/>
                <a:gridCol w="812493"/>
                <a:gridCol w="812493"/>
                <a:gridCol w="885923"/>
                <a:gridCol w="890683"/>
                <a:gridCol w="800934"/>
              </a:tblGrid>
              <a:tr h="62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адекватная оценка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(67%)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недостаточно адекватная оценка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(29%)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неадекватная оценка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151216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36 % респондентов считают информацию, связанную со здоровьем очень интересной и полезной;</a:t>
            </a:r>
          </a:p>
          <a:p>
            <a:pPr marL="0" indent="0">
              <a:buNone/>
            </a:pPr>
            <a:r>
              <a:rPr lang="ru-RU" sz="1800" dirty="0"/>
              <a:t>47 % - интересной, но не всегда;</a:t>
            </a:r>
          </a:p>
          <a:p>
            <a:pPr marL="0" indent="0">
              <a:buNone/>
            </a:pPr>
            <a:r>
              <a:rPr lang="ru-RU" sz="1800" dirty="0"/>
              <a:t>12 % - не очень интересной;</a:t>
            </a:r>
          </a:p>
          <a:p>
            <a:pPr marL="0" indent="0">
              <a:buNone/>
            </a:pPr>
            <a:r>
              <a:rPr lang="ru-RU" sz="1800" dirty="0"/>
              <a:t>5 % - неинтересной.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2328" y="17728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Отношение к информации, связанной со здоровьем: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56392"/>
              </p:ext>
            </p:extLst>
          </p:nvPr>
        </p:nvGraphicFramePr>
        <p:xfrm>
          <a:off x="1331640" y="2523631"/>
          <a:ext cx="6264698" cy="3986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226"/>
                <a:gridCol w="911081"/>
                <a:gridCol w="911760"/>
                <a:gridCol w="898842"/>
                <a:gridCol w="929438"/>
                <a:gridCol w="951195"/>
                <a:gridCol w="641156"/>
              </a:tblGrid>
              <a:tr h="79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8а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8б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очень интересно и полезно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(29%)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интересно, но не всегда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очень интересно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(15,5%)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7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неинтересно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(15,5%)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22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9"/>
            <a:ext cx="8229600" cy="23762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Рейтинг источников информации, из которых учащиеся получают информацию о здоровом образе жизни представлен следующим образом:</a:t>
            </a:r>
          </a:p>
          <a:p>
            <a:pPr marL="0" indent="0">
              <a:buNone/>
            </a:pPr>
            <a:r>
              <a:rPr lang="ru-RU" sz="1800" dirty="0" smtClean="0"/>
              <a:t>- от </a:t>
            </a:r>
            <a:r>
              <a:rPr lang="ru-RU" sz="1800" dirty="0"/>
              <a:t>родителей – 72</a:t>
            </a:r>
            <a:r>
              <a:rPr lang="ru-RU" sz="1800" dirty="0" smtClean="0"/>
              <a:t>%;</a:t>
            </a:r>
          </a:p>
          <a:p>
            <a:pPr marL="0" indent="0">
              <a:buNone/>
            </a:pPr>
            <a:r>
              <a:rPr lang="ru-RU" sz="1800" dirty="0"/>
              <a:t>- из передач радио и телевидения – 41%;</a:t>
            </a:r>
          </a:p>
          <a:p>
            <a:pPr marL="0" indent="0">
              <a:buNone/>
            </a:pPr>
            <a:r>
              <a:rPr lang="ru-RU" sz="1800" dirty="0" smtClean="0"/>
              <a:t>- </a:t>
            </a:r>
            <a:r>
              <a:rPr lang="ru-RU" sz="1800" dirty="0"/>
              <a:t>из книг и журналов – 26%;</a:t>
            </a:r>
          </a:p>
          <a:p>
            <a:pPr marL="0" indent="0">
              <a:buNone/>
            </a:pPr>
            <a:r>
              <a:rPr lang="ru-RU" sz="1800" dirty="0"/>
              <a:t>- в школе – 21%;</a:t>
            </a:r>
          </a:p>
          <a:p>
            <a:pPr marL="0" indent="0">
              <a:buNone/>
            </a:pPr>
            <a:r>
              <a:rPr lang="ru-RU" sz="1800" dirty="0"/>
              <a:t>- от друзей – 13%.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318384"/>
              </p:ext>
            </p:extLst>
          </p:nvPr>
        </p:nvGraphicFramePr>
        <p:xfrm>
          <a:off x="1115616" y="2852936"/>
          <a:ext cx="6768753" cy="3096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0425"/>
                <a:gridCol w="1810094"/>
                <a:gridCol w="1810094"/>
                <a:gridCol w="1378140"/>
              </a:tblGrid>
              <a:tr h="525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школе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родителей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(25%)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друзей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книг и журналов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42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передач радио и телевидения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(11%)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6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167793"/>
              </p:ext>
            </p:extLst>
          </p:nvPr>
        </p:nvGraphicFramePr>
        <p:xfrm>
          <a:off x="395536" y="404664"/>
          <a:ext cx="5850889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704"/>
                <a:gridCol w="1275704"/>
                <a:gridCol w="1218663"/>
                <a:gridCol w="1146173"/>
                <a:gridCol w="93464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Источник информации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школе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(18%)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35226"/>
              </p:ext>
            </p:extLst>
          </p:nvPr>
        </p:nvGraphicFramePr>
        <p:xfrm>
          <a:off x="3263833" y="3068960"/>
          <a:ext cx="585089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027"/>
                <a:gridCol w="1238027"/>
                <a:gridCol w="1230317"/>
                <a:gridCol w="1153216"/>
                <a:gridCol w="991303"/>
              </a:tblGrid>
              <a:tr h="293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родителей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(90%)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(89%)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1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336404"/>
              </p:ext>
            </p:extLst>
          </p:nvPr>
        </p:nvGraphicFramePr>
        <p:xfrm>
          <a:off x="251520" y="260648"/>
          <a:ext cx="5850891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181"/>
                <a:gridCol w="1274181"/>
                <a:gridCol w="1215345"/>
                <a:gridCol w="1157103"/>
                <a:gridCol w="93008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 друзей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(15%)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(31%)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15571"/>
              </p:ext>
            </p:extLst>
          </p:nvPr>
        </p:nvGraphicFramePr>
        <p:xfrm>
          <a:off x="3203848" y="2996952"/>
          <a:ext cx="5850889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704"/>
                <a:gridCol w="1275704"/>
                <a:gridCol w="1218663"/>
                <a:gridCol w="1146173"/>
                <a:gridCol w="934645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книг и журналов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(29%)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(12%)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6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672255"/>
              </p:ext>
            </p:extLst>
          </p:nvPr>
        </p:nvGraphicFramePr>
        <p:xfrm>
          <a:off x="1475656" y="1988840"/>
          <a:ext cx="6237812" cy="3154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0067"/>
                <a:gridCol w="1360067"/>
                <a:gridCol w="1299254"/>
                <a:gridCol w="1221970"/>
                <a:gridCol w="996454"/>
              </a:tblGrid>
              <a:tr h="450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Источник информации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643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 передач радио и телевидения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(70%)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(53%)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(41%)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(48%)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(11%)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3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42484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Мо мнению респондентов, в школе проводятся следующие мероприятия </a:t>
            </a:r>
            <a:r>
              <a:rPr lang="ru-RU" sz="1800" dirty="0" smtClean="0"/>
              <a:t>по охране </a:t>
            </a:r>
            <a:r>
              <a:rPr lang="ru-RU" sz="1800" dirty="0"/>
              <a:t>и укреплению здоровья:</a:t>
            </a:r>
          </a:p>
          <a:p>
            <a:pPr marL="0" indent="0">
              <a:buNone/>
            </a:pPr>
            <a:r>
              <a:rPr lang="ru-RU" sz="1800" dirty="0"/>
              <a:t>- спортивные соревнования -72%;</a:t>
            </a:r>
          </a:p>
          <a:p>
            <a:pPr marL="0" indent="0">
              <a:buNone/>
            </a:pPr>
            <a:r>
              <a:rPr lang="ru-RU" sz="1800" dirty="0"/>
              <a:t>- спортивные секции – 66%;</a:t>
            </a:r>
          </a:p>
          <a:p>
            <a:pPr marL="0" indent="0">
              <a:buNone/>
            </a:pPr>
            <a:r>
              <a:rPr lang="ru-RU" sz="1800" dirty="0"/>
              <a:t>- уроки, обучающие здоровью – 46%;</a:t>
            </a:r>
          </a:p>
          <a:p>
            <a:pPr marL="0" indent="0">
              <a:buNone/>
            </a:pPr>
            <a:r>
              <a:rPr lang="ru-RU" sz="1800" dirty="0"/>
              <a:t>- беседы о том, как заботиться о здоровье – 44%;</a:t>
            </a:r>
          </a:p>
          <a:p>
            <a:pPr marL="0" indent="0">
              <a:buNone/>
            </a:pPr>
            <a:r>
              <a:rPr lang="ru-RU" sz="1800" dirty="0"/>
              <a:t>- викторины, конкурсы – 34%; </a:t>
            </a:r>
          </a:p>
          <a:p>
            <a:pPr marL="0" indent="0">
              <a:buNone/>
            </a:pPr>
            <a:r>
              <a:rPr lang="ru-RU" sz="1800" dirty="0"/>
              <a:t>- показ видеофильмов о том, как заботиться о здоровье – 28%;</a:t>
            </a:r>
          </a:p>
          <a:p>
            <a:pPr marL="0" indent="0">
              <a:buNone/>
            </a:pPr>
            <a:r>
              <a:rPr lang="ru-RU" sz="1800" dirty="0"/>
              <a:t>- дни здоровья – 28%;</a:t>
            </a:r>
          </a:p>
          <a:p>
            <a:pPr marL="0" indent="0">
              <a:buNone/>
            </a:pPr>
            <a:r>
              <a:rPr lang="ru-RU" sz="1800" dirty="0"/>
              <a:t>- праздники, вечера на тему здоровья – 10%.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14589"/>
              </p:ext>
            </p:extLst>
          </p:nvPr>
        </p:nvGraphicFramePr>
        <p:xfrm>
          <a:off x="4366320" y="1124744"/>
          <a:ext cx="4523018" cy="4650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593"/>
                <a:gridCol w="614498"/>
                <a:gridCol w="569307"/>
                <a:gridCol w="655268"/>
                <a:gridCol w="612042"/>
                <a:gridCol w="683266"/>
                <a:gridCol w="556044"/>
              </a:tblGrid>
              <a:tr h="565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8а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8б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 по Учреждению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уроки, обучающие здоровью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(33%)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(43%)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565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беседы о том, как заботиться о здоровье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(38%)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(50%)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(56%)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(43%)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(44%)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707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показ видеофильмов о том, как заботиться о здоровье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(31%)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(30 %)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(33%)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(22%)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(21%)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5657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спортивные соревнования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(46%)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(60%)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(67%)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(100%)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(93%)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(72%)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викторины, конкурсы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(50%)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(56%)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(21%)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(34%)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праздники, вечера на тему здоровья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(30 %)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(14%)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дни здоровья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(31%)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(30 %)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(22%)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  <a:tr h="424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спортивные секции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(77%)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(60%)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(67%)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(56%)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(64%)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(66%)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39" marR="530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4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5"/>
            <a:ext cx="8280920" cy="187220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На вопрос «курите ли вы?» ответы распределились следующим образом:</a:t>
            </a:r>
          </a:p>
          <a:p>
            <a:pPr marL="0" indent="0">
              <a:buNone/>
            </a:pPr>
            <a:r>
              <a:rPr lang="ru-RU" sz="1800" dirty="0"/>
              <a:t>- да, регулярно – 3%</a:t>
            </a:r>
          </a:p>
          <a:p>
            <a:pPr marL="0" indent="0">
              <a:buNone/>
            </a:pPr>
            <a:r>
              <a:rPr lang="ru-RU" sz="1800" dirty="0"/>
              <a:t>- нет – 77%</a:t>
            </a:r>
          </a:p>
          <a:p>
            <a:pPr marL="0" indent="0">
              <a:buNone/>
            </a:pPr>
            <a:r>
              <a:rPr lang="ru-RU" sz="1800" dirty="0"/>
              <a:t>- иногда, по настроению – 5%</a:t>
            </a:r>
          </a:p>
          <a:p>
            <a:pPr>
              <a:buFontTx/>
              <a:buChar char="-"/>
            </a:pPr>
            <a:r>
              <a:rPr lang="ru-RU" sz="1800" dirty="0" smtClean="0"/>
              <a:t>только пробовал(а</a:t>
            </a:r>
            <a:r>
              <a:rPr lang="ru-RU" sz="1800" dirty="0"/>
              <a:t>) – 13</a:t>
            </a:r>
            <a:r>
              <a:rPr lang="ru-RU" sz="1800" dirty="0" smtClean="0"/>
              <a:t>%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60127"/>
              </p:ext>
            </p:extLst>
          </p:nvPr>
        </p:nvGraphicFramePr>
        <p:xfrm>
          <a:off x="1763688" y="2852936"/>
          <a:ext cx="5848348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349"/>
                <a:gridCol w="802926"/>
                <a:gridCol w="816890"/>
                <a:gridCol w="682963"/>
                <a:gridCol w="809908"/>
                <a:gridCol w="899404"/>
                <a:gridCol w="80990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да, регулярно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иногда, по настроению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только пробовал(а)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95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На вопрос «как часто вы употребляете спиртные напитки?» ответы распределились следующим образом:</a:t>
            </a:r>
          </a:p>
          <a:p>
            <a:pPr marL="0" indent="0">
              <a:buNone/>
            </a:pPr>
            <a:r>
              <a:rPr lang="ru-RU" sz="1800" dirty="0"/>
              <a:t>- никогда – 66%</a:t>
            </a:r>
          </a:p>
          <a:p>
            <a:pPr marL="0" indent="0">
              <a:buNone/>
            </a:pPr>
            <a:r>
              <a:rPr lang="ru-RU" sz="1800" dirty="0"/>
              <a:t>- пару раз в год – 17%</a:t>
            </a:r>
          </a:p>
          <a:p>
            <a:pPr marL="0" indent="0">
              <a:buNone/>
            </a:pPr>
            <a:r>
              <a:rPr lang="ru-RU" sz="1800" dirty="0"/>
              <a:t>- один или два раза в месяц – 12% </a:t>
            </a:r>
          </a:p>
          <a:p>
            <a:pPr marL="0" indent="0">
              <a:buNone/>
            </a:pPr>
            <a:r>
              <a:rPr lang="ru-RU" sz="1800" dirty="0"/>
              <a:t>- каждую неделю – 7%</a:t>
            </a:r>
          </a:p>
          <a:p>
            <a:pPr marL="0" indent="0">
              <a:buNone/>
            </a:pPr>
            <a:r>
              <a:rPr lang="ru-RU" sz="1800" dirty="0"/>
              <a:t>- почти каждый день – 0%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893848"/>
              </p:ext>
            </p:extLst>
          </p:nvPr>
        </p:nvGraphicFramePr>
        <p:xfrm>
          <a:off x="1691680" y="2917373"/>
          <a:ext cx="5830348" cy="31165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877"/>
                <a:gridCol w="782860"/>
                <a:gridCol w="720889"/>
                <a:gridCol w="895420"/>
                <a:gridCol w="718360"/>
                <a:gridCol w="806890"/>
                <a:gridCol w="896052"/>
              </a:tblGrid>
              <a:tr h="54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8б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6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Никогда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Пару раз в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Один или два раза в месяц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Каждую неделю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9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Почти каждый день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3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50" y="-54429"/>
            <a:ext cx="8229600" cy="5937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7979" y="478658"/>
            <a:ext cx="6326021" cy="3526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500" i="1" dirty="0"/>
              <a:t>Физическая активность - о</a:t>
            </a:r>
            <a:r>
              <a:rPr lang="ru-RU" sz="1500" dirty="0"/>
              <a:t>т рождения и до глубокой старости - эликсир жизни. Занятия спортом всегда были залогом здоровья, с ранних лет детям прививают любовь к спорту. Спорт приносит радость и здоровье. 56% респондентов считают, что спорт помогает быть здоровым, сильным и выносливым, для </a:t>
            </a:r>
            <a:r>
              <a:rPr lang="ru-RU" sz="1500" dirty="0" smtClean="0"/>
              <a:t>4% </a:t>
            </a:r>
            <a:r>
              <a:rPr lang="ru-RU" sz="1500" dirty="0"/>
              <a:t>спорт-это новые знакомства. Есть даже те, кому спорт помогает в учебе-2%. Не смотря на это, 28% обучающихся не занимаются спортом, что приводит к нарушению осанки-37% обучающихся по данным медицинского осмотра, а вследствие этого ухудшается зрение-12% </a:t>
            </a:r>
            <a:r>
              <a:rPr lang="ru-RU" sz="1500" dirty="0" smtClean="0"/>
              <a:t>учащихся.</a:t>
            </a:r>
          </a:p>
          <a:p>
            <a:pPr marL="0" indent="0">
              <a:buNone/>
            </a:pPr>
            <a:r>
              <a:rPr lang="ru-RU" sz="1500" dirty="0" smtClean="0"/>
              <a:t>Так же, к сожалению, в современном обществе всё чаще встречается такое понятие, как гиподинамия-нарушение опорно-двигательного аппарата, кровообращения, дыхания и пищеварительной системы, связанных с ограничением двигательной активности. Уже в столь юном возрасте 8% учащихся страдают от ожирения. Все это результаты пренебрежения занятием спортом. </a:t>
            </a:r>
          </a:p>
          <a:p>
            <a:endParaRPr lang="ru-RU" dirty="0"/>
          </a:p>
        </p:txBody>
      </p:sp>
      <p:pic>
        <p:nvPicPr>
          <p:cNvPr id="16386" name="Picture 2" descr="http://metodisty.ru/user_upload/08_2013/1377978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117" y="4005064"/>
            <a:ext cx="3047333" cy="2129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at16.privet.ru/lr/0b0464a33695249a2308975cfa69b05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978" y="-304302"/>
            <a:ext cx="14097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848965"/>
            <a:ext cx="2308792" cy="1982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arlamovo.ucoz.ru/risunci/olimpiec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380859"/>
            <a:ext cx="3145482" cy="21870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83323"/>
            <a:ext cx="2298671" cy="2129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tat21.privet.ru/lr/0d0831582809ee757b88c841df09d115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781" y="5877272"/>
            <a:ext cx="1925394" cy="83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72" y="4956465"/>
            <a:ext cx="2304256" cy="178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" y="980728"/>
            <a:ext cx="44644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Рейтинг тем, которые интересуют учащихся, представлен следующим образом:</a:t>
            </a:r>
          </a:p>
          <a:p>
            <a:pPr marL="0" indent="0">
              <a:buNone/>
            </a:pPr>
            <a:r>
              <a:rPr lang="ru-RU" sz="1800" dirty="0"/>
              <a:t>- физические упражнения и спорт – 75%</a:t>
            </a:r>
          </a:p>
          <a:p>
            <a:pPr marL="0" indent="0">
              <a:buNone/>
            </a:pPr>
            <a:r>
              <a:rPr lang="ru-RU" sz="1800" dirty="0"/>
              <a:t>- снижение и набор веса – 44%</a:t>
            </a:r>
          </a:p>
          <a:p>
            <a:pPr marL="0" indent="0">
              <a:buNone/>
            </a:pPr>
            <a:r>
              <a:rPr lang="ru-RU" sz="1800" dirty="0"/>
              <a:t>-управление эмоциями – 31%</a:t>
            </a:r>
          </a:p>
          <a:p>
            <a:pPr marL="0" indent="0">
              <a:buNone/>
            </a:pPr>
            <a:r>
              <a:rPr lang="ru-RU" sz="1800" dirty="0"/>
              <a:t>-межличностные отношения – 28%</a:t>
            </a:r>
          </a:p>
          <a:p>
            <a:pPr marL="0" indent="0">
              <a:buNone/>
            </a:pPr>
            <a:r>
              <a:rPr lang="ru-RU" sz="1800" dirty="0"/>
              <a:t>-нарушение питания – 26%</a:t>
            </a:r>
          </a:p>
          <a:p>
            <a:pPr marL="0" indent="0">
              <a:buNone/>
            </a:pPr>
            <a:r>
              <a:rPr lang="ru-RU" sz="1800" dirty="0"/>
              <a:t>- алкоголь – 23%</a:t>
            </a:r>
          </a:p>
          <a:p>
            <a:pPr marL="0" indent="0">
              <a:buNone/>
            </a:pPr>
            <a:r>
              <a:rPr lang="ru-RU" sz="1800" dirty="0"/>
              <a:t>-инфекции, передаваемые половым путем – 21%</a:t>
            </a:r>
          </a:p>
          <a:p>
            <a:pPr marL="0" indent="0">
              <a:buNone/>
            </a:pPr>
            <a:r>
              <a:rPr lang="ru-RU" sz="1800" dirty="0"/>
              <a:t>- курение – 20%</a:t>
            </a:r>
          </a:p>
          <a:p>
            <a:pPr marL="0" indent="0">
              <a:buNone/>
            </a:pPr>
            <a:r>
              <a:rPr lang="ru-RU" sz="1800" dirty="0"/>
              <a:t>-половое воспитание – 18%</a:t>
            </a:r>
          </a:p>
          <a:p>
            <a:pPr marL="0" indent="0">
              <a:buNone/>
            </a:pPr>
            <a:r>
              <a:rPr lang="ru-RU" sz="1800" dirty="0"/>
              <a:t>-влияние наркотиков – 18%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215977"/>
              </p:ext>
            </p:extLst>
          </p:nvPr>
        </p:nvGraphicFramePr>
        <p:xfrm>
          <a:off x="4499992" y="836712"/>
          <a:ext cx="4256956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484"/>
                <a:gridCol w="598765"/>
                <a:gridCol w="567810"/>
                <a:gridCol w="550715"/>
                <a:gridCol w="559031"/>
                <a:gridCol w="606156"/>
                <a:gridCol w="522995"/>
              </a:tblGrid>
              <a:tr h="532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8а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8б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 класс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 по Учреждению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Курение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Снижение и набор веса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Алкоголь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Половое воспитание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Нарушение питания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Влияние наркотиков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Инфекции, передаваемые половым путем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Физические упражнения и спорт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Управление эмоциями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399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Межличностные отношения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28%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7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71604" y="428604"/>
            <a:ext cx="5357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6. Выводы: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5843" name="Picture 4" descr="C:\Documents and Settings\Admin\Рабочий стол\Новая папка\презентация\zoz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5417">
            <a:off x="4751388" y="4219575"/>
            <a:ext cx="3567112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C:\Documents and Settings\Admin\Рабочий стол\Новая папка\презентация\105184_7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65183">
            <a:off x="-361950" y="1497013"/>
            <a:ext cx="33845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C:\Documents and Settings\Admin\Рабочий стол\Новая папка\презентация\img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4219">
            <a:off x="508000" y="4168775"/>
            <a:ext cx="3995738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3071813" y="1357313"/>
            <a:ext cx="55006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Люди, в том числе и школьники, ведущие 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здоровый образ жизни реже  болеют и имеют более крепкое здоровье, если нет наследственной предрасположенности.</a:t>
            </a:r>
            <a:endParaRPr lang="ru-RU" sz="1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Спорт, как часть здорового образа жизни, не только укрепляет здоровье человека, но также способствует общению людей и формирует чувство ответственности.</a:t>
            </a:r>
            <a:endParaRPr lang="ru-RU" sz="1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ru-RU" sz="1800" dirty="0">
                <a:cs typeface="Times New Roman" panose="02020603050405020304" pitchFamily="18" charset="0"/>
              </a:rPr>
              <a:t>Активная пропаганда здорового образа жизни и грамотные законопроекты способствуют укреплению здоровья общества.</a:t>
            </a:r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4357688" y="1928813"/>
            <a:ext cx="41433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latin typeface="Arial" panose="020B0604020202020204" pitchFamily="34" charset="0"/>
                <a:cs typeface="Times New Roman" panose="02020603050405020304" pitchFamily="18" charset="0"/>
              </a:rPr>
              <a:t>«Все мы поступаем, как расточительный наследник: не зная настоящей цены здоровью, полученному по наследству, мы издерживаем его без расчета, не заботясь о будущем. Только тогда узнаем цену этого богатства, и у нас является желание его сохранить, когда мы становимся больными»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400" dirty="0"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5918" y="500042"/>
            <a:ext cx="53578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Заключение: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6868" name="Прямоугольник 5"/>
          <p:cNvSpPr>
            <a:spLocks noChangeArrowheads="1"/>
          </p:cNvSpPr>
          <p:nvPr/>
        </p:nvSpPr>
        <p:spPr bwMode="auto">
          <a:xfrm>
            <a:off x="7358063" y="50006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Г.В.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Хлопин</a:t>
            </a:r>
            <a:endParaRPr lang="ru-RU" sz="1800" dirty="0">
              <a:latin typeface="Arial" panose="020B0604020202020204" pitchFamily="34" charset="0"/>
            </a:endParaRPr>
          </a:p>
        </p:txBody>
      </p:sp>
      <p:pic>
        <p:nvPicPr>
          <p:cNvPr id="36869" name="Picture 5" descr="C:\Documents and Settings\Admin\Рабочий стол\Новая папка\презентация\200px-Brockhaus_and_Efron_Encyclopedic_Dictionary_B82_56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6925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5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C:\Documents and Settings\Admin\Рабочий стол\Новая папка\презентация\ef7df5851a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5915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3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44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B5D9B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</a:rPr>
              <a:t>Перспективы:</a:t>
            </a:r>
            <a:endParaRPr lang="ru-RU" sz="4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B5D9B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8915" name="Picture 2" descr="D:\Новая папка (3)\uj\Новая папка\Школа!\Фото\000_07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2593">
            <a:off x="-629292" y="1670241"/>
            <a:ext cx="4327525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C:\Documents and Settings\Admin\Рабочий стол\Новая папка\презентация\den-mater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2245">
            <a:off x="3724591" y="3271811"/>
            <a:ext cx="4622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"/>
          <p:cNvSpPr>
            <a:spLocks noChangeArrowheads="1"/>
          </p:cNvSpPr>
          <p:nvPr/>
        </p:nvSpPr>
        <p:spPr bwMode="auto">
          <a:xfrm>
            <a:off x="3714750" y="1285875"/>
            <a:ext cx="52149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cs typeface="Times New Roman" panose="02020603050405020304" pitchFamily="18" charset="0"/>
              </a:rPr>
              <a:t>1.Ознакомить родителей на родительских собраниях, так как они в первую очередь заинтересованы в сохранении здоровья своих детей.</a:t>
            </a:r>
            <a:endParaRPr lang="ru-R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sz="1800" dirty="0">
                <a:cs typeface="Times New Roman" panose="02020603050405020304" pitchFamily="18" charset="0"/>
              </a:rPr>
              <a:t>2. Ознакомить учащихся на классных часах, чтобы они задумались над своим образом жизни. </a:t>
            </a:r>
            <a:endParaRPr lang="ru-RU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2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:\Documents and Settings\Admin\Рабочий стол\Новая папка\презентация\Новая папка\3782065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43042" y="571480"/>
            <a:ext cx="5929354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6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</a:rPr>
              <a:t>Спасибо за внимание</a:t>
            </a:r>
            <a:r>
              <a:rPr lang="ru-RU" sz="6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  <a:sym typeface="Wingdings" pitchFamily="2" charset="2"/>
              </a:rPr>
              <a:t></a:t>
            </a:r>
            <a:endParaRPr lang="ru-RU" sz="6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971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Отказ от вредных привычек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21508" y="839958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Несмотря </a:t>
            </a:r>
            <a:r>
              <a:rPr lang="ru-RU" sz="1600" dirty="0"/>
              <a:t>на пропаганду здорового образа жизни в СМИ и в школе, принятию законопроектов направленных на запрет курения и алкоголя, все больше подростков начинают курить и пить уже в школе. </a:t>
            </a:r>
            <a:r>
              <a:rPr lang="ru-RU" sz="1600" dirty="0" smtClean="0"/>
              <a:t>19% </a:t>
            </a:r>
            <a:r>
              <a:rPr lang="ru-RU" sz="1600" dirty="0"/>
              <a:t>обучающихся курят, уже 3% из них имеют </a:t>
            </a:r>
            <a:r>
              <a:rPr lang="ru-RU" sz="1600" dirty="0" smtClean="0"/>
              <a:t>сердечно-сосудистые </a:t>
            </a:r>
            <a:r>
              <a:rPr lang="ru-RU" sz="1600" dirty="0"/>
              <a:t>заболевания. Что можно сказать о будущем, если подростки начинают курить и пить в столь раннем возрасте. Если говорить об алкоголе, то ситуации в несколько раз хуже 62%  респондентов уже употребляли алкоголь, а ведь употребление алкоголя приводит не только к заболеваниям сердца, а так же к болезням почек, печени и отмиранию клеток головного мозга.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www.diveevo.ru/objects/news_img_file_2845_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06" y="908720"/>
            <a:ext cx="2913157" cy="173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aratov.rfn.ru/p/b_2730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06" y="2857985"/>
            <a:ext cx="2825429" cy="1939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0902" y="4276218"/>
            <a:ext cx="2711466" cy="2177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1464" y="4276955"/>
            <a:ext cx="2722415" cy="2177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5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139954" y="2060848"/>
            <a:ext cx="4546848" cy="23328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«Мы </a:t>
            </a:r>
            <a:r>
              <a:rPr lang="ru-RU" sz="2000" dirty="0"/>
              <a:t>сами сокращаем свою жизнь невоздержанностью, беспорядочностью, безобразным обращением с собственным организмом</a:t>
            </a:r>
            <a:r>
              <a:rPr lang="ru-RU" sz="2000" dirty="0" smtClean="0"/>
              <a:t>.»</a:t>
            </a:r>
          </a:p>
          <a:p>
            <a:pPr marL="0" indent="0" algn="r">
              <a:buNone/>
            </a:pPr>
            <a:r>
              <a:rPr lang="ru-RU" sz="2000" dirty="0" smtClean="0"/>
              <a:t>И.П. Павлов</a:t>
            </a:r>
            <a:endParaRPr lang="ru-RU" sz="20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9461" name="Picture 5" descr="http://www.astrocafe.ro/photos/thumbmed_celebritati_pavlov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3124">
            <a:off x="370462" y="1614566"/>
            <a:ext cx="3559826" cy="3682578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4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100" y="-26104"/>
            <a:ext cx="8229600" cy="810344"/>
          </a:xfrm>
        </p:spPr>
        <p:txBody>
          <a:bodyPr/>
          <a:lstStyle/>
          <a:p>
            <a:r>
              <a:rPr lang="ru-RU" dirty="0" smtClean="0"/>
              <a:t>Личная гигиена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3437672"/>
            <a:ext cx="6339474" cy="3607438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/>
              <a:t>Упоминание об уходе за зубами и соответствующих средствах встречается уже в письменных источниках Древнего Египта времен 5000-3000 лет до н. э., где готовили первые в мире зубные порошки!</a:t>
            </a:r>
          </a:p>
          <a:p>
            <a:pPr marL="0" indent="0">
              <a:buNone/>
            </a:pPr>
            <a:r>
              <a:rPr lang="ru-RU" sz="1600" dirty="0" smtClean="0"/>
              <a:t>В настоящее время абсолютно точно установлено, что главной причиной возникновения кариеса и болезней десен являются бактерии зубного налета.</a:t>
            </a:r>
          </a:p>
          <a:p>
            <a:pPr marL="0" indent="0">
              <a:buNone/>
            </a:pPr>
            <a:r>
              <a:rPr lang="ru-RU" sz="1600" dirty="0" smtClean="0"/>
              <a:t>20% респондентов чистят зубы 1 раз в день, именно поэтому заболеваемость кариесом составляет 21%. Это говорит о том, что стоит следовать рекомендациям стоматологов и чистить зубы  после каждого приема пищи.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http://www.loving2learn.com/Portals/0/Challenges/Goals%20Main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233" y="850499"/>
            <a:ext cx="2475337" cy="2436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4063" y="850499"/>
            <a:ext cx="2851171" cy="2364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zoj.kz/uploads/posts/2011-10/1317790632_chistka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50" y="1118017"/>
            <a:ext cx="2730316" cy="1829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9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Анкетирование </a:t>
            </a:r>
            <a:r>
              <a:rPr lang="ru-RU" sz="3200" dirty="0" smtClean="0"/>
              <a:t>в период с 10 по 17 февраля </a:t>
            </a:r>
            <a:r>
              <a:rPr lang="ru-RU" sz="3200" dirty="0"/>
              <a:t>2014 </a:t>
            </a:r>
            <a:r>
              <a:rPr lang="ru-RU" sz="3200" dirty="0" smtClean="0"/>
              <a:t>года.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Были опрошены учащиеся 8-11 классов: 61 человек, из них мальчики составили 49%, девочки – 51</a:t>
            </a:r>
            <a:r>
              <a:rPr lang="ru-RU" sz="1800" dirty="0" smtClean="0"/>
              <a:t>%.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53670"/>
              </p:ext>
            </p:extLst>
          </p:nvPr>
        </p:nvGraphicFramePr>
        <p:xfrm>
          <a:off x="899593" y="1484785"/>
          <a:ext cx="6840761" cy="2116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486"/>
                <a:gridCol w="926513"/>
                <a:gridCol w="927240"/>
                <a:gridCol w="927240"/>
                <a:gridCol w="969454"/>
                <a:gridCol w="961447"/>
                <a:gridCol w="1357381"/>
              </a:tblGrid>
              <a:tr h="3786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82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учащихся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Мальчики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(38%)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(47%)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(44%)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 человек (49%)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00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Девочки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(62%)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 человек (51%)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913" y="3501008"/>
            <a:ext cx="8507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</a:rPr>
              <a:t> Возраст опрошенных учащихся: 13 лет – 3%, 14 лет – 30%, 15 лет – 23%, 16 лет – 20%, 17 лет – 20%, 18 лет – 5%.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752526"/>
              </p:ext>
            </p:extLst>
          </p:nvPr>
        </p:nvGraphicFramePr>
        <p:xfrm>
          <a:off x="971600" y="4179307"/>
          <a:ext cx="6840759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86"/>
                <a:gridCol w="1083793"/>
                <a:gridCol w="956822"/>
                <a:gridCol w="956822"/>
                <a:gridCol w="975047"/>
                <a:gridCol w="996780"/>
                <a:gridCol w="1307309"/>
              </a:tblGrid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8б класс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(30%)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(20%)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человека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0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человека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4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858745"/>
              </p:ext>
            </p:extLst>
          </p:nvPr>
        </p:nvGraphicFramePr>
        <p:xfrm>
          <a:off x="1331640" y="1988840"/>
          <a:ext cx="6552727" cy="331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822"/>
                <a:gridCol w="718770"/>
                <a:gridCol w="718770"/>
                <a:gridCol w="793557"/>
                <a:gridCol w="793557"/>
                <a:gridCol w="718770"/>
                <a:gridCol w="1149481"/>
              </a:tblGrid>
              <a:tr h="589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8а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8б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Учреждению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Хорошее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(54%)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(87%)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(56%)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(57%)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(62%)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Удовлетворительное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(46%)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(50%)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(13%)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(44%)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(43%)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(38%)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4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Плохое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76835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 показало, что 62% учащихся оценивают свое здоровье как хорошее, 38% - как удовлетворительное, никто из учащихся не оценил свое здоровье как плохое.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38519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При ответе на вопрос: «Какие из перечисленных условий ты считаешь наиболее важными для счастливой жизни?» - участники ранжировали ответы следующим образом:</a:t>
            </a:r>
          </a:p>
          <a:p>
            <a:pPr marL="0" indent="0">
              <a:buNone/>
            </a:pPr>
            <a:r>
              <a:rPr lang="ru-RU" sz="1800" dirty="0"/>
              <a:t>- быть здоровым – 48%;</a:t>
            </a:r>
          </a:p>
          <a:p>
            <a:pPr marL="0" indent="0">
              <a:buNone/>
            </a:pPr>
            <a:r>
              <a:rPr lang="ru-RU" sz="1800" dirty="0"/>
              <a:t>- жить в счастливой семье – 23% </a:t>
            </a:r>
          </a:p>
          <a:p>
            <a:pPr marL="0" indent="0">
              <a:buNone/>
            </a:pPr>
            <a:r>
              <a:rPr lang="ru-RU" sz="1800" dirty="0"/>
              <a:t>- быть самостоятельным – 11%;</a:t>
            </a:r>
          </a:p>
          <a:p>
            <a:pPr marL="0" indent="0">
              <a:buNone/>
            </a:pPr>
            <a:r>
              <a:rPr lang="ru-RU" sz="1800" dirty="0"/>
              <a:t>- иметь много денег – 8%;</a:t>
            </a:r>
          </a:p>
          <a:p>
            <a:pPr marL="0" indent="0">
              <a:buNone/>
            </a:pPr>
            <a:r>
              <a:rPr lang="ru-RU" sz="1800" dirty="0"/>
              <a:t>- много знать и уметь – 5%;</a:t>
            </a:r>
          </a:p>
          <a:p>
            <a:pPr marL="0" indent="0">
              <a:buNone/>
            </a:pPr>
            <a:r>
              <a:rPr lang="ru-RU" sz="1800" dirty="0"/>
              <a:t>- иметь хороших друзей – 3%;</a:t>
            </a:r>
          </a:p>
          <a:p>
            <a:pPr marL="0" indent="0">
              <a:buNone/>
            </a:pPr>
            <a:r>
              <a:rPr lang="ru-RU" sz="1800" dirty="0"/>
              <a:t>- иметь работу – 2%;	</a:t>
            </a:r>
          </a:p>
          <a:p>
            <a:pPr marL="0" indent="0">
              <a:buNone/>
            </a:pPr>
            <a:r>
              <a:rPr lang="ru-RU" sz="1800" dirty="0"/>
              <a:t>- быть красивым и привлекательным – 0%;</a:t>
            </a:r>
          </a:p>
          <a:p>
            <a:pPr marL="0" indent="0">
              <a:buNone/>
            </a:pPr>
            <a:r>
              <a:rPr lang="ru-RU" sz="1800" i="1" dirty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25183"/>
              </p:ext>
            </p:extLst>
          </p:nvPr>
        </p:nvGraphicFramePr>
        <p:xfrm>
          <a:off x="3851919" y="544287"/>
          <a:ext cx="5040558" cy="5921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522"/>
                <a:gridCol w="614913"/>
                <a:gridCol w="614913"/>
                <a:gridCol w="614913"/>
                <a:gridCol w="555371"/>
                <a:gridCol w="614913"/>
                <a:gridCol w="898013"/>
              </a:tblGrid>
              <a:tr h="47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8а 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8б 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 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класс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 по Учреждению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709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быть здоровым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(46%)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(50%)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(40%)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(78%)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(36%)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(48%)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6287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иметь много денег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(13%)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(14%)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(8%)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628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иметь хороших друзей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(14%)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(3%)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70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быть самостоятельным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(23%)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(11%)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(14%)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(11%)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70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много знать и уметь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(15,5%)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(7%)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(5%)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567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иметь работу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(2%)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628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быть красивым и привлекательным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  <a:tr h="7098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жить в счастливой семье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(15,5%)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(20%)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(40%)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 человек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(11%)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(21%)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14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(23%)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95" marR="62395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6016" y="116632"/>
            <a:ext cx="3457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ru-RU" i="1" dirty="0"/>
              <a:t>Личная значимость здоровья: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6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8064896" cy="216024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Данные результаты говорят о том, что у учащихся 8-11 классов недостаточная личная значимость </a:t>
            </a:r>
            <a:r>
              <a:rPr lang="ru-RU" sz="1800" dirty="0" smtClean="0"/>
              <a:t>здоровья.</a:t>
            </a:r>
          </a:p>
          <a:p>
            <a:pPr marL="0" indent="0">
              <a:buNone/>
            </a:pPr>
            <a:r>
              <a:rPr lang="ru-RU" sz="1800" dirty="0" smtClean="0"/>
              <a:t>Понимание роли поведенческой активности в сохранении и укреплении здоровья сформировано у  70,5% учащихся; у 23% учащихся - недостаточное понимание роли активности в сохранении и укреплении здоровья; у   6,5%  учащихся отсутствует понимание роли активности в сохранении и укреплении здоровья.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495"/>
              </p:ext>
            </p:extLst>
          </p:nvPr>
        </p:nvGraphicFramePr>
        <p:xfrm>
          <a:off x="1619672" y="2770870"/>
          <a:ext cx="6192687" cy="3883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130"/>
                <a:gridCol w="697349"/>
                <a:gridCol w="905985"/>
                <a:gridCol w="876413"/>
                <a:gridCol w="889855"/>
                <a:gridCol w="936227"/>
                <a:gridCol w="791728"/>
              </a:tblGrid>
              <a:tr h="648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8а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8б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11 класс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Итого по Учреждению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1109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понимание роли поведенческой активности в сохранении и укреплении здоровья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(77%)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человек (70%)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(67%)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(64%)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(70,5%)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1078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недостаточное понимание роли активности в сохранении и укреплении здоровья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(8%)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(30%)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(33%)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(11%)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(29%)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(23%)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  <a:tr h="1047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отсутствие понимания роли активности в сохранении и укреплении здоровья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(15%)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(11%)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 человек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(7%)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(6,5%)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19" marR="49919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2132856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17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роли поведенческого фактора в охране и укреплении здоровья: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500">
        <p14:warp dir="in"/>
      </p:transition>
    </mc:Choice>
    <mc:Fallback xmlns="">
      <p:transition spd="slow" advTm="1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8|3.9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1|4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3439</Words>
  <Application>Microsoft Office PowerPoint</Application>
  <PresentationFormat>Экран (4:3)</PresentationFormat>
  <Paragraphs>1052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Рациональное питание</vt:lpstr>
      <vt:lpstr>Физическая активность</vt:lpstr>
      <vt:lpstr>Отказ от вредных привычек</vt:lpstr>
      <vt:lpstr>Презентация PowerPoint</vt:lpstr>
      <vt:lpstr>Личная гигиена</vt:lpstr>
      <vt:lpstr>Анкетирование в период с 10 по 17 февраля 2014 года.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Рациональное питание</dc:title>
  <dc:creator>Лёша</dc:creator>
  <cp:lastModifiedBy>Lexa Zeleny</cp:lastModifiedBy>
  <cp:revision>1</cp:revision>
  <dcterms:created xsi:type="dcterms:W3CDTF">2016-03-14T17:02:25Z</dcterms:created>
  <dcterms:modified xsi:type="dcterms:W3CDTF">2016-03-14T17:05:31Z</dcterms:modified>
</cp:coreProperties>
</file>