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1" r:id="rId2"/>
    <p:sldId id="282" r:id="rId3"/>
    <p:sldId id="284" r:id="rId4"/>
    <p:sldId id="285" r:id="rId5"/>
    <p:sldId id="286" r:id="rId6"/>
    <p:sldId id="287" r:id="rId7"/>
    <p:sldId id="288" r:id="rId8"/>
    <p:sldId id="289" r:id="rId9"/>
    <p:sldId id="290" r:id="rId10"/>
    <p:sldId id="291" r:id="rId11"/>
    <p:sldId id="29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79B6A-1AC5-4C59-8652-9A0FBAA5392A}" type="datetimeFigureOut">
              <a:rPr lang="ru-RU" smtClean="0"/>
              <a:t>14.03.2016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049B6-3CF9-4BC7-9743-0F2D83ED8BDC}" type="slidenum">
              <a:rPr lang="ru-RU" smtClean="0"/>
              <a:t>‹#›</a:t>
            </a:fld>
            <a:endParaRPr lang="ru-RU"/>
          </a:p>
        </p:txBody>
      </p:sp>
    </p:spTree>
    <p:extLst>
      <p:ext uri="{BB962C8B-B14F-4D97-AF65-F5344CB8AC3E}">
        <p14:creationId xmlns:p14="http://schemas.microsoft.com/office/powerpoint/2010/main" val="410401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gif"/><Relationship Id="rId2" Type="http://schemas.openxmlformats.org/officeDocument/2006/relationships/image" Target="../media/image29.gif"/><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31.pn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411" y="131644"/>
            <a:ext cx="8229600" cy="789714"/>
          </a:xfrm>
        </p:spPr>
        <p:txBody>
          <a:bodyPr/>
          <a:lstStyle/>
          <a:p>
            <a:r>
              <a:rPr lang="ru-RU" dirty="0" smtClean="0"/>
              <a:t>СОЧИ 2014</a:t>
            </a:r>
            <a:endParaRPr lang="ru-RU" dirty="0"/>
          </a:p>
        </p:txBody>
      </p:sp>
      <p:sp>
        <p:nvSpPr>
          <p:cNvPr id="3" name="Объект 2"/>
          <p:cNvSpPr>
            <a:spLocks noGrp="1"/>
          </p:cNvSpPr>
          <p:nvPr>
            <p:ph idx="1"/>
          </p:nvPr>
        </p:nvSpPr>
        <p:spPr>
          <a:xfrm>
            <a:off x="21027" y="1007054"/>
            <a:ext cx="5796136" cy="2930632"/>
          </a:xfrm>
        </p:spPr>
        <p:txBody>
          <a:bodyPr/>
          <a:lstStyle/>
          <a:p>
            <a:pPr marL="0" indent="0">
              <a:buNone/>
            </a:pPr>
            <a:r>
              <a:rPr lang="ru-RU" sz="2000" dirty="0"/>
              <a:t>В 2014 году в Сочи проходят зимние олимпийские игры, которые, как я думаю, станут дополнительным стимулом для населения нашей страны к тому чтобы перейти к здоровому образу жизни и формировать культуру тела, что положительно повлияет на здоровье и долголетие. На встрече Олимпийского огня, который побывал и в </a:t>
            </a:r>
            <a:r>
              <a:rPr lang="ru-RU" sz="2000" dirty="0" smtClean="0"/>
              <a:t>нашем городе, </a:t>
            </a:r>
            <a:r>
              <a:rPr lang="ru-RU" sz="2000" dirty="0"/>
              <a:t>были ученики ГБОУ СОШ «ЦО» пос. </a:t>
            </a:r>
            <a:r>
              <a:rPr lang="ru-RU" sz="2000" dirty="0" err="1"/>
              <a:t>Варламовою</a:t>
            </a:r>
            <a:r>
              <a:rPr lang="ru-RU" sz="2000" dirty="0"/>
              <a:t>. </a:t>
            </a:r>
          </a:p>
        </p:txBody>
      </p:sp>
      <p:pic>
        <p:nvPicPr>
          <p:cNvPr id="5" name="Picture 8" descr="http://cs412427.vk.me/v412427202/5b10/KDwrquSme1I.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284105">
            <a:off x="5964857" y="837081"/>
            <a:ext cx="2699994" cy="2972600"/>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8" name="Picture 10" descr="http://cs412427.vk.me/v412427202/5ae8/QRDwdC_-Fn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4300842"/>
            <a:ext cx="3440963" cy="2295875"/>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9" name="Picture 6" descr="http://cs412427.vk.me/v412427202/5ac0/lrf0xp-YweU.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2872" y="3861048"/>
            <a:ext cx="3324679" cy="2218288"/>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4" descr="http://cs412427.vk.me/v412427202/5ab6/mwmwQGKvwKM.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57563" y="4430410"/>
            <a:ext cx="3304592" cy="2204886"/>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64779"/>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Формирование правильного понятия здорового образа жизни</a:t>
            </a:r>
            <a:endParaRPr lang="ru-RU" dirty="0"/>
          </a:p>
        </p:txBody>
      </p:sp>
      <p:sp>
        <p:nvSpPr>
          <p:cNvPr id="3" name="Объект 2"/>
          <p:cNvSpPr>
            <a:spLocks noGrp="1"/>
          </p:cNvSpPr>
          <p:nvPr>
            <p:ph idx="1"/>
          </p:nvPr>
        </p:nvSpPr>
        <p:spPr>
          <a:xfrm>
            <a:off x="3635896" y="1777668"/>
            <a:ext cx="4233164" cy="4525963"/>
          </a:xfrm>
        </p:spPr>
        <p:txBody>
          <a:bodyPr>
            <a:normAutofit lnSpcReduction="10000"/>
          </a:bodyPr>
          <a:lstStyle/>
          <a:p>
            <a:pPr marL="0" indent="0">
              <a:buNone/>
            </a:pPr>
            <a:r>
              <a:rPr lang="ru-RU" sz="2000" dirty="0"/>
              <a:t>При анализе анкеты я установила, что 26% респондентов  не ведут здоровый образ жизни, но при этом  </a:t>
            </a:r>
            <a:r>
              <a:rPr lang="ru-RU" sz="2000" dirty="0" smtClean="0"/>
              <a:t>92 </a:t>
            </a:r>
            <a:r>
              <a:rPr lang="ru-RU" sz="2000" dirty="0"/>
              <a:t>% опрошенных считают, что он сможет продлить жизнь и сохранить здоровье. Это говорит о том, что около 19% школьников осознавая важность здорового образа жизни, все же не придерживаются его. Ведь  не всегда, говоря «Я веду здоровый образ жизни» подростки правильно понимают что это. Поэтому очень важно формировать правильное понятие Здорового образа жизни с младших классов.   </a:t>
            </a:r>
          </a:p>
          <a:p>
            <a:endParaRPr lang="ru-RU" dirty="0"/>
          </a:p>
        </p:txBody>
      </p:sp>
      <p:pic>
        <p:nvPicPr>
          <p:cNvPr id="6" name="Picture 3" descr="K:\область\1.bmp"/>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bwMode="auto">
          <a:xfrm>
            <a:off x="664979" y="1757452"/>
            <a:ext cx="2547484" cy="2247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Объект 3"/>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rcRect/>
          <a:stretch/>
        </p:blipFill>
        <p:spPr bwMode="auto">
          <a:xfrm>
            <a:off x="664979" y="4365104"/>
            <a:ext cx="2547484" cy="2232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730820"/>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5" presetClass="emph" presetSubtype="0" grpId="0" nodeType="withEffect">
                                  <p:stCondLst>
                                    <p:cond delay="0"/>
                                  </p:stCondLst>
                                  <p:iterate type="lt">
                                    <p:tmAbs val="25"/>
                                  </p:iterate>
                                  <p:childTnLst>
                                    <p:set>
                                      <p:cBhvr override="childStyle">
                                        <p:cTn id="11" dur="indefinite"/>
                                        <p:tgtEl>
                                          <p:spTgt spid="3">
                                            <p:txEl>
                                              <p:pRg st="0" end="0"/>
                                            </p:txEl>
                                          </p:spTgt>
                                        </p:tgtEl>
                                        <p:attrNameLst>
                                          <p:attrName>style.fontWeight</p:attrName>
                                        </p:attrNameLst>
                                      </p:cBhvr>
                                      <p:to>
                                        <p:strVal val="bold"/>
                                      </p:to>
                                    </p:set>
                                  </p:childTnLst>
                                </p:cTn>
                              </p:par>
                            </p:childTnLst>
                          </p:cTn>
                        </p:par>
                        <p:par>
                          <p:cTn id="12" fill="hold">
                            <p:stCondLst>
                              <p:cond delay="10050"/>
                            </p:stCondLst>
                            <p:childTnLst>
                              <p:par>
                                <p:cTn id="13" presetID="4"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2000"/>
                                        <p:tgtEl>
                                          <p:spTgt spid="6"/>
                                        </p:tgtEl>
                                      </p:cBhvr>
                                    </p:animEffect>
                                  </p:childTnLst>
                                </p:cTn>
                              </p:par>
                            </p:childTnLst>
                          </p:cTn>
                        </p:par>
                        <p:par>
                          <p:cTn id="16" fill="hold">
                            <p:stCondLst>
                              <p:cond delay="12050"/>
                            </p:stCondLst>
                            <p:childTnLst>
                              <p:par>
                                <p:cTn id="17" presetID="4"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19" y="-63896"/>
            <a:ext cx="8229600" cy="850106"/>
          </a:xfrm>
        </p:spPr>
        <p:txBody>
          <a:bodyPr/>
          <a:lstStyle/>
          <a:p>
            <a:r>
              <a:rPr lang="ru-RU" dirty="0" smtClean="0"/>
              <a:t>Режим дня</a:t>
            </a:r>
            <a:endParaRPr lang="ru-RU" dirty="0"/>
          </a:p>
        </p:txBody>
      </p:sp>
      <p:sp>
        <p:nvSpPr>
          <p:cNvPr id="3" name="Объект 2"/>
          <p:cNvSpPr>
            <a:spLocks noGrp="1"/>
          </p:cNvSpPr>
          <p:nvPr>
            <p:ph idx="1"/>
          </p:nvPr>
        </p:nvSpPr>
        <p:spPr>
          <a:xfrm>
            <a:off x="860115" y="1030835"/>
            <a:ext cx="7437512" cy="2395809"/>
          </a:xfrm>
        </p:spPr>
        <p:txBody>
          <a:bodyPr/>
          <a:lstStyle/>
          <a:p>
            <a:pPr marL="0" indent="0">
              <a:buNone/>
            </a:pPr>
            <a:r>
              <a:rPr lang="ru-RU" sz="1600" i="1" dirty="0"/>
              <a:t>Режим дня</a:t>
            </a:r>
            <a:r>
              <a:rPr lang="ru-RU" sz="1600" dirty="0"/>
              <a:t> - это рациональное чередование различных видов деятельности и отдыха подростков в течение суток. Организованный  режим дня для подростков имеет большое оздоровительное значение, но по данным анкетирования всего лишь 31% респондентов имеют распорядок дня, при этом 5% из них его не придерживаются. Большая нагрузка в школе в сумме с отсутствием режима дня, приводит к тому, что подростки не высыпаются, быстро устают, хуже усваивают учебный материал, все это ведет не только к ухудшению успеваемости, но и к появлению большого количества заболеваний, из которых 35% становятся хроническими, это подтверждается данными медицинского осмотра.</a:t>
            </a:r>
          </a:p>
          <a:p>
            <a:pPr marL="0" indent="0">
              <a:buNone/>
            </a:pPr>
            <a:endParaRPr lang="ru-RU" dirty="0"/>
          </a:p>
        </p:txBody>
      </p:sp>
      <p:pic>
        <p:nvPicPr>
          <p:cNvPr id="2060" name="Picture 12" descr="http://emelyanowa-tatiana2011.narod.ru/olderfiles/1/knigi-121.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538618" y="-539861"/>
            <a:ext cx="1352550" cy="149542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0" descr="http://www.vfl.ru/i/20101220/bf918ed94d55315ede34e0b67be4d5b2_1.gif"/>
          <p:cNvSpPr>
            <a:spLocks noChangeAspect="1" noChangeArrowheads="1"/>
          </p:cNvSpPr>
          <p:nvPr/>
        </p:nvSpPr>
        <p:spPr bwMode="auto">
          <a:xfrm>
            <a:off x="155575" y="-1744663"/>
            <a:ext cx="3648075" cy="3648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2" descr="http://www.vfl.ru/i/20101220/bf918ed94d55315ede34e0b67be4d5b2_1.gif"/>
          <p:cNvSpPr>
            <a:spLocks noChangeAspect="1" noChangeArrowheads="1"/>
          </p:cNvSpPr>
          <p:nvPr/>
        </p:nvSpPr>
        <p:spPr bwMode="auto">
          <a:xfrm>
            <a:off x="307975" y="-1592263"/>
            <a:ext cx="3648075" cy="3648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24" descr="http://www.vfl.ru/i/20101220/bf918ed94d55315ede34e0b67be4d5b2_1.gif"/>
          <p:cNvSpPr>
            <a:spLocks noChangeAspect="1" noChangeArrowheads="1"/>
          </p:cNvSpPr>
          <p:nvPr/>
        </p:nvSpPr>
        <p:spPr bwMode="auto">
          <a:xfrm>
            <a:off x="496207" y="-1180616"/>
            <a:ext cx="3648075" cy="3648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26" descr="http://chajnikam.ru/uploads/posts/2013-03/1363959170_chto-takoe-gif-animaciya.gif"/>
          <p:cNvSpPr>
            <a:spLocks noChangeAspect="1" noChangeArrowheads="1"/>
          </p:cNvSpPr>
          <p:nvPr/>
        </p:nvSpPr>
        <p:spPr bwMode="auto">
          <a:xfrm flipV="1">
            <a:off x="155575" y="2163763"/>
            <a:ext cx="1737191" cy="1702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28" descr="http://img3.proshkolu.ru/content/media/pic/std/3000000/2518000/2517562-32beac4555ebe6d1.gif"/>
          <p:cNvSpPr>
            <a:spLocks noChangeAspect="1" noChangeArrowheads="1"/>
          </p:cNvSpPr>
          <p:nvPr/>
        </p:nvSpPr>
        <p:spPr bwMode="auto">
          <a:xfrm>
            <a:off x="155575" y="-471488"/>
            <a:ext cx="1028700" cy="990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 name="Picture 3" descr="K:\область\1.bmp"/>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300000"/>
                    </a14:imgEffect>
                  </a14:imgLayer>
                </a14:imgProps>
              </a:ext>
              <a:ext uri="{28A0092B-C50C-407E-A947-70E740481C1C}">
                <a14:useLocalDpi xmlns:a14="http://schemas.microsoft.com/office/drawing/2010/main"/>
              </a:ext>
            </a:extLst>
          </a:blip>
          <a:srcRect/>
          <a:stretch/>
        </p:blipFill>
        <p:spPr bwMode="auto">
          <a:xfrm>
            <a:off x="4744813" y="3593229"/>
            <a:ext cx="2500949" cy="2360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1" name="Объект 3"/>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rcRect/>
          <a:stretch/>
        </p:blipFill>
        <p:spPr bwMode="auto">
          <a:xfrm>
            <a:off x="1516550" y="3610064"/>
            <a:ext cx="2634078" cy="2360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14" descr="http://s52.radikal.ru/i135/1210/6a/a3dd67bf5445.gif"/>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56050" y="5445224"/>
            <a:ext cx="1245643" cy="104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140958"/>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2000"/>
                                        <p:tgtEl>
                                          <p:spTgt spid="20"/>
                                        </p:tgtEl>
                                      </p:cBhvr>
                                    </p:animEffect>
                                  </p:childTnLst>
                                </p:cTn>
                              </p:par>
                              <p:par>
                                <p:cTn id="8" presetID="4"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2000"/>
                                        <p:tgtEl>
                                          <p:spTgt spid="21"/>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descr="H:\Новая папка\для Сафоновой\26.jpg"/>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644427"/>
            <a:ext cx="3888432" cy="548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H:\Новая папка\для Сафоновой\2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4286" y="644427"/>
            <a:ext cx="4082076" cy="5481736"/>
          </a:xfrm>
          <a:prstGeom prst="rect">
            <a:avLst/>
          </a:prstGeom>
          <a:noFill/>
          <a:ln>
            <a:noFill/>
          </a:ln>
        </p:spPr>
      </p:pic>
    </p:spTree>
    <p:extLst>
      <p:ext uri="{BB962C8B-B14F-4D97-AF65-F5344CB8AC3E}">
        <p14:creationId xmlns:p14="http://schemas.microsoft.com/office/powerpoint/2010/main" val="846938827"/>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Effect transition="in" filter="fade">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365" y="-47226"/>
            <a:ext cx="8229600" cy="809729"/>
          </a:xfrm>
        </p:spPr>
        <p:txBody>
          <a:bodyPr/>
          <a:lstStyle/>
          <a:p>
            <a:r>
              <a:rPr lang="ru-RU" sz="3600" dirty="0" smtClean="0"/>
              <a:t>Запрет на курение в странах мира:</a:t>
            </a:r>
            <a:endParaRPr lang="ru-RU" sz="3600" dirty="0"/>
          </a:p>
        </p:txBody>
      </p:sp>
      <p:sp>
        <p:nvSpPr>
          <p:cNvPr id="5" name="Объект 4"/>
          <p:cNvSpPr>
            <a:spLocks noGrp="1"/>
          </p:cNvSpPr>
          <p:nvPr>
            <p:ph idx="1"/>
          </p:nvPr>
        </p:nvSpPr>
        <p:spPr>
          <a:xfrm>
            <a:off x="2048837" y="676317"/>
            <a:ext cx="4691641" cy="2188839"/>
          </a:xfrm>
        </p:spPr>
        <p:txBody>
          <a:bodyPr/>
          <a:lstStyle/>
          <a:p>
            <a:pPr marL="0" indent="0">
              <a:buNone/>
            </a:pPr>
            <a:r>
              <a:rPr lang="ru-RU" sz="1800" dirty="0" smtClean="0"/>
              <a:t>2005-2007г.г. – </a:t>
            </a:r>
            <a:r>
              <a:rPr lang="ru-RU" sz="1800" dirty="0" err="1" smtClean="0"/>
              <a:t>США,Великобритания,Италия</a:t>
            </a:r>
            <a:r>
              <a:rPr lang="ru-RU" sz="1800" dirty="0" smtClean="0"/>
              <a:t>.</a:t>
            </a:r>
          </a:p>
          <a:p>
            <a:pPr marL="0" indent="0">
              <a:buNone/>
            </a:pPr>
            <a:r>
              <a:rPr lang="ru-RU" sz="1800" dirty="0" smtClean="0"/>
              <a:t>2007г.-Украина,Франция,Бельгия.</a:t>
            </a:r>
          </a:p>
          <a:p>
            <a:pPr marL="0" indent="0">
              <a:buNone/>
            </a:pPr>
            <a:r>
              <a:rPr lang="ru-RU" sz="1800" dirty="0" smtClean="0"/>
              <a:t>2008г.-Германия,Турция.</a:t>
            </a:r>
          </a:p>
          <a:p>
            <a:pPr marL="0" indent="0">
              <a:buNone/>
            </a:pPr>
            <a:r>
              <a:rPr lang="ru-RU" sz="1800" dirty="0" smtClean="0"/>
              <a:t>2009г.-Казахстан,Хорватия,Сирия.</a:t>
            </a:r>
          </a:p>
          <a:p>
            <a:pPr marL="0" indent="0">
              <a:buNone/>
            </a:pPr>
            <a:r>
              <a:rPr lang="ru-RU" sz="1800" dirty="0" smtClean="0"/>
              <a:t>2010г.-Китай,Финляндия,Греция.</a:t>
            </a:r>
          </a:p>
          <a:p>
            <a:pPr marL="0" indent="0">
              <a:buNone/>
            </a:pPr>
            <a:r>
              <a:rPr lang="ru-RU" sz="1800" dirty="0" smtClean="0"/>
              <a:t>2013г.-Россия.</a:t>
            </a:r>
            <a:endParaRPr lang="ru-RU" sz="1800" dirty="0"/>
          </a:p>
        </p:txBody>
      </p:sp>
      <p:pic>
        <p:nvPicPr>
          <p:cNvPr id="68612" name="Picture 4" descr="http://pravo-ural.ru/wp-content/uploads/2013/03/kartinka_1123242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21018611">
            <a:off x="377917" y="631534"/>
            <a:ext cx="1511158" cy="2001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AutoShape 6" descr="http://new.tlt.ru/uploads/2012/04/b5302e06b8aad3feb29a0d2af266640f_x1024.jpg"/>
          <p:cNvSpPr>
            <a:spLocks noChangeAspect="1" noChangeArrowheads="1"/>
          </p:cNvSpPr>
          <p:nvPr/>
        </p:nvSpPr>
        <p:spPr bwMode="auto">
          <a:xfrm>
            <a:off x="155575" y="-2232025"/>
            <a:ext cx="5627820" cy="42208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new.tlt.ru/uploads/2012/04/b5302e06b8aad3feb29a0d2af266640f_x1024.jpg"/>
          <p:cNvSpPr>
            <a:spLocks noChangeAspect="1" noChangeArrowheads="1"/>
          </p:cNvSpPr>
          <p:nvPr/>
        </p:nvSpPr>
        <p:spPr bwMode="auto">
          <a:xfrm>
            <a:off x="155575" y="-2232025"/>
            <a:ext cx="6210300"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0" descr="http://new.tlt.ru/uploads/2012/04/b5302e06b8aad3feb29a0d2af266640f_x1024.jpg"/>
          <p:cNvSpPr>
            <a:spLocks noChangeAspect="1" noChangeArrowheads="1"/>
          </p:cNvSpPr>
          <p:nvPr/>
        </p:nvSpPr>
        <p:spPr bwMode="auto">
          <a:xfrm>
            <a:off x="303986" y="-2030590"/>
            <a:ext cx="6210300"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8620" name="Picture 12" descr="http://ukraineinfo.net/upload/images/2013-08-30/1374251621_ukraina_vypolnila_obyazatelstva_po_otkrytosti_na_55_transparency_internatio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23939">
            <a:off x="2031303" y="2746644"/>
            <a:ext cx="2099214" cy="1574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8628" name="Picture 20" descr="http://rb7.ru/files/story_img/fran_25240313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884744">
            <a:off x="4193672" y="2456780"/>
            <a:ext cx="1584176" cy="1956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801704">
            <a:off x="302472" y="2850224"/>
            <a:ext cx="2040640" cy="1224384"/>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653807">
            <a:off x="6142153" y="2466477"/>
            <a:ext cx="2162656" cy="1701658"/>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858744">
            <a:off x="6658160" y="4748634"/>
            <a:ext cx="2271142" cy="1527343"/>
          </a:xfrm>
          <a:prstGeom prst="rect">
            <a:avLst/>
          </a:prstGeom>
          <a:ln>
            <a:noFill/>
          </a:ln>
          <a:effectLst>
            <a:outerShdw blurRad="292100" dist="139700" dir="2700000" algn="tl" rotWithShape="0">
              <a:srgbClr val="333333">
                <a:alpha val="65000"/>
              </a:srgbClr>
            </a:outerShdw>
          </a:effectLst>
        </p:spPr>
      </p:pic>
      <p:pic>
        <p:nvPicPr>
          <p:cNvPr id="14" name="Рисунок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968771">
            <a:off x="3052207" y="4105606"/>
            <a:ext cx="1997738" cy="1326498"/>
          </a:xfrm>
          <a:prstGeom prst="rect">
            <a:avLst/>
          </a:prstGeom>
          <a:ln>
            <a:noFill/>
          </a:ln>
          <a:effectLst>
            <a:outerShdw blurRad="292100" dist="139700" dir="2700000" algn="tl" rotWithShape="0">
              <a:srgbClr val="333333">
                <a:alpha val="65000"/>
              </a:srgbClr>
            </a:outerShdw>
          </a:effectLst>
        </p:spPr>
      </p:pic>
      <p:pic>
        <p:nvPicPr>
          <p:cNvPr id="18" name="Рисунок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876921">
            <a:off x="204699" y="5339763"/>
            <a:ext cx="2016723" cy="1345442"/>
          </a:xfrm>
          <a:prstGeom prst="rect">
            <a:avLst/>
          </a:prstGeom>
          <a:ln>
            <a:noFill/>
          </a:ln>
          <a:effectLst>
            <a:outerShdw blurRad="292100" dist="139700" dir="2700000" algn="tl" rotWithShape="0">
              <a:srgbClr val="333333">
                <a:alpha val="65000"/>
              </a:srgbClr>
            </a:outerShdw>
          </a:effectLst>
        </p:spPr>
      </p:pic>
      <p:pic>
        <p:nvPicPr>
          <p:cNvPr id="19" name="Рисунок 18"/>
          <p:cNvPicPr>
            <a:picLocks noChangeAspect="1"/>
          </p:cNvPicPr>
          <p:nvPr/>
        </p:nvPicPr>
        <p:blipFill>
          <a:blip r:embed="rId10" cstate="email">
            <a:extLst>
              <a:ext uri="{BEBA8EAE-BF5A-486C-A8C5-ECC9F3942E4B}">
                <a14:imgProps xmlns:a14="http://schemas.microsoft.com/office/drawing/2010/main">
                  <a14:imgLayer r:embed="rId11">
                    <a14:imgEffect>
                      <a14:backgroundRemoval t="4583" b="94792" l="10000" r="90000"/>
                    </a14:imgEffect>
                  </a14:imgLayer>
                </a14:imgProps>
              </a:ext>
              <a:ext uri="{28A0092B-C50C-407E-A947-70E740481C1C}">
                <a14:useLocalDpi xmlns:a14="http://schemas.microsoft.com/office/drawing/2010/main"/>
              </a:ext>
            </a:extLst>
          </a:blip>
          <a:stretch>
            <a:fillRect/>
          </a:stretch>
        </p:blipFill>
        <p:spPr>
          <a:xfrm>
            <a:off x="3607980" y="3934374"/>
            <a:ext cx="3682696" cy="2842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8618544"/>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31" presetClass="entr" presetSubtype="0" fill="hold" nodeType="afterEffect">
                                  <p:stCondLst>
                                    <p:cond delay="0"/>
                                  </p:stCondLst>
                                  <p:childTnLst>
                                    <p:set>
                                      <p:cBhvr>
                                        <p:cTn id="36" dur="1" fill="hold">
                                          <p:stCondLst>
                                            <p:cond delay="0"/>
                                          </p:stCondLst>
                                        </p:cTn>
                                        <p:tgtEl>
                                          <p:spTgt spid="68612"/>
                                        </p:tgtEl>
                                        <p:attrNameLst>
                                          <p:attrName>style.visibility</p:attrName>
                                        </p:attrNameLst>
                                      </p:cBhvr>
                                      <p:to>
                                        <p:strVal val="visible"/>
                                      </p:to>
                                    </p:set>
                                    <p:anim calcmode="lin" valueType="num">
                                      <p:cBhvr>
                                        <p:cTn id="37" dur="1000" fill="hold"/>
                                        <p:tgtEl>
                                          <p:spTgt spid="68612"/>
                                        </p:tgtEl>
                                        <p:attrNameLst>
                                          <p:attrName>ppt_w</p:attrName>
                                        </p:attrNameLst>
                                      </p:cBhvr>
                                      <p:tavLst>
                                        <p:tav tm="0">
                                          <p:val>
                                            <p:fltVal val="0"/>
                                          </p:val>
                                        </p:tav>
                                        <p:tav tm="100000">
                                          <p:val>
                                            <p:strVal val="#ppt_w"/>
                                          </p:val>
                                        </p:tav>
                                      </p:tavLst>
                                    </p:anim>
                                    <p:anim calcmode="lin" valueType="num">
                                      <p:cBhvr>
                                        <p:cTn id="38" dur="1000" fill="hold"/>
                                        <p:tgtEl>
                                          <p:spTgt spid="68612"/>
                                        </p:tgtEl>
                                        <p:attrNameLst>
                                          <p:attrName>ppt_h</p:attrName>
                                        </p:attrNameLst>
                                      </p:cBhvr>
                                      <p:tavLst>
                                        <p:tav tm="0">
                                          <p:val>
                                            <p:fltVal val="0"/>
                                          </p:val>
                                        </p:tav>
                                        <p:tav tm="100000">
                                          <p:val>
                                            <p:strVal val="#ppt_h"/>
                                          </p:val>
                                        </p:tav>
                                      </p:tavLst>
                                    </p:anim>
                                    <p:anim calcmode="lin" valueType="num">
                                      <p:cBhvr>
                                        <p:cTn id="39" dur="1000" fill="hold"/>
                                        <p:tgtEl>
                                          <p:spTgt spid="68612"/>
                                        </p:tgtEl>
                                        <p:attrNameLst>
                                          <p:attrName>style.rotation</p:attrName>
                                        </p:attrNameLst>
                                      </p:cBhvr>
                                      <p:tavLst>
                                        <p:tav tm="0">
                                          <p:val>
                                            <p:fltVal val="90"/>
                                          </p:val>
                                        </p:tav>
                                        <p:tav tm="100000">
                                          <p:val>
                                            <p:fltVal val="0"/>
                                          </p:val>
                                        </p:tav>
                                      </p:tavLst>
                                    </p:anim>
                                    <p:animEffect transition="in" filter="fade">
                                      <p:cBhvr>
                                        <p:cTn id="40" dur="1000"/>
                                        <p:tgtEl>
                                          <p:spTgt spid="68612"/>
                                        </p:tgtEl>
                                      </p:cBhvr>
                                    </p:animEffect>
                                  </p:childTnLst>
                                </p:cTn>
                              </p:par>
                              <p:par>
                                <p:cTn id="41" presetID="31" presetClass="entr" presetSubtype="0" fill="hold" nodeType="withEffect">
                                  <p:stCondLst>
                                    <p:cond delay="0"/>
                                  </p:stCondLst>
                                  <p:childTnLst>
                                    <p:set>
                                      <p:cBhvr>
                                        <p:cTn id="42" dur="1" fill="hold">
                                          <p:stCondLst>
                                            <p:cond delay="0"/>
                                          </p:stCondLst>
                                        </p:cTn>
                                        <p:tgtEl>
                                          <p:spTgt spid="68620"/>
                                        </p:tgtEl>
                                        <p:attrNameLst>
                                          <p:attrName>style.visibility</p:attrName>
                                        </p:attrNameLst>
                                      </p:cBhvr>
                                      <p:to>
                                        <p:strVal val="visible"/>
                                      </p:to>
                                    </p:set>
                                    <p:anim calcmode="lin" valueType="num">
                                      <p:cBhvr>
                                        <p:cTn id="43" dur="1000" fill="hold"/>
                                        <p:tgtEl>
                                          <p:spTgt spid="68620"/>
                                        </p:tgtEl>
                                        <p:attrNameLst>
                                          <p:attrName>ppt_w</p:attrName>
                                        </p:attrNameLst>
                                      </p:cBhvr>
                                      <p:tavLst>
                                        <p:tav tm="0">
                                          <p:val>
                                            <p:fltVal val="0"/>
                                          </p:val>
                                        </p:tav>
                                        <p:tav tm="100000">
                                          <p:val>
                                            <p:strVal val="#ppt_w"/>
                                          </p:val>
                                        </p:tav>
                                      </p:tavLst>
                                    </p:anim>
                                    <p:anim calcmode="lin" valueType="num">
                                      <p:cBhvr>
                                        <p:cTn id="44" dur="1000" fill="hold"/>
                                        <p:tgtEl>
                                          <p:spTgt spid="68620"/>
                                        </p:tgtEl>
                                        <p:attrNameLst>
                                          <p:attrName>ppt_h</p:attrName>
                                        </p:attrNameLst>
                                      </p:cBhvr>
                                      <p:tavLst>
                                        <p:tav tm="0">
                                          <p:val>
                                            <p:fltVal val="0"/>
                                          </p:val>
                                        </p:tav>
                                        <p:tav tm="100000">
                                          <p:val>
                                            <p:strVal val="#ppt_h"/>
                                          </p:val>
                                        </p:tav>
                                      </p:tavLst>
                                    </p:anim>
                                    <p:anim calcmode="lin" valueType="num">
                                      <p:cBhvr>
                                        <p:cTn id="45" dur="1000" fill="hold"/>
                                        <p:tgtEl>
                                          <p:spTgt spid="68620"/>
                                        </p:tgtEl>
                                        <p:attrNameLst>
                                          <p:attrName>style.rotation</p:attrName>
                                        </p:attrNameLst>
                                      </p:cBhvr>
                                      <p:tavLst>
                                        <p:tav tm="0">
                                          <p:val>
                                            <p:fltVal val="90"/>
                                          </p:val>
                                        </p:tav>
                                        <p:tav tm="100000">
                                          <p:val>
                                            <p:fltVal val="0"/>
                                          </p:val>
                                        </p:tav>
                                      </p:tavLst>
                                    </p:anim>
                                    <p:animEffect transition="in" filter="fade">
                                      <p:cBhvr>
                                        <p:cTn id="46" dur="1000"/>
                                        <p:tgtEl>
                                          <p:spTgt spid="68620"/>
                                        </p:tgtEl>
                                      </p:cBhvr>
                                    </p:animEffect>
                                  </p:childTnLst>
                                </p:cTn>
                              </p:par>
                            </p:childTnLst>
                          </p:cTn>
                        </p:par>
                        <p:par>
                          <p:cTn id="47" fill="hold">
                            <p:stCondLst>
                              <p:cond delay="1500"/>
                            </p:stCondLst>
                            <p:childTnLst>
                              <p:par>
                                <p:cTn id="48" presetID="31"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000" fill="hold"/>
                                        <p:tgtEl>
                                          <p:spTgt spid="4"/>
                                        </p:tgtEl>
                                        <p:attrNameLst>
                                          <p:attrName>ppt_w</p:attrName>
                                        </p:attrNameLst>
                                      </p:cBhvr>
                                      <p:tavLst>
                                        <p:tav tm="0">
                                          <p:val>
                                            <p:fltVal val="0"/>
                                          </p:val>
                                        </p:tav>
                                        <p:tav tm="100000">
                                          <p:val>
                                            <p:strVal val="#ppt_w"/>
                                          </p:val>
                                        </p:tav>
                                      </p:tavLst>
                                    </p:anim>
                                    <p:anim calcmode="lin" valueType="num">
                                      <p:cBhvr>
                                        <p:cTn id="51" dur="1000" fill="hold"/>
                                        <p:tgtEl>
                                          <p:spTgt spid="4"/>
                                        </p:tgtEl>
                                        <p:attrNameLst>
                                          <p:attrName>ppt_h</p:attrName>
                                        </p:attrNameLst>
                                      </p:cBhvr>
                                      <p:tavLst>
                                        <p:tav tm="0">
                                          <p:val>
                                            <p:fltVal val="0"/>
                                          </p:val>
                                        </p:tav>
                                        <p:tav tm="100000">
                                          <p:val>
                                            <p:strVal val="#ppt_h"/>
                                          </p:val>
                                        </p:tav>
                                      </p:tavLst>
                                    </p:anim>
                                    <p:anim calcmode="lin" valueType="num">
                                      <p:cBhvr>
                                        <p:cTn id="52" dur="1000" fill="hold"/>
                                        <p:tgtEl>
                                          <p:spTgt spid="4"/>
                                        </p:tgtEl>
                                        <p:attrNameLst>
                                          <p:attrName>style.rotation</p:attrName>
                                        </p:attrNameLst>
                                      </p:cBhvr>
                                      <p:tavLst>
                                        <p:tav tm="0">
                                          <p:val>
                                            <p:fltVal val="90"/>
                                          </p:val>
                                        </p:tav>
                                        <p:tav tm="100000">
                                          <p:val>
                                            <p:fltVal val="0"/>
                                          </p:val>
                                        </p:tav>
                                      </p:tavLst>
                                    </p:anim>
                                    <p:animEffect transition="in" filter="fade">
                                      <p:cBhvr>
                                        <p:cTn id="53" dur="1000"/>
                                        <p:tgtEl>
                                          <p:spTgt spid="4"/>
                                        </p:tgtEl>
                                      </p:cBhvr>
                                    </p:animEffect>
                                  </p:childTnLst>
                                </p:cTn>
                              </p:par>
                              <p:par>
                                <p:cTn id="54" presetID="31" presetClass="entr" presetSubtype="0" fill="hold" nodeType="withEffect">
                                  <p:stCondLst>
                                    <p:cond delay="0"/>
                                  </p:stCondLst>
                                  <p:childTnLst>
                                    <p:set>
                                      <p:cBhvr>
                                        <p:cTn id="55" dur="1" fill="hold">
                                          <p:stCondLst>
                                            <p:cond delay="0"/>
                                          </p:stCondLst>
                                        </p:cTn>
                                        <p:tgtEl>
                                          <p:spTgt spid="68628"/>
                                        </p:tgtEl>
                                        <p:attrNameLst>
                                          <p:attrName>style.visibility</p:attrName>
                                        </p:attrNameLst>
                                      </p:cBhvr>
                                      <p:to>
                                        <p:strVal val="visible"/>
                                      </p:to>
                                    </p:set>
                                    <p:anim calcmode="lin" valueType="num">
                                      <p:cBhvr>
                                        <p:cTn id="56" dur="1000" fill="hold"/>
                                        <p:tgtEl>
                                          <p:spTgt spid="68628"/>
                                        </p:tgtEl>
                                        <p:attrNameLst>
                                          <p:attrName>ppt_w</p:attrName>
                                        </p:attrNameLst>
                                      </p:cBhvr>
                                      <p:tavLst>
                                        <p:tav tm="0">
                                          <p:val>
                                            <p:fltVal val="0"/>
                                          </p:val>
                                        </p:tav>
                                        <p:tav tm="100000">
                                          <p:val>
                                            <p:strVal val="#ppt_w"/>
                                          </p:val>
                                        </p:tav>
                                      </p:tavLst>
                                    </p:anim>
                                    <p:anim calcmode="lin" valueType="num">
                                      <p:cBhvr>
                                        <p:cTn id="57" dur="1000" fill="hold"/>
                                        <p:tgtEl>
                                          <p:spTgt spid="68628"/>
                                        </p:tgtEl>
                                        <p:attrNameLst>
                                          <p:attrName>ppt_h</p:attrName>
                                        </p:attrNameLst>
                                      </p:cBhvr>
                                      <p:tavLst>
                                        <p:tav tm="0">
                                          <p:val>
                                            <p:fltVal val="0"/>
                                          </p:val>
                                        </p:tav>
                                        <p:tav tm="100000">
                                          <p:val>
                                            <p:strVal val="#ppt_h"/>
                                          </p:val>
                                        </p:tav>
                                      </p:tavLst>
                                    </p:anim>
                                    <p:anim calcmode="lin" valueType="num">
                                      <p:cBhvr>
                                        <p:cTn id="58" dur="1000" fill="hold"/>
                                        <p:tgtEl>
                                          <p:spTgt spid="68628"/>
                                        </p:tgtEl>
                                        <p:attrNameLst>
                                          <p:attrName>style.rotation</p:attrName>
                                        </p:attrNameLst>
                                      </p:cBhvr>
                                      <p:tavLst>
                                        <p:tav tm="0">
                                          <p:val>
                                            <p:fltVal val="90"/>
                                          </p:val>
                                        </p:tav>
                                        <p:tav tm="100000">
                                          <p:val>
                                            <p:fltVal val="0"/>
                                          </p:val>
                                        </p:tav>
                                      </p:tavLst>
                                    </p:anim>
                                    <p:animEffect transition="in" filter="fade">
                                      <p:cBhvr>
                                        <p:cTn id="59" dur="1000"/>
                                        <p:tgtEl>
                                          <p:spTgt spid="68628"/>
                                        </p:tgtEl>
                                      </p:cBhvr>
                                    </p:animEffect>
                                  </p:childTnLst>
                                </p:cTn>
                              </p:par>
                              <p:par>
                                <p:cTn id="60" presetID="31"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 calcmode="lin" valueType="num">
                                      <p:cBhvr>
                                        <p:cTn id="64" dur="1000" fill="hold"/>
                                        <p:tgtEl>
                                          <p:spTgt spid="12"/>
                                        </p:tgtEl>
                                        <p:attrNameLst>
                                          <p:attrName>style.rotation</p:attrName>
                                        </p:attrNameLst>
                                      </p:cBhvr>
                                      <p:tavLst>
                                        <p:tav tm="0">
                                          <p:val>
                                            <p:fltVal val="90"/>
                                          </p:val>
                                        </p:tav>
                                        <p:tav tm="100000">
                                          <p:val>
                                            <p:fltVal val="0"/>
                                          </p:val>
                                        </p:tav>
                                      </p:tavLst>
                                    </p:anim>
                                    <p:animEffect transition="in" filter="fade">
                                      <p:cBhvr>
                                        <p:cTn id="65" dur="1000"/>
                                        <p:tgtEl>
                                          <p:spTgt spid="12"/>
                                        </p:tgtEl>
                                      </p:cBhvr>
                                    </p:animEffect>
                                  </p:childTnLst>
                                </p:cTn>
                              </p:par>
                              <p:par>
                                <p:cTn id="66" presetID="31" presetClass="entr" presetSubtype="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2500"/>
                            </p:stCondLst>
                            <p:childTnLst>
                              <p:par>
                                <p:cTn id="73" presetID="31" presetClass="entr" presetSubtype="0"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1000" fill="hold"/>
                                        <p:tgtEl>
                                          <p:spTgt spid="14"/>
                                        </p:tgtEl>
                                        <p:attrNameLst>
                                          <p:attrName>ppt_w</p:attrName>
                                        </p:attrNameLst>
                                      </p:cBhvr>
                                      <p:tavLst>
                                        <p:tav tm="0">
                                          <p:val>
                                            <p:fltVal val="0"/>
                                          </p:val>
                                        </p:tav>
                                        <p:tav tm="100000">
                                          <p:val>
                                            <p:strVal val="#ppt_w"/>
                                          </p:val>
                                        </p:tav>
                                      </p:tavLst>
                                    </p:anim>
                                    <p:anim calcmode="lin" valueType="num">
                                      <p:cBhvr>
                                        <p:cTn id="76" dur="1000" fill="hold"/>
                                        <p:tgtEl>
                                          <p:spTgt spid="14"/>
                                        </p:tgtEl>
                                        <p:attrNameLst>
                                          <p:attrName>ppt_h</p:attrName>
                                        </p:attrNameLst>
                                      </p:cBhvr>
                                      <p:tavLst>
                                        <p:tav tm="0">
                                          <p:val>
                                            <p:fltVal val="0"/>
                                          </p:val>
                                        </p:tav>
                                        <p:tav tm="100000">
                                          <p:val>
                                            <p:strVal val="#ppt_h"/>
                                          </p:val>
                                        </p:tav>
                                      </p:tavLst>
                                    </p:anim>
                                    <p:anim calcmode="lin" valueType="num">
                                      <p:cBhvr>
                                        <p:cTn id="77" dur="1000" fill="hold"/>
                                        <p:tgtEl>
                                          <p:spTgt spid="14"/>
                                        </p:tgtEl>
                                        <p:attrNameLst>
                                          <p:attrName>style.rotation</p:attrName>
                                        </p:attrNameLst>
                                      </p:cBhvr>
                                      <p:tavLst>
                                        <p:tav tm="0">
                                          <p:val>
                                            <p:fltVal val="90"/>
                                          </p:val>
                                        </p:tav>
                                        <p:tav tm="100000">
                                          <p:val>
                                            <p:fltVal val="0"/>
                                          </p:val>
                                        </p:tav>
                                      </p:tavLst>
                                    </p:anim>
                                    <p:animEffect transition="in" filter="fade">
                                      <p:cBhvr>
                                        <p:cTn id="78" dur="1000"/>
                                        <p:tgtEl>
                                          <p:spTgt spid="14"/>
                                        </p:tgtEl>
                                      </p:cBhvr>
                                    </p:animEffect>
                                  </p:childTnLst>
                                </p:cTn>
                              </p:par>
                              <p:par>
                                <p:cTn id="79" presetID="31" presetClass="entr" presetSubtype="0"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1000" fill="hold"/>
                                        <p:tgtEl>
                                          <p:spTgt spid="19"/>
                                        </p:tgtEl>
                                        <p:attrNameLst>
                                          <p:attrName>ppt_w</p:attrName>
                                        </p:attrNameLst>
                                      </p:cBhvr>
                                      <p:tavLst>
                                        <p:tav tm="0">
                                          <p:val>
                                            <p:fltVal val="0"/>
                                          </p:val>
                                        </p:tav>
                                        <p:tav tm="100000">
                                          <p:val>
                                            <p:strVal val="#ppt_w"/>
                                          </p:val>
                                        </p:tav>
                                      </p:tavLst>
                                    </p:anim>
                                    <p:anim calcmode="lin" valueType="num">
                                      <p:cBhvr>
                                        <p:cTn id="82" dur="1000" fill="hold"/>
                                        <p:tgtEl>
                                          <p:spTgt spid="19"/>
                                        </p:tgtEl>
                                        <p:attrNameLst>
                                          <p:attrName>ppt_h</p:attrName>
                                        </p:attrNameLst>
                                      </p:cBhvr>
                                      <p:tavLst>
                                        <p:tav tm="0">
                                          <p:val>
                                            <p:fltVal val="0"/>
                                          </p:val>
                                        </p:tav>
                                        <p:tav tm="100000">
                                          <p:val>
                                            <p:strVal val="#ppt_h"/>
                                          </p:val>
                                        </p:tav>
                                      </p:tavLst>
                                    </p:anim>
                                    <p:anim calcmode="lin" valueType="num">
                                      <p:cBhvr>
                                        <p:cTn id="83" dur="1000" fill="hold"/>
                                        <p:tgtEl>
                                          <p:spTgt spid="19"/>
                                        </p:tgtEl>
                                        <p:attrNameLst>
                                          <p:attrName>style.rotation</p:attrName>
                                        </p:attrNameLst>
                                      </p:cBhvr>
                                      <p:tavLst>
                                        <p:tav tm="0">
                                          <p:val>
                                            <p:fltVal val="90"/>
                                          </p:val>
                                        </p:tav>
                                        <p:tav tm="100000">
                                          <p:val>
                                            <p:fltVal val="0"/>
                                          </p:val>
                                        </p:tav>
                                      </p:tavLst>
                                    </p:anim>
                                    <p:animEffect transition="in" filter="fade">
                                      <p:cBhvr>
                                        <p:cTn id="84" dur="1000"/>
                                        <p:tgtEl>
                                          <p:spTgt spid="19"/>
                                        </p:tgtEl>
                                      </p:cBhvr>
                                    </p:animEffect>
                                  </p:childTnLst>
                                </p:cTn>
                              </p:par>
                              <p:par>
                                <p:cTn id="85" presetID="31" presetClass="entr" presetSubtype="0" fill="hold"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ppt_w</p:attrName>
                                        </p:attrNameLst>
                                      </p:cBhvr>
                                      <p:tavLst>
                                        <p:tav tm="0">
                                          <p:val>
                                            <p:fltVal val="0"/>
                                          </p:val>
                                        </p:tav>
                                        <p:tav tm="100000">
                                          <p:val>
                                            <p:strVal val="#ppt_w"/>
                                          </p:val>
                                        </p:tav>
                                      </p:tavLst>
                                    </p:anim>
                                    <p:anim calcmode="lin" valueType="num">
                                      <p:cBhvr>
                                        <p:cTn id="88" dur="1000" fill="hold"/>
                                        <p:tgtEl>
                                          <p:spTgt spid="18"/>
                                        </p:tgtEl>
                                        <p:attrNameLst>
                                          <p:attrName>ppt_h</p:attrName>
                                        </p:attrNameLst>
                                      </p:cBhvr>
                                      <p:tavLst>
                                        <p:tav tm="0">
                                          <p:val>
                                            <p:fltVal val="0"/>
                                          </p:val>
                                        </p:tav>
                                        <p:tav tm="100000">
                                          <p:val>
                                            <p:strVal val="#ppt_h"/>
                                          </p:val>
                                        </p:tav>
                                      </p:tavLst>
                                    </p:anim>
                                    <p:anim calcmode="lin" valueType="num">
                                      <p:cBhvr>
                                        <p:cTn id="89" dur="1000" fill="hold"/>
                                        <p:tgtEl>
                                          <p:spTgt spid="18"/>
                                        </p:tgtEl>
                                        <p:attrNameLst>
                                          <p:attrName>style.rotation</p:attrName>
                                        </p:attrNameLst>
                                      </p:cBhvr>
                                      <p:tavLst>
                                        <p:tav tm="0">
                                          <p:val>
                                            <p:fltVal val="90"/>
                                          </p:val>
                                        </p:tav>
                                        <p:tav tm="100000">
                                          <p:val>
                                            <p:fltVal val="0"/>
                                          </p:val>
                                        </p:tav>
                                      </p:tavLst>
                                    </p:anim>
                                    <p:animEffect transition="in" filter="fade">
                                      <p:cBhvr>
                                        <p:cTn id="9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584" y="0"/>
            <a:ext cx="8229600" cy="1143000"/>
          </a:xfrm>
        </p:spPr>
        <p:txBody>
          <a:bodyPr/>
          <a:lstStyle/>
          <a:p>
            <a:r>
              <a:rPr lang="ru-RU" dirty="0" smtClean="0"/>
              <a:t>Здоровая Россия</a:t>
            </a:r>
            <a:endParaRPr lang="ru-RU" dirty="0"/>
          </a:p>
        </p:txBody>
      </p:sp>
      <p:pic>
        <p:nvPicPr>
          <p:cNvPr id="1030" name="Picture 6" descr="http://www.mhealth.ru/upload/menshealth/2010/jan/VU01-4166_we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79" y="864526"/>
            <a:ext cx="2879358" cy="2104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msk.forum.motolodka.ru/att/club/435201_4428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0048" y="4206425"/>
            <a:ext cx="2966448" cy="24629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http://varlamovo.ucoz.ru/foto/P1000733.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562712" y="1487276"/>
            <a:ext cx="5875406" cy="4406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97954"/>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plus(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r>
              <a:rPr lang="ru-RU" dirty="0" smtClean="0"/>
              <a:t> В нашей стране.</a:t>
            </a:r>
            <a:endParaRPr lang="ru-RU" dirty="0"/>
          </a:p>
        </p:txBody>
      </p:sp>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716016" y="1577777"/>
            <a:ext cx="3970784" cy="4549257"/>
          </a:xfrm>
          <a:prstGeom prst="rect">
            <a:avLst/>
          </a:prstGeom>
          <a:ln>
            <a:noFill/>
          </a:ln>
          <a:effectLst>
            <a:outerShdw blurRad="190500" algn="tl" rotWithShape="0">
              <a:srgbClr val="000000">
                <a:alpha val="70000"/>
              </a:srgbClr>
            </a:outerShdw>
          </a:effectLst>
        </p:spPr>
      </p:pic>
      <p:pic>
        <p:nvPicPr>
          <p:cNvPr id="69634" name="Picture 2" descr="http://www.yuga.ru/media/vladimir_putin_b11__neayk6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7584" y="1577777"/>
            <a:ext cx="3598942" cy="4549258"/>
          </a:xfrm>
          <a:prstGeom prst="rect">
            <a:avLst/>
          </a:prstGeom>
          <a:ln w="38100" cap="sq">
            <a:solidFill>
              <a:srgbClr val="000000"/>
            </a:solidFill>
            <a:prstDash val="solid"/>
            <a:miter lim="800000"/>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 name="AutoShape 4" descr="http://img.nr2.ru/pict/arts1/39/72/397247.jpg"/>
          <p:cNvSpPr>
            <a:spLocks noChangeAspect="1" noChangeArrowheads="1"/>
          </p:cNvSpPr>
          <p:nvPr/>
        </p:nvSpPr>
        <p:spPr bwMode="auto">
          <a:xfrm>
            <a:off x="155575" y="-1050925"/>
            <a:ext cx="2857500" cy="2190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http://img.nr2.ru/pict/arts1/39/72/397247.jpg"/>
          <p:cNvSpPr>
            <a:spLocks noChangeAspect="1" noChangeArrowheads="1"/>
          </p:cNvSpPr>
          <p:nvPr/>
        </p:nvSpPr>
        <p:spPr bwMode="auto">
          <a:xfrm>
            <a:off x="307975" y="-898525"/>
            <a:ext cx="2857500" cy="2190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64843709"/>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fontScale="90000"/>
          </a:bodyPr>
          <a:lstStyle/>
          <a:p>
            <a:r>
              <a:rPr lang="ru-RU" sz="3600" dirty="0" smtClean="0"/>
              <a:t>5. Исследовательская часть: Здоровый образ жизни в нашей школе.</a:t>
            </a:r>
            <a:endParaRPr lang="ru-RU" sz="3600" dirty="0"/>
          </a:p>
        </p:txBody>
      </p:sp>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187624" y="1607932"/>
            <a:ext cx="6480720" cy="4415913"/>
          </a:xfrm>
          <a:prstGeom prst="rect">
            <a:avLst/>
          </a:prstGeom>
          <a:ln>
            <a:noFill/>
          </a:ln>
          <a:effectLst>
            <a:reflection blurRad="6350" stA="50000" endA="300" endPos="55500" dist="50800" dir="5400000" sy="-100000" algn="bl" rotWithShape="0"/>
            <a:softEdge rad="112500"/>
          </a:effectLst>
        </p:spPr>
      </p:pic>
      <p:pic>
        <p:nvPicPr>
          <p:cNvPr id="5" name="Рисунок 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296" b="99074" l="3284" r="97865"/>
                    </a14:imgEffect>
                  </a14:imgLayer>
                </a14:imgProps>
              </a:ext>
              <a:ext uri="{28A0092B-C50C-407E-A947-70E740481C1C}">
                <a14:useLocalDpi xmlns:a14="http://schemas.microsoft.com/office/drawing/2010/main"/>
              </a:ext>
            </a:extLst>
          </a:blip>
          <a:srcRect/>
          <a:stretch/>
        </p:blipFill>
        <p:spPr>
          <a:xfrm>
            <a:off x="4330316" y="1607932"/>
            <a:ext cx="4813684" cy="4300522"/>
          </a:xfrm>
          <a:prstGeom prst="rect">
            <a:avLst/>
          </a:prstGeom>
          <a:ln>
            <a:noFill/>
          </a:ln>
          <a:effectLst>
            <a:reflection blurRad="6350" stA="50000" endA="300" endPos="55500" dist="50800" dir="5400000" sy="-100000" algn="bl" rotWithShape="0"/>
            <a:softEdge rad="112500"/>
          </a:effectLst>
        </p:spPr>
      </p:pic>
      <p:pic>
        <p:nvPicPr>
          <p:cNvPr id="6" name="Рисунок 5"/>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61" b="100000" l="4208" r="99800"/>
                    </a14:imgEffect>
                  </a14:imgLayer>
                </a14:imgProps>
              </a:ext>
              <a:ext uri="{28A0092B-C50C-407E-A947-70E740481C1C}">
                <a14:useLocalDpi xmlns:a14="http://schemas.microsoft.com/office/drawing/2010/main"/>
              </a:ext>
            </a:extLst>
          </a:blip>
          <a:srcRect/>
          <a:stretch/>
        </p:blipFill>
        <p:spPr>
          <a:xfrm>
            <a:off x="21162" y="1412776"/>
            <a:ext cx="3493098" cy="4351667"/>
          </a:xfrm>
          <a:prstGeom prst="rect">
            <a:avLst/>
          </a:prstGeom>
          <a:ln>
            <a:noFill/>
          </a:ln>
          <a:effectLst>
            <a:reflection blurRad="6350" stA="50000" endA="300" endPos="55500" dist="50800" dir="5400000" sy="-100000" algn="bl" rotWithShape="0"/>
            <a:softEdge rad="112500"/>
          </a:effectLst>
        </p:spPr>
      </p:pic>
    </p:spTree>
    <p:extLst>
      <p:ext uri="{BB962C8B-B14F-4D97-AF65-F5344CB8AC3E}">
        <p14:creationId xmlns:p14="http://schemas.microsoft.com/office/powerpoint/2010/main" val="655450089"/>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lstStyle/>
          <a:p>
            <a:r>
              <a:rPr lang="ru-RU" smtClean="0"/>
              <a:t>А) Составление </a:t>
            </a:r>
            <a:r>
              <a:rPr lang="ru-RU" dirty="0" smtClean="0"/>
              <a:t>анкеты:</a:t>
            </a:r>
            <a:endParaRPr lang="ru-RU" dirty="0"/>
          </a:p>
        </p:txBody>
      </p:sp>
      <p:sp>
        <p:nvSpPr>
          <p:cNvPr id="6" name="Объект 5"/>
          <p:cNvSpPr>
            <a:spLocks noGrp="1"/>
          </p:cNvSpPr>
          <p:nvPr>
            <p:ph idx="1"/>
          </p:nvPr>
        </p:nvSpPr>
        <p:spPr>
          <a:xfrm>
            <a:off x="107504" y="1340768"/>
            <a:ext cx="4892815" cy="4878179"/>
          </a:xfrm>
        </p:spPr>
        <p:txBody>
          <a:bodyPr/>
          <a:lstStyle/>
          <a:p>
            <a:pPr marL="0" indent="0">
              <a:buNone/>
            </a:pPr>
            <a:r>
              <a:rPr lang="ru-RU" sz="1800" dirty="0"/>
              <a:t>1.Ведёте ли Вы здоровый образ жизни?</a:t>
            </a:r>
          </a:p>
          <a:p>
            <a:pPr marL="0" indent="0">
              <a:buNone/>
            </a:pPr>
            <a:r>
              <a:rPr lang="ru-RU" sz="1800" dirty="0"/>
              <a:t>2.Есть ли у Вас определенный распорядок дня?</a:t>
            </a:r>
          </a:p>
          <a:p>
            <a:pPr marL="0" indent="0">
              <a:buNone/>
            </a:pPr>
            <a:r>
              <a:rPr lang="ru-RU" sz="1800" dirty="0"/>
              <a:t>3.Придерживаетесь ли Вы его?</a:t>
            </a:r>
          </a:p>
          <a:p>
            <a:pPr marL="0" indent="0">
              <a:buNone/>
            </a:pPr>
            <a:r>
              <a:rPr lang="ru-RU" sz="1800" dirty="0"/>
              <a:t>4.Соблюдаете ли Вы режим питания?</a:t>
            </a:r>
          </a:p>
          <a:p>
            <a:pPr marL="0" indent="0">
              <a:buNone/>
            </a:pPr>
            <a:r>
              <a:rPr lang="ru-RU" sz="1800" dirty="0"/>
              <a:t>5.Сколько раз Вы чистите зубы в день?</a:t>
            </a:r>
          </a:p>
          <a:p>
            <a:pPr marL="0" indent="0">
              <a:buNone/>
            </a:pPr>
            <a:r>
              <a:rPr lang="ru-RU" sz="1800" dirty="0"/>
              <a:t>6.Следите ли Вы за своей осанкой?</a:t>
            </a:r>
          </a:p>
          <a:p>
            <a:pPr marL="0" indent="0">
              <a:buNone/>
            </a:pPr>
            <a:r>
              <a:rPr lang="ru-RU" sz="1800" dirty="0"/>
              <a:t>7.Занимаетесь ли вы спортом?</a:t>
            </a:r>
          </a:p>
          <a:p>
            <a:pPr marL="0" indent="0">
              <a:buNone/>
            </a:pPr>
            <a:r>
              <a:rPr lang="ru-RU" sz="1800" dirty="0"/>
              <a:t>8.Каким образом занятия спортом Вам помогают в жизни?</a:t>
            </a:r>
          </a:p>
          <a:p>
            <a:pPr marL="0" indent="0">
              <a:buNone/>
            </a:pPr>
            <a:r>
              <a:rPr lang="ru-RU" sz="1800" dirty="0"/>
              <a:t>9.Курите ли Вы?</a:t>
            </a:r>
          </a:p>
          <a:p>
            <a:pPr marL="0" indent="0">
              <a:buNone/>
            </a:pPr>
            <a:r>
              <a:rPr lang="ru-RU" sz="1800" dirty="0"/>
              <a:t>10.Употребляли ли Вы когда-нибудь алкоголь?</a:t>
            </a:r>
          </a:p>
          <a:p>
            <a:pPr marL="0" indent="0">
              <a:buNone/>
            </a:pPr>
            <a:r>
              <a:rPr lang="ru-RU" sz="1800" dirty="0"/>
              <a:t>11.Считаете ли Вы, что здоровый образ жизни</a:t>
            </a:r>
          </a:p>
          <a:p>
            <a:pPr marL="0" indent="0">
              <a:buNone/>
            </a:pPr>
            <a:r>
              <a:rPr lang="ru-RU" sz="1800" dirty="0"/>
              <a:t>сможет вам сохранить здоровье и продлить жизнь?</a:t>
            </a:r>
          </a:p>
          <a:p>
            <a:pPr marL="0" indent="0">
              <a:buNone/>
            </a:pPr>
            <a:endParaRPr lang="ru-RU" dirty="0"/>
          </a:p>
        </p:txBody>
      </p:sp>
      <p:pic>
        <p:nvPicPr>
          <p:cNvPr id="1026" name="Picture 2" descr="http://i6.beon.ru/57/23/252357/41/82962841/54265470.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378437">
            <a:off x="5270185" y="1234197"/>
            <a:ext cx="3483086" cy="2612315"/>
          </a:xfrm>
          <a:prstGeom prst="rect">
            <a:avLst/>
          </a:prstGeom>
          <a:ln>
            <a:noFill/>
          </a:ln>
          <a:effectLst>
            <a:reflection blurRad="6350" stA="50000" endA="300" endPos="55500" dist="50800" dir="5400000" sy="-100000" algn="bl" rotWithShape="0"/>
            <a:softEdge rad="112500"/>
          </a:effectLst>
          <a:extLst>
            <a:ext uri="{909E8E84-426E-40DD-AFC4-6F175D3DCCD1}">
              <a14:hiddenFill xmlns:a14="http://schemas.microsoft.com/office/drawing/2010/main">
                <a:solidFill>
                  <a:srgbClr val="FFFFFF"/>
                </a:solidFill>
              </a14:hiddenFill>
            </a:ext>
          </a:extLst>
        </p:spPr>
      </p:pic>
      <p:pic>
        <p:nvPicPr>
          <p:cNvPr id="1030" name="Picture 6" descr="http://www.avjobs.com/images/v_png_v5/v_collection_png/256x256/shadow/pen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936" y="2060848"/>
            <a:ext cx="2227045" cy="222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872"/>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500" fill="hold"/>
                                        <p:tgtEl>
                                          <p:spTgt spid="1030"/>
                                        </p:tgtEl>
                                        <p:attrNameLst>
                                          <p:attrName>ppt_x</p:attrName>
                                        </p:attrNameLst>
                                      </p:cBhvr>
                                      <p:tavLst>
                                        <p:tav tm="0">
                                          <p:val>
                                            <p:strVal val="#ppt_x"/>
                                          </p:val>
                                        </p:tav>
                                        <p:tav tm="100000">
                                          <p:val>
                                            <p:strVal val="#ppt_x"/>
                                          </p:val>
                                        </p:tav>
                                      </p:tavLst>
                                    </p:anim>
                                    <p:anim calcmode="lin" valueType="num">
                                      <p:cBhvr additive="base">
                                        <p:cTn id="19"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4" y="50830"/>
            <a:ext cx="4968552" cy="1143000"/>
          </a:xfrm>
        </p:spPr>
        <p:txBody>
          <a:bodyPr>
            <a:normAutofit fontScale="90000"/>
          </a:bodyPr>
          <a:lstStyle/>
          <a:p>
            <a:r>
              <a:rPr lang="ru-RU" sz="3600" dirty="0" smtClean="0"/>
              <a:t>Б) Результаты анкетирования:</a:t>
            </a:r>
            <a:endParaRPr lang="ru-RU" sz="3600" dirty="0"/>
          </a:p>
        </p:txBody>
      </p:sp>
      <p:sp>
        <p:nvSpPr>
          <p:cNvPr id="3" name="Объект 2"/>
          <p:cNvSpPr>
            <a:spLocks noGrp="1"/>
          </p:cNvSpPr>
          <p:nvPr>
            <p:ph idx="1"/>
          </p:nvPr>
        </p:nvSpPr>
        <p:spPr>
          <a:xfrm>
            <a:off x="179512" y="1124744"/>
            <a:ext cx="5904656" cy="2664296"/>
          </a:xfrm>
        </p:spPr>
        <p:txBody>
          <a:bodyPr>
            <a:normAutofit lnSpcReduction="10000"/>
          </a:bodyPr>
          <a:lstStyle/>
          <a:p>
            <a:pPr marL="0" indent="0">
              <a:buNone/>
            </a:pPr>
            <a:r>
              <a:rPr lang="ru-RU" sz="1800" b="1" dirty="0" smtClean="0"/>
              <a:t>Классы, принявшие участие в анкетировании:</a:t>
            </a:r>
            <a:endParaRPr lang="ru-RU" sz="1800" dirty="0"/>
          </a:p>
          <a:p>
            <a:pPr marL="0" indent="0">
              <a:buNone/>
            </a:pPr>
            <a:r>
              <a:rPr lang="ru-RU" sz="1800" b="1" dirty="0"/>
              <a:t>5кл-</a:t>
            </a:r>
            <a:r>
              <a:rPr lang="ru-RU" sz="1800" dirty="0"/>
              <a:t>30 человек</a:t>
            </a:r>
          </a:p>
          <a:p>
            <a:pPr marL="0" indent="0">
              <a:buNone/>
            </a:pPr>
            <a:r>
              <a:rPr lang="ru-RU" sz="1800" b="1" dirty="0"/>
              <a:t>6кл</a:t>
            </a:r>
            <a:r>
              <a:rPr lang="ru-RU" sz="1800" dirty="0"/>
              <a:t>-25 человек</a:t>
            </a:r>
            <a:r>
              <a:rPr lang="ru-RU" sz="1800" b="1" dirty="0"/>
              <a:t> </a:t>
            </a:r>
            <a:endParaRPr lang="ru-RU" sz="1800" dirty="0"/>
          </a:p>
          <a:p>
            <a:pPr marL="0" indent="0">
              <a:buNone/>
            </a:pPr>
            <a:r>
              <a:rPr lang="ru-RU" sz="1800" b="1" dirty="0"/>
              <a:t>7кл</a:t>
            </a:r>
            <a:r>
              <a:rPr lang="ru-RU" sz="1800" dirty="0"/>
              <a:t>-31 человека</a:t>
            </a:r>
          </a:p>
          <a:p>
            <a:pPr marL="0" indent="0">
              <a:buNone/>
            </a:pPr>
            <a:r>
              <a:rPr lang="ru-RU" sz="1800" b="1" dirty="0"/>
              <a:t>8кл</a:t>
            </a:r>
            <a:r>
              <a:rPr lang="ru-RU" sz="1800" dirty="0"/>
              <a:t>-24 человека</a:t>
            </a:r>
          </a:p>
          <a:p>
            <a:pPr marL="0" indent="0">
              <a:buNone/>
            </a:pPr>
            <a:r>
              <a:rPr lang="ru-RU" sz="1800" b="1" dirty="0" smtClean="0"/>
              <a:t>9кл</a:t>
            </a:r>
            <a:r>
              <a:rPr lang="ru-RU" sz="1800" dirty="0" smtClean="0"/>
              <a:t> -20 человек</a:t>
            </a:r>
          </a:p>
          <a:p>
            <a:pPr marL="0" indent="0">
              <a:buNone/>
            </a:pPr>
            <a:r>
              <a:rPr lang="ru-RU" sz="1800" b="1" dirty="0" smtClean="0"/>
              <a:t>10кл </a:t>
            </a:r>
            <a:r>
              <a:rPr lang="ru-RU" sz="1800" dirty="0"/>
              <a:t>-13 человек</a:t>
            </a:r>
          </a:p>
          <a:p>
            <a:pPr marL="0" indent="0">
              <a:buNone/>
            </a:pPr>
            <a:r>
              <a:rPr lang="ru-RU" sz="1800" b="1" dirty="0"/>
              <a:t>11кл</a:t>
            </a:r>
            <a:r>
              <a:rPr lang="ru-RU" sz="1800" dirty="0"/>
              <a:t>-14 человек</a:t>
            </a:r>
          </a:p>
          <a:p>
            <a:pPr marL="0" indent="0">
              <a:buNone/>
            </a:pPr>
            <a:endParaRPr lang="ru-RU" dirty="0"/>
          </a:p>
        </p:txBody>
      </p:sp>
      <p:sp>
        <p:nvSpPr>
          <p:cNvPr id="5" name="Прямоугольник 4"/>
          <p:cNvSpPr/>
          <p:nvPr/>
        </p:nvSpPr>
        <p:spPr>
          <a:xfrm>
            <a:off x="4022070" y="2900843"/>
            <a:ext cx="5351512" cy="1200329"/>
          </a:xfrm>
          <a:prstGeom prst="rect">
            <a:avLst/>
          </a:prstGeom>
        </p:spPr>
        <p:txBody>
          <a:bodyPr wrap="square">
            <a:spAutoFit/>
          </a:bodyPr>
          <a:lstStyle/>
          <a:p>
            <a:r>
              <a:rPr lang="ru-RU" sz="3600" dirty="0">
                <a:latin typeface="+mn-lt"/>
              </a:rPr>
              <a:t>В) Результаты медицинского </a:t>
            </a:r>
            <a:r>
              <a:rPr lang="ru-RU" sz="3600" dirty="0" smtClean="0">
                <a:latin typeface="+mn-lt"/>
              </a:rPr>
              <a:t>осмотра:</a:t>
            </a:r>
            <a:endParaRPr lang="ru-RU" sz="3600" dirty="0">
              <a:latin typeface="+mn-lt"/>
            </a:endParaRPr>
          </a:p>
        </p:txBody>
      </p:sp>
      <p:pic>
        <p:nvPicPr>
          <p:cNvPr id="6" name="Рисунок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372973" y="3779444"/>
            <a:ext cx="3600400" cy="2900322"/>
          </a:xfrm>
          <a:prstGeom prst="rect">
            <a:avLst/>
          </a:prstGeom>
        </p:spPr>
      </p:pic>
      <p:sp>
        <p:nvSpPr>
          <p:cNvPr id="7" name="Объект 2"/>
          <p:cNvSpPr txBox="1">
            <a:spLocks/>
          </p:cNvSpPr>
          <p:nvPr/>
        </p:nvSpPr>
        <p:spPr bwMode="auto">
          <a:xfrm>
            <a:off x="4119464" y="4101172"/>
            <a:ext cx="4546848" cy="264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1800" dirty="0" smtClean="0"/>
              <a:t>желудочно-кишечные заболевания-33ч(21%)</a:t>
            </a:r>
          </a:p>
          <a:p>
            <a:r>
              <a:rPr lang="ru-RU" sz="1800" dirty="0" smtClean="0"/>
              <a:t>кариес-33ч(21%)</a:t>
            </a:r>
          </a:p>
          <a:p>
            <a:r>
              <a:rPr lang="ru-RU" sz="1800" dirty="0" smtClean="0"/>
              <a:t>нарушение осанки-57ч(37%)</a:t>
            </a:r>
          </a:p>
          <a:p>
            <a:r>
              <a:rPr lang="ru-RU" sz="1800" dirty="0" smtClean="0"/>
              <a:t>нарушение зрения-19ч(12%)</a:t>
            </a:r>
          </a:p>
          <a:p>
            <a:r>
              <a:rPr lang="ru-RU" sz="1800" dirty="0" smtClean="0"/>
              <a:t>заболевания сердечнососудистой системы- 5ч(3%)</a:t>
            </a:r>
          </a:p>
          <a:p>
            <a:r>
              <a:rPr lang="ru-RU" sz="1800" dirty="0" smtClean="0"/>
              <a:t>ожирение-13ч(8%)</a:t>
            </a:r>
          </a:p>
          <a:p>
            <a:endParaRPr lang="ru-RU" dirty="0"/>
          </a:p>
        </p:txBody>
      </p:sp>
    </p:spTree>
    <p:extLst>
      <p:ext uri="{BB962C8B-B14F-4D97-AF65-F5344CB8AC3E}">
        <p14:creationId xmlns:p14="http://schemas.microsoft.com/office/powerpoint/2010/main" val="620101706"/>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500"/>
                                        <p:tgtEl>
                                          <p:spTgt spid="3">
                                            <p:txEl>
                                              <p:pRg st="7" end="7"/>
                                            </p:txEl>
                                          </p:spTgt>
                                        </p:tgtEl>
                                      </p:cBhvr>
                                    </p:animEffect>
                                  </p:childTnLst>
                                </p:cTn>
                              </p:par>
                              <p:par>
                                <p:cTn id="42" presetID="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5000"/>
                            </p:stCondLst>
                            <p:childTnLst>
                              <p:par>
                                <p:cTn id="53" presetID="16" presetClass="entr" presetSubtype="21"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143000"/>
          </a:xfrm>
        </p:spPr>
        <p:txBody>
          <a:bodyPr>
            <a:normAutofit fontScale="90000"/>
          </a:bodyPr>
          <a:lstStyle/>
          <a:p>
            <a:r>
              <a:rPr lang="ru-RU" sz="3600" i="1" dirty="0"/>
              <a:t>Г) Анализ анкетирования  и результатов медицинского осмотра. Сопоставление данных.</a:t>
            </a:r>
            <a:endParaRPr lang="ru-RU" sz="3600" dirty="0"/>
          </a:p>
        </p:txBody>
      </p:sp>
      <p:sp>
        <p:nvSpPr>
          <p:cNvPr id="3" name="Объект 2"/>
          <p:cNvSpPr>
            <a:spLocks noGrp="1"/>
          </p:cNvSpPr>
          <p:nvPr>
            <p:ph idx="1"/>
          </p:nvPr>
        </p:nvSpPr>
        <p:spPr>
          <a:xfrm>
            <a:off x="457200" y="1772816"/>
            <a:ext cx="8229600" cy="4353347"/>
          </a:xfrm>
        </p:spPr>
        <p:txBody>
          <a:bodyPr/>
          <a:lstStyle/>
          <a:p>
            <a:pPr marL="0" indent="0" algn="ctr">
              <a:buNone/>
            </a:pPr>
            <a:r>
              <a:rPr lang="ru-RU" sz="1800" dirty="0" smtClean="0"/>
              <a:t>Всего опрошено – 157(100%)</a:t>
            </a:r>
            <a:endParaRPr lang="ru-RU" sz="1800" dirty="0"/>
          </a:p>
        </p:txBody>
      </p:sp>
    </p:spTree>
    <p:extLst>
      <p:ext uri="{BB962C8B-B14F-4D97-AF65-F5344CB8AC3E}">
        <p14:creationId xmlns:p14="http://schemas.microsoft.com/office/powerpoint/2010/main" val="1068945778"/>
      </p:ext>
    </p:extLst>
  </p:cSld>
  <p:clrMapOvr>
    <a:masterClrMapping/>
  </p:clrMapOvr>
  <mc:AlternateContent xmlns:mc="http://schemas.openxmlformats.org/markup-compatibility/2006" xmlns:p14="http://schemas.microsoft.com/office/powerpoint/2010/main">
    <mc:Choice Requires="p14">
      <p:transition spd="slow" p14:dur="900" advTm="1500">
        <p14:warp dir="in"/>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478</Words>
  <Application>Microsoft Office PowerPoint</Application>
  <PresentationFormat>Экран (4:3)</PresentationFormat>
  <Paragraphs>47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СОЧИ 2014</vt:lpstr>
      <vt:lpstr>Презентация PowerPoint</vt:lpstr>
      <vt:lpstr>Запрет на курение в странах мира:</vt:lpstr>
      <vt:lpstr>Здоровая Россия</vt:lpstr>
      <vt:lpstr> В нашей стране.</vt:lpstr>
      <vt:lpstr>5. Исследовательская часть: Здоровый образ жизни в нашей школе.</vt:lpstr>
      <vt:lpstr>А) Составление анкеты:</vt:lpstr>
      <vt:lpstr>Б) Результаты анкетирования:</vt:lpstr>
      <vt:lpstr>Г) Анализ анкетирования  и результатов медицинского осмотра. Сопоставление данных.</vt:lpstr>
      <vt:lpstr>Формирование правильного понятия здорового образа жизни</vt:lpstr>
      <vt:lpstr>Режим дня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Рациональное питание</dc:title>
  <dc:creator>Лёша</dc:creator>
  <cp:lastModifiedBy>Lexa Zeleny</cp:lastModifiedBy>
  <cp:revision>4</cp:revision>
  <dcterms:created xsi:type="dcterms:W3CDTF">2016-03-14T17:01:27Z</dcterms:created>
  <dcterms:modified xsi:type="dcterms:W3CDTF">2016-03-14T17:05:28Z</dcterms:modified>
</cp:coreProperties>
</file>