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61" r:id="rId4"/>
    <p:sldId id="262" r:id="rId5"/>
    <p:sldId id="257" r:id="rId6"/>
    <p:sldId id="259" r:id="rId7"/>
    <p:sldId id="260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F72EAA-63A7-4084-86AB-9089B06589D5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B3618-5AD6-495D-963A-D6C32195084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1020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E89DAF2-E148-44D8-BE72-0583AF544C00}" type="slidenum">
              <a:rPr lang="ru-RU" smtClean="0">
                <a:ea typeface="MS Gothic" charset="-128"/>
              </a:rPr>
              <a:pPr/>
              <a:t>5</a:t>
            </a:fld>
            <a:endParaRPr lang="ru-RU" smtClean="0">
              <a:ea typeface="MS Gothic" charset="-128"/>
            </a:endParaRPr>
          </a:p>
        </p:txBody>
      </p:sp>
      <p:sp>
        <p:nvSpPr>
          <p:cNvPr id="266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266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208463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BCA4-F706-4735-8369-36EDFCF37C0E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D0FC1-8EEE-4E4E-A508-0AF8CAC71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BCA4-F706-4735-8369-36EDFCF37C0E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D0FC1-8EEE-4E4E-A508-0AF8CAC71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BCA4-F706-4735-8369-36EDFCF37C0E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D0FC1-8EEE-4E4E-A508-0AF8CAC71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BCA4-F706-4735-8369-36EDFCF37C0E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D0FC1-8EEE-4E4E-A508-0AF8CAC71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BCA4-F706-4735-8369-36EDFCF37C0E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D0FC1-8EEE-4E4E-A508-0AF8CAC71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BCA4-F706-4735-8369-36EDFCF37C0E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D0FC1-8EEE-4E4E-A508-0AF8CAC71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BCA4-F706-4735-8369-36EDFCF37C0E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D0FC1-8EEE-4E4E-A508-0AF8CAC71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BCA4-F706-4735-8369-36EDFCF37C0E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D0FC1-8EEE-4E4E-A508-0AF8CAC71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BCA4-F706-4735-8369-36EDFCF37C0E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D0FC1-8EEE-4E4E-A508-0AF8CAC71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BCA4-F706-4735-8369-36EDFCF37C0E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D0FC1-8EEE-4E4E-A508-0AF8CAC71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8DBCA4-F706-4735-8369-36EDFCF37C0E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D0FC1-8EEE-4E4E-A508-0AF8CAC71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8DBCA4-F706-4735-8369-36EDFCF37C0E}" type="datetimeFigureOut">
              <a:rPr lang="ru-RU" smtClean="0"/>
              <a:pPr/>
              <a:t>02.03.2016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D0FC1-8EEE-4E4E-A508-0AF8CAC713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857364"/>
            <a:ext cx="7772400" cy="1470025"/>
          </a:xfrm>
        </p:spPr>
        <p:txBody>
          <a:bodyPr/>
          <a:lstStyle/>
          <a:p>
            <a:r>
              <a:rPr lang="ru-RU" dirty="0" smtClean="0"/>
              <a:t>Русский язык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429000"/>
            <a:ext cx="6400800" cy="1752600"/>
          </a:xfrm>
        </p:spPr>
        <p:txBody>
          <a:bodyPr/>
          <a:lstStyle/>
          <a:p>
            <a:r>
              <a:rPr lang="ru-RU" dirty="0" smtClean="0"/>
              <a:t>2 класс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5008" y="4357694"/>
            <a:ext cx="305763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Выполнила 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Вахрушева Наталья Геннадьевна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4414" y="5643578"/>
            <a:ext cx="5429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бюджетное общеобразовательное учреждение </a:t>
            </a:r>
          </a:p>
          <a:p>
            <a:pPr algn="ctr"/>
            <a:r>
              <a:rPr lang="ru-RU" dirty="0" smtClean="0"/>
              <a:t>Якшур-Бодьинская сельская гимназия</a:t>
            </a:r>
          </a:p>
          <a:p>
            <a:pPr algn="ctr"/>
            <a:endParaRPr lang="ru-RU" dirty="0"/>
          </a:p>
        </p:txBody>
      </p:sp>
      <p:pic>
        <p:nvPicPr>
          <p:cNvPr id="1026" name="Picture 2" descr="J:\сова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5" y="428604"/>
            <a:ext cx="1544321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000372"/>
            <a:ext cx="8229600" cy="1143000"/>
          </a:xfrm>
        </p:spPr>
        <p:txBody>
          <a:bodyPr/>
          <a:lstStyle/>
          <a:p>
            <a:r>
              <a:rPr lang="ru-RU" dirty="0" smtClean="0"/>
              <a:t>Билетик </a:t>
            </a:r>
            <a:r>
              <a:rPr lang="ru-RU" smtClean="0"/>
              <a:t>на выход</a:t>
            </a:r>
            <a:endParaRPr lang="ru-RU" dirty="0"/>
          </a:p>
        </p:txBody>
      </p:sp>
      <p:pic>
        <p:nvPicPr>
          <p:cNvPr id="3" name="Picture 2" descr="J:\сова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1691400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ОДНОКОРЕННЫЕ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Однокоренные слова </a:t>
            </a:r>
            <a:r>
              <a:rPr lang="ru-RU" dirty="0" smtClean="0"/>
              <a:t>– это слова с одинаковым корнем.</a:t>
            </a:r>
            <a:endParaRPr lang="ru-RU" dirty="0"/>
          </a:p>
        </p:txBody>
      </p:sp>
      <p:pic>
        <p:nvPicPr>
          <p:cNvPr id="2050" name="Picture 2" descr="J:\сова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931484" cy="9048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ОДНОКОРЕННЫЕ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Однокоренные слова </a:t>
            </a:r>
            <a:r>
              <a:rPr lang="ru-RU" dirty="0" smtClean="0"/>
              <a:t>– это слова с одинаковым корнем.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Корень</a:t>
            </a:r>
            <a:r>
              <a:rPr lang="ru-RU" dirty="0" smtClean="0"/>
              <a:t> – это общая часть родственных слов.</a:t>
            </a:r>
            <a:endParaRPr lang="ru-RU" dirty="0"/>
          </a:p>
        </p:txBody>
      </p:sp>
      <p:pic>
        <p:nvPicPr>
          <p:cNvPr id="4" name="Picture 2" descr="J:\сова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931484" cy="9048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ОДНОКОРЕННЫЕ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Однокоренные слова </a:t>
            </a:r>
            <a:r>
              <a:rPr lang="ru-RU" dirty="0" smtClean="0"/>
              <a:t>– это слова с одинаковым корнем.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/>
              <a:t>Корень</a:t>
            </a:r>
            <a:r>
              <a:rPr lang="ru-RU" dirty="0" smtClean="0"/>
              <a:t> – это общая часть родственных слов.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Новые слова образуются при помощи </a:t>
            </a:r>
            <a:r>
              <a:rPr lang="ru-RU" b="1" dirty="0" smtClean="0"/>
              <a:t>приставки и суффикса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Picture 2" descr="J:\сова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931484" cy="9048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"/>
          <p:cNvSpPr txBox="1">
            <a:spLocks noChangeArrowheads="1"/>
          </p:cNvSpPr>
          <p:nvPr/>
        </p:nvSpPr>
        <p:spPr bwMode="auto">
          <a:xfrm>
            <a:off x="381000" y="381000"/>
            <a:ext cx="8001000" cy="83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685800" y="1295400"/>
            <a:ext cx="7772400" cy="464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0244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260350"/>
            <a:ext cx="6985000" cy="6048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Oval 4"/>
          <p:cNvSpPr>
            <a:spLocks noChangeArrowheads="1"/>
          </p:cNvSpPr>
          <p:nvPr/>
        </p:nvSpPr>
        <p:spPr bwMode="auto">
          <a:xfrm rot="472838">
            <a:off x="1431925" y="3101975"/>
            <a:ext cx="2611438" cy="725488"/>
          </a:xfrm>
          <a:prstGeom prst="ellipse">
            <a:avLst/>
          </a:prstGeom>
          <a:solidFill>
            <a:srgbClr val="66CCFF"/>
          </a:solidFill>
          <a:ln w="25560">
            <a:solidFill>
              <a:srgbClr val="4995BC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b="1">
                <a:solidFill>
                  <a:srgbClr val="000066"/>
                </a:solidFill>
                <a:cs typeface="Times New Roman" pitchFamily="16" charset="0"/>
              </a:rPr>
              <a:t>рас</a:t>
            </a:r>
            <a:r>
              <a:rPr lang="ru-RU" sz="4000" b="1">
                <a:solidFill>
                  <a:srgbClr val="000066"/>
                </a:solidFill>
                <a:cs typeface="Times New Roman" pitchFamily="16" charset="0"/>
              </a:rPr>
              <a:t>сад</a:t>
            </a:r>
            <a:r>
              <a:rPr lang="ru-RU" sz="3600" b="1">
                <a:solidFill>
                  <a:srgbClr val="000066"/>
                </a:solidFill>
                <a:cs typeface="Times New Roman" pitchFamily="16" charset="0"/>
              </a:rPr>
              <a:t>а</a:t>
            </a:r>
          </a:p>
        </p:txBody>
      </p:sp>
      <p:sp>
        <p:nvSpPr>
          <p:cNvPr id="10245" name="Oval 5"/>
          <p:cNvSpPr>
            <a:spLocks noChangeArrowheads="1"/>
          </p:cNvSpPr>
          <p:nvPr/>
        </p:nvSpPr>
        <p:spPr bwMode="auto">
          <a:xfrm rot="157124">
            <a:off x="4511675" y="2571750"/>
            <a:ext cx="3149600" cy="585788"/>
          </a:xfrm>
          <a:prstGeom prst="ellipse">
            <a:avLst/>
          </a:prstGeom>
          <a:solidFill>
            <a:srgbClr val="66CCFF"/>
          </a:solidFill>
          <a:ln w="25560">
            <a:solidFill>
              <a:srgbClr val="4995BC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b="1">
                <a:solidFill>
                  <a:srgbClr val="000066"/>
                </a:solidFill>
                <a:cs typeface="Times New Roman" pitchFamily="16" charset="0"/>
              </a:rPr>
              <a:t>по</a:t>
            </a:r>
            <a:r>
              <a:rPr lang="ru-RU" sz="4400" b="1">
                <a:solidFill>
                  <a:srgbClr val="000066"/>
                </a:solidFill>
                <a:cs typeface="Times New Roman" pitchFamily="16" charset="0"/>
              </a:rPr>
              <a:t>садки</a:t>
            </a:r>
          </a:p>
        </p:txBody>
      </p:sp>
      <p:sp>
        <p:nvSpPr>
          <p:cNvPr id="10246" name="Oval 6"/>
          <p:cNvSpPr>
            <a:spLocks noChangeArrowheads="1"/>
          </p:cNvSpPr>
          <p:nvPr/>
        </p:nvSpPr>
        <p:spPr bwMode="auto">
          <a:xfrm rot="629677">
            <a:off x="3259032" y="1010623"/>
            <a:ext cx="2897999" cy="711200"/>
          </a:xfrm>
          <a:prstGeom prst="ellipse">
            <a:avLst/>
          </a:prstGeom>
          <a:solidFill>
            <a:srgbClr val="66CCFF"/>
          </a:solidFill>
          <a:ln w="25560">
            <a:solidFill>
              <a:srgbClr val="4995BC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 b="1" dirty="0">
                <a:solidFill>
                  <a:srgbClr val="000066"/>
                </a:solidFill>
                <a:cs typeface="Times New Roman" pitchFamily="16" charset="0"/>
              </a:rPr>
              <a:t>сад</a:t>
            </a:r>
            <a:r>
              <a:rPr lang="ru-RU" sz="3600" b="1" dirty="0">
                <a:solidFill>
                  <a:srgbClr val="000066"/>
                </a:solidFill>
                <a:cs typeface="Times New Roman" pitchFamily="16" charset="0"/>
              </a:rPr>
              <a:t>овод</a:t>
            </a:r>
          </a:p>
        </p:txBody>
      </p:sp>
      <p:sp>
        <p:nvSpPr>
          <p:cNvPr id="10247" name="Oval 7"/>
          <p:cNvSpPr>
            <a:spLocks noChangeArrowheads="1"/>
          </p:cNvSpPr>
          <p:nvPr/>
        </p:nvSpPr>
        <p:spPr bwMode="auto">
          <a:xfrm rot="759844">
            <a:off x="5183188" y="763588"/>
            <a:ext cx="3130550" cy="711200"/>
          </a:xfrm>
          <a:prstGeom prst="ellipse">
            <a:avLst/>
          </a:prstGeom>
          <a:solidFill>
            <a:srgbClr val="66CCFF"/>
          </a:solidFill>
          <a:ln w="25560">
            <a:solidFill>
              <a:srgbClr val="4995BC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 b="1">
                <a:solidFill>
                  <a:srgbClr val="000066"/>
                </a:solidFill>
                <a:cs typeface="Times New Roman" pitchFamily="16" charset="0"/>
              </a:rPr>
              <a:t>сад</a:t>
            </a:r>
            <a:r>
              <a:rPr lang="ru-RU" sz="3600" b="1">
                <a:solidFill>
                  <a:srgbClr val="000066"/>
                </a:solidFill>
                <a:cs typeface="Times New Roman" pitchFamily="16" charset="0"/>
              </a:rPr>
              <a:t>овник</a:t>
            </a:r>
          </a:p>
        </p:txBody>
      </p:sp>
      <p:sp>
        <p:nvSpPr>
          <p:cNvPr id="10248" name="Freeform 8"/>
          <p:cNvSpPr>
            <a:spLocks noChangeArrowheads="1"/>
          </p:cNvSpPr>
          <p:nvPr/>
        </p:nvSpPr>
        <p:spPr bwMode="auto">
          <a:xfrm rot="1028411">
            <a:off x="5870572" y="686283"/>
            <a:ext cx="677547" cy="218845"/>
          </a:xfrm>
          <a:custGeom>
            <a:avLst/>
            <a:gdLst>
              <a:gd name="T0" fmla="*/ 2147483647 w 43200"/>
              <a:gd name="T1" fmla="*/ 2147483647 h 23599"/>
              <a:gd name="T2" fmla="*/ 2147483647 w 43200"/>
              <a:gd name="T3" fmla="*/ 2147483647 h 23599"/>
              <a:gd name="T4" fmla="*/ 2147483647 w 43200"/>
              <a:gd name="T5" fmla="*/ 2147483647 h 23599"/>
              <a:gd name="T6" fmla="*/ 0 60000 65536"/>
              <a:gd name="T7" fmla="*/ 0 60000 65536"/>
              <a:gd name="T8" fmla="*/ 0 60000 65536"/>
              <a:gd name="T9" fmla="*/ 0 w 43200"/>
              <a:gd name="T10" fmla="*/ 0 h 23599"/>
              <a:gd name="T11" fmla="*/ 43200 w 43200"/>
              <a:gd name="T12" fmla="*/ 23599 h 23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3599" fill="none" extrusionOk="0">
                <a:moveTo>
                  <a:pt x="92" y="23599"/>
                </a:moveTo>
                <a:cubicBezTo>
                  <a:pt x="30" y="22934"/>
                  <a:pt x="0" y="2226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3599" stroke="0" extrusionOk="0">
                <a:moveTo>
                  <a:pt x="92" y="23599"/>
                </a:moveTo>
                <a:cubicBezTo>
                  <a:pt x="30" y="22934"/>
                  <a:pt x="0" y="2226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noFill/>
          <a:ln w="7632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 rot="544947">
            <a:off x="2657895" y="3192907"/>
            <a:ext cx="648065" cy="237993"/>
          </a:xfrm>
          <a:custGeom>
            <a:avLst/>
            <a:gdLst>
              <a:gd name="T0" fmla="*/ 2147483647 w 43200"/>
              <a:gd name="T1" fmla="*/ 2147483647 h 23599"/>
              <a:gd name="T2" fmla="*/ 2147483647 w 43200"/>
              <a:gd name="T3" fmla="*/ 2147483647 h 23599"/>
              <a:gd name="T4" fmla="*/ 2147483647 w 43200"/>
              <a:gd name="T5" fmla="*/ 2147483647 h 23599"/>
              <a:gd name="T6" fmla="*/ 0 60000 65536"/>
              <a:gd name="T7" fmla="*/ 0 60000 65536"/>
              <a:gd name="T8" fmla="*/ 0 60000 65536"/>
              <a:gd name="T9" fmla="*/ 0 w 43200"/>
              <a:gd name="T10" fmla="*/ 0 h 23599"/>
              <a:gd name="T11" fmla="*/ 43200 w 43200"/>
              <a:gd name="T12" fmla="*/ 23599 h 23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3599" fill="none" extrusionOk="0">
                <a:moveTo>
                  <a:pt x="92" y="23599"/>
                </a:moveTo>
                <a:cubicBezTo>
                  <a:pt x="30" y="22934"/>
                  <a:pt x="0" y="2226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3599" stroke="0" extrusionOk="0">
                <a:moveTo>
                  <a:pt x="92" y="23599"/>
                </a:moveTo>
                <a:cubicBezTo>
                  <a:pt x="30" y="22934"/>
                  <a:pt x="0" y="2226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noFill/>
          <a:ln w="76320">
            <a:solidFill>
              <a:srgbClr val="C00000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C00000"/>
                </a:solidFill>
              </a:rPr>
              <a:t> </a:t>
            </a: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C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C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C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C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C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C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ru-RU">
              <a:solidFill>
                <a:srgbClr val="C00000"/>
              </a:solidFill>
            </a:endParaRPr>
          </a:p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0250" name="Freeform 10"/>
          <p:cNvSpPr>
            <a:spLocks noChangeArrowheads="1"/>
          </p:cNvSpPr>
          <p:nvPr/>
        </p:nvSpPr>
        <p:spPr bwMode="auto">
          <a:xfrm rot="194088">
            <a:off x="5658556" y="2539651"/>
            <a:ext cx="717221" cy="195807"/>
          </a:xfrm>
          <a:custGeom>
            <a:avLst/>
            <a:gdLst>
              <a:gd name="T0" fmla="*/ 2147483647 w 43200"/>
              <a:gd name="T1" fmla="*/ 2147483647 h 23599"/>
              <a:gd name="T2" fmla="*/ 2147483647 w 43200"/>
              <a:gd name="T3" fmla="*/ 2147483647 h 23599"/>
              <a:gd name="T4" fmla="*/ 2147483647 w 43200"/>
              <a:gd name="T5" fmla="*/ 2147483647 h 23599"/>
              <a:gd name="T6" fmla="*/ 0 60000 65536"/>
              <a:gd name="T7" fmla="*/ 0 60000 65536"/>
              <a:gd name="T8" fmla="*/ 0 60000 65536"/>
              <a:gd name="T9" fmla="*/ 0 w 43200"/>
              <a:gd name="T10" fmla="*/ 0 h 23599"/>
              <a:gd name="T11" fmla="*/ 43200 w 43200"/>
              <a:gd name="T12" fmla="*/ 23599 h 23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3599" fill="none" extrusionOk="0">
                <a:moveTo>
                  <a:pt x="92" y="23599"/>
                </a:moveTo>
                <a:cubicBezTo>
                  <a:pt x="30" y="22934"/>
                  <a:pt x="0" y="2226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3599" stroke="0" extrusionOk="0">
                <a:moveTo>
                  <a:pt x="92" y="23599"/>
                </a:moveTo>
                <a:cubicBezTo>
                  <a:pt x="30" y="22934"/>
                  <a:pt x="0" y="2226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noFill/>
          <a:ln w="7632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52" name="Oval 12"/>
          <p:cNvSpPr>
            <a:spLocks noChangeArrowheads="1"/>
          </p:cNvSpPr>
          <p:nvPr/>
        </p:nvSpPr>
        <p:spPr bwMode="auto">
          <a:xfrm>
            <a:off x="3643306" y="5072074"/>
            <a:ext cx="2720975" cy="914400"/>
          </a:xfrm>
          <a:prstGeom prst="ellipse">
            <a:avLst/>
          </a:prstGeom>
          <a:solidFill>
            <a:srgbClr val="66CCFF"/>
          </a:solidFill>
          <a:ln w="25560">
            <a:solidFill>
              <a:srgbClr val="4995BC"/>
            </a:solidFill>
            <a:miter lim="800000"/>
            <a:headEnd/>
            <a:tailEnd/>
          </a:ln>
        </p:spPr>
        <p:txBody>
          <a:bodyPr lIns="90000" tIns="46800" rIns="90000" bIns="46800" anchor="ctr"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3600" dirty="0">
                <a:solidFill>
                  <a:srgbClr val="000066"/>
                </a:solidFill>
                <a:cs typeface="Times New Roman" pitchFamily="16" charset="0"/>
              </a:rPr>
              <a:t>-</a:t>
            </a:r>
            <a:r>
              <a:rPr lang="ru-RU" sz="3600" b="1" dirty="0">
                <a:solidFill>
                  <a:srgbClr val="000066"/>
                </a:solidFill>
                <a:cs typeface="Times New Roman" pitchFamily="16" charset="0"/>
              </a:rPr>
              <a:t>сад</a:t>
            </a:r>
            <a:r>
              <a:rPr lang="ru-RU" sz="3600" dirty="0">
                <a:solidFill>
                  <a:srgbClr val="000066"/>
                </a:solidFill>
                <a:cs typeface="Times New Roman" pitchFamily="16" charset="0"/>
              </a:rPr>
              <a:t>-</a:t>
            </a:r>
          </a:p>
        </p:txBody>
      </p:sp>
      <p:sp>
        <p:nvSpPr>
          <p:cNvPr id="10253" name="Freeform 13"/>
          <p:cNvSpPr>
            <a:spLocks noChangeArrowheads="1"/>
          </p:cNvSpPr>
          <p:nvPr/>
        </p:nvSpPr>
        <p:spPr bwMode="auto">
          <a:xfrm rot="643925">
            <a:off x="3872111" y="981363"/>
            <a:ext cx="728490" cy="238756"/>
          </a:xfrm>
          <a:custGeom>
            <a:avLst/>
            <a:gdLst>
              <a:gd name="T0" fmla="*/ 2147483647 w 43200"/>
              <a:gd name="T1" fmla="*/ 2147483647 h 23599"/>
              <a:gd name="T2" fmla="*/ 2147483647 w 43200"/>
              <a:gd name="T3" fmla="*/ 2147483647 h 23599"/>
              <a:gd name="T4" fmla="*/ 2147483647 w 43200"/>
              <a:gd name="T5" fmla="*/ 2147483647 h 23599"/>
              <a:gd name="T6" fmla="*/ 0 60000 65536"/>
              <a:gd name="T7" fmla="*/ 0 60000 65536"/>
              <a:gd name="T8" fmla="*/ 0 60000 65536"/>
              <a:gd name="T9" fmla="*/ 0 w 43200"/>
              <a:gd name="T10" fmla="*/ 0 h 23599"/>
              <a:gd name="T11" fmla="*/ 43200 w 43200"/>
              <a:gd name="T12" fmla="*/ 23599 h 23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3599" fill="none" extrusionOk="0">
                <a:moveTo>
                  <a:pt x="92" y="23599"/>
                </a:moveTo>
                <a:cubicBezTo>
                  <a:pt x="30" y="22934"/>
                  <a:pt x="0" y="2226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3599" stroke="0" extrusionOk="0">
                <a:moveTo>
                  <a:pt x="92" y="23599"/>
                </a:moveTo>
                <a:cubicBezTo>
                  <a:pt x="30" y="22934"/>
                  <a:pt x="0" y="2226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noFill/>
          <a:ln w="76320">
            <a:solidFill>
              <a:srgbClr val="C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" name="Freeform 6"/>
          <p:cNvSpPr>
            <a:spLocks noChangeArrowheads="1"/>
          </p:cNvSpPr>
          <p:nvPr/>
        </p:nvSpPr>
        <p:spPr bwMode="auto">
          <a:xfrm>
            <a:off x="4214810" y="5214950"/>
            <a:ext cx="839787" cy="214312"/>
          </a:xfrm>
          <a:custGeom>
            <a:avLst/>
            <a:gdLst>
              <a:gd name="T0" fmla="*/ 2147483647 w 43200"/>
              <a:gd name="T1" fmla="*/ 2147483647 h 23599"/>
              <a:gd name="T2" fmla="*/ 2147483647 w 43200"/>
              <a:gd name="T3" fmla="*/ 2147483647 h 23599"/>
              <a:gd name="T4" fmla="*/ 2147483647 w 43200"/>
              <a:gd name="T5" fmla="*/ 2147483647 h 23599"/>
              <a:gd name="T6" fmla="*/ 0 60000 65536"/>
              <a:gd name="T7" fmla="*/ 0 60000 65536"/>
              <a:gd name="T8" fmla="*/ 0 60000 65536"/>
              <a:gd name="T9" fmla="*/ 0 w 43200"/>
              <a:gd name="T10" fmla="*/ 0 h 23599"/>
              <a:gd name="T11" fmla="*/ 43200 w 43200"/>
              <a:gd name="T12" fmla="*/ 23599 h 23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3200" h="23599" fill="none" extrusionOk="0">
                <a:moveTo>
                  <a:pt x="92" y="23599"/>
                </a:moveTo>
                <a:cubicBezTo>
                  <a:pt x="30" y="22934"/>
                  <a:pt x="0" y="2226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</a:path>
              <a:path w="43200" h="23599" stroke="0" extrusionOk="0">
                <a:moveTo>
                  <a:pt x="92" y="23599"/>
                </a:moveTo>
                <a:cubicBezTo>
                  <a:pt x="30" y="22934"/>
                  <a:pt x="0" y="22267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3529" y="-1"/>
                  <a:pt x="43199" y="9670"/>
                  <a:pt x="43200" y="21599"/>
                </a:cubicBezTo>
                <a:lnTo>
                  <a:pt x="21600" y="21600"/>
                </a:lnTo>
                <a:close/>
              </a:path>
            </a:pathLst>
          </a:custGeom>
          <a:noFill/>
          <a:ln w="76320">
            <a:solidFill>
              <a:srgbClr val="99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16" name="Picture 2" descr="J:\сова 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57166"/>
            <a:ext cx="931484" cy="90487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245" grpId="0" animBg="1"/>
      <p:bldP spid="10246" grpId="0" animBg="1"/>
      <p:bldP spid="10247" grpId="0" animBg="1"/>
      <p:bldP spid="10248" grpId="0" animBg="1"/>
      <p:bldP spid="10249" grpId="0" animBg="1"/>
      <p:bldP spid="10250" grpId="0" animBg="1"/>
      <p:bldP spid="10253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ОДНОКОРЕННЫЕ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Обсудить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Записать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Приклеить</a:t>
            </a:r>
          </a:p>
          <a:p>
            <a:pPr marL="514350" indent="-514350">
              <a:buNone/>
            </a:pPr>
            <a:endParaRPr lang="ru-RU" dirty="0"/>
          </a:p>
        </p:txBody>
      </p:sp>
      <p:pic>
        <p:nvPicPr>
          <p:cNvPr id="4" name="Picture 2" descr="J:\сова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931484" cy="9048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ОДНОКОРЕННЫЕ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Домашнее задание: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стр. 164 упр. 256</a:t>
            </a:r>
            <a:endParaRPr lang="ru-RU" dirty="0"/>
          </a:p>
        </p:txBody>
      </p:sp>
      <p:pic>
        <p:nvPicPr>
          <p:cNvPr id="4" name="Picture 2" descr="J:\сова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931484" cy="9048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Закончите одним словом: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Сегодняшний урок – это …</a:t>
            </a:r>
          </a:p>
          <a:p>
            <a:pPr>
              <a:buNone/>
            </a:pPr>
            <a:r>
              <a:rPr lang="ru-RU" dirty="0" smtClean="0"/>
              <a:t>Сегодня на уроке я …</a:t>
            </a:r>
            <a:endParaRPr lang="ru-RU" dirty="0"/>
          </a:p>
        </p:txBody>
      </p:sp>
      <p:pic>
        <p:nvPicPr>
          <p:cNvPr id="4" name="Picture 2" descr="J:\сова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931484" cy="9048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Выберите 1 фразу для партнёра по плечу: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Ты молодец.</a:t>
            </a:r>
          </a:p>
          <a:p>
            <a:pPr>
              <a:buNone/>
            </a:pPr>
            <a:r>
              <a:rPr lang="ru-RU" dirty="0" smtClean="0"/>
              <a:t>Я доволен твоей работой.</a:t>
            </a:r>
          </a:p>
          <a:p>
            <a:pPr>
              <a:buNone/>
            </a:pPr>
            <a:r>
              <a:rPr lang="ru-RU" dirty="0" smtClean="0"/>
              <a:t>Ты мог бы поработать лучше.</a:t>
            </a:r>
            <a:endParaRPr lang="ru-RU" dirty="0"/>
          </a:p>
        </p:txBody>
      </p:sp>
      <p:pic>
        <p:nvPicPr>
          <p:cNvPr id="4" name="Picture 2" descr="J:\сова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931484" cy="9048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143</Words>
  <Application>Microsoft Office PowerPoint</Application>
  <PresentationFormat>Экран (4:3)</PresentationFormat>
  <Paragraphs>51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Русский язык</vt:lpstr>
      <vt:lpstr>ОДНОКОРЕННЫЕ СЛОВА</vt:lpstr>
      <vt:lpstr>ОДНОКОРЕННЫЕ СЛОВА</vt:lpstr>
      <vt:lpstr>ОДНОКОРЕННЫЕ СЛОВА</vt:lpstr>
      <vt:lpstr>Слайд 5</vt:lpstr>
      <vt:lpstr>ОДНОКОРЕННЫЕ СЛОВА</vt:lpstr>
      <vt:lpstr>ОДНОКОРЕННЫЕ СЛОВА</vt:lpstr>
      <vt:lpstr>Рефлексия </vt:lpstr>
      <vt:lpstr>Слайд 9</vt:lpstr>
      <vt:lpstr>Билетик на выход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created xsi:type="dcterms:W3CDTF">2015-04-28T16:37:30Z</dcterms:created>
  <dcterms:modified xsi:type="dcterms:W3CDTF">2016-03-02T18:26:30Z</dcterms:modified>
</cp:coreProperties>
</file>