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78" r:id="rId3"/>
    <p:sldId id="257" r:id="rId4"/>
    <p:sldId id="258" r:id="rId5"/>
    <p:sldId id="259" r:id="rId6"/>
    <p:sldId id="267" r:id="rId7"/>
    <p:sldId id="269" r:id="rId8"/>
    <p:sldId id="270" r:id="rId9"/>
    <p:sldId id="268" r:id="rId10"/>
    <p:sldId id="271" r:id="rId11"/>
    <p:sldId id="272" r:id="rId12"/>
    <p:sldId id="260" r:id="rId13"/>
    <p:sldId id="262" r:id="rId14"/>
    <p:sldId id="263" r:id="rId15"/>
    <p:sldId id="261" r:id="rId16"/>
    <p:sldId id="264" r:id="rId17"/>
    <p:sldId id="265" r:id="rId18"/>
    <p:sldId id="266" r:id="rId19"/>
    <p:sldId id="273" r:id="rId20"/>
    <p:sldId id="275" r:id="rId21"/>
    <p:sldId id="274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767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767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BA6552-5683-4BD8-BDAF-AD0299932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D13EC-4CBA-4484-A787-E61973DB2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01AEC-E4FE-4896-8DB3-C1B33E6BEA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321F0-D970-4F33-81C6-527685096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F9FF3-1243-4FD3-9391-38AA10EC2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2AE48-4686-438A-8787-ABCE9DC4A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01A6C-EE7A-4960-91ED-6FD62A8C1B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AD9F4-5405-4523-A2F1-D85AB54F9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B3A62-0CCC-4118-86ED-B9E7A2387A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95A1F-8B7B-4EE8-AF3A-8D6E3F67F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1A26-0964-4591-AABF-70ED3CC54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477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662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662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663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663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663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664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664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4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4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5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CA14C3D-85FB-4AD2-9660-A29C0D5D7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3399"/>
                </a:solidFill>
              </a:rPr>
              <a:t>Тема</a:t>
            </a:r>
            <a:r>
              <a:rPr lang="en-US" dirty="0" smtClean="0">
                <a:solidFill>
                  <a:srgbClr val="FF3399"/>
                </a:solidFill>
              </a:rPr>
              <a:t>:</a:t>
            </a:r>
            <a:r>
              <a:rPr lang="ru-RU" dirty="0" smtClean="0">
                <a:solidFill>
                  <a:srgbClr val="FF3399"/>
                </a:solidFill>
              </a:rPr>
              <a:t> «Деление с остатком»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306863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Выполнила: Сорокина Т.В.</a:t>
            </a:r>
          </a:p>
          <a:p>
            <a:pPr eaLnBrk="1" hangingPunct="1">
              <a:defRPr/>
            </a:pPr>
            <a:r>
              <a:rPr lang="ru-RU" dirty="0" smtClean="0"/>
              <a:t>Учитель математики КОУ ВО</a:t>
            </a:r>
          </a:p>
          <a:p>
            <a:pPr eaLnBrk="1" hangingPunct="1">
              <a:defRPr/>
            </a:pPr>
            <a:r>
              <a:rPr lang="ru-RU" dirty="0" smtClean="0"/>
              <a:t>«</a:t>
            </a:r>
            <a:r>
              <a:rPr lang="ru-RU" dirty="0" err="1" smtClean="0"/>
              <a:t>Бутурлиновская</a:t>
            </a:r>
            <a:r>
              <a:rPr lang="ru-RU" dirty="0" smtClean="0"/>
              <a:t> школа-интернат </a:t>
            </a:r>
            <a:r>
              <a:rPr lang="ru-RU" dirty="0" smtClean="0"/>
              <a:t>для обучающихся с ОВЗ»</a:t>
            </a:r>
            <a:endParaRPr lang="ru-RU" dirty="0" smtClean="0"/>
          </a:p>
        </p:txBody>
      </p:sp>
      <p:pic>
        <p:nvPicPr>
          <p:cNvPr id="3076" name="Picture 4" descr="book2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51724" y="4437063"/>
            <a:ext cx="136874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Теплоход рассчитан на 750 пассажиров и 25 членов команды. Каждая спасательная шлюпка может вместить 70 человек. Какое наименьшее число шлюпок должно быть на теплоходе, чтобы в случае необходимости в них можно было разместить всех пассажиров и всех членов команды?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 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В пачке 500 листов бумаги формата А4. За неделю в офисе расходуется 1200 листов. Какое наименьшее количество пачек бумаги нужно купить в офис на 4 недели?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smtClean="0">
                <a:solidFill>
                  <a:srgbClr val="FF3399"/>
                </a:solidFill>
              </a:rPr>
              <a:t>Порядок</a:t>
            </a:r>
            <a:r>
              <a:rPr lang="ru-RU" sz="4000" b="1" i="1" smtClean="0"/>
              <a:t> </a:t>
            </a:r>
            <a:r>
              <a:rPr lang="ru-RU" sz="4000" b="1" i="1" smtClean="0">
                <a:solidFill>
                  <a:srgbClr val="FF3399"/>
                </a:solidFill>
              </a:rPr>
              <a:t>выполнения действий.</a:t>
            </a:r>
            <a:br>
              <a:rPr lang="ru-RU" sz="4000" b="1" i="1" smtClean="0">
                <a:solidFill>
                  <a:srgbClr val="FF3399"/>
                </a:solidFill>
              </a:rPr>
            </a:br>
            <a:endParaRPr lang="ru-RU" sz="4000" b="1" i="1" smtClean="0">
              <a:solidFill>
                <a:srgbClr val="FF3399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13316" name="Picture 4" descr="book1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3644900"/>
            <a:ext cx="3190875" cy="23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468312" y="0"/>
            <a:ext cx="8389967" cy="928670"/>
          </a:xfrm>
        </p:spPr>
        <p:txBody>
          <a:bodyPr/>
          <a:lstStyle/>
          <a:p>
            <a:pPr eaLnBrk="1" hangingPunct="1">
              <a:defRPr/>
            </a:pPr>
            <a:endParaRPr lang="ru-RU" sz="4000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46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200" b="1" dirty="0" smtClean="0"/>
              <a:t>  </a:t>
            </a:r>
          </a:p>
          <a:p>
            <a:pPr eaLnBrk="1" hangingPunct="1">
              <a:lnSpc>
                <a:spcPct val="80000"/>
              </a:lnSpc>
            </a:pPr>
            <a:endParaRPr lang="ru-RU" sz="1200" b="1" dirty="0" smtClean="0"/>
          </a:p>
          <a:p>
            <a:pPr eaLnBrk="1" hangingPunct="1">
              <a:lnSpc>
                <a:spcPct val="80000"/>
              </a:lnSpc>
            </a:pPr>
            <a:endParaRPr lang="ru-RU" sz="1200" b="1" dirty="0" smtClean="0"/>
          </a:p>
          <a:p>
            <a:pPr eaLnBrk="1" hangingPunct="1">
              <a:lnSpc>
                <a:spcPct val="80000"/>
              </a:lnSpc>
            </a:pPr>
            <a:endParaRPr lang="ru-RU" sz="1200" b="1" dirty="0" smtClean="0"/>
          </a:p>
          <a:p>
            <a:pPr eaLnBrk="1" hangingPunct="1">
              <a:lnSpc>
                <a:spcPct val="80000"/>
              </a:lnSpc>
            </a:pPr>
            <a:endParaRPr lang="ru-RU" sz="12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1200" b="1" dirty="0" smtClean="0"/>
              <a:t>      </a:t>
            </a:r>
            <a:r>
              <a:rPr lang="ru-RU" sz="1600" b="1" dirty="0" smtClean="0"/>
              <a:t> При нахождении значения выражения действия выполняются  </a:t>
            </a:r>
            <a:br>
              <a:rPr lang="ru-RU" sz="1600" b="1" dirty="0" smtClean="0"/>
            </a:br>
            <a:r>
              <a:rPr lang="ru-RU" sz="1600" b="1" dirty="0" smtClean="0"/>
              <a:t>в следующем порядке:  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    1. В выражении отсутствуют скобки, и оно включает в себя действия  </a:t>
            </a:r>
            <a:br>
              <a:rPr lang="ru-RU" sz="1600" b="1" dirty="0" smtClean="0"/>
            </a:br>
            <a:r>
              <a:rPr lang="ru-RU" sz="1600" b="1" dirty="0" smtClean="0"/>
              <a:t>только одной ступени, то тогда все операции выполняются по порядку  </a:t>
            </a:r>
            <a:br>
              <a:rPr lang="ru-RU" sz="1600" b="1" dirty="0" smtClean="0"/>
            </a:br>
            <a:r>
              <a:rPr lang="ru-RU" sz="1600" b="1" dirty="0" smtClean="0"/>
              <a:t>слева на право.  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    2. Если в выражении отсутствуют скобки, и присутствуют действия  </a:t>
            </a:r>
            <a:br>
              <a:rPr lang="ru-RU" sz="1600" b="1" dirty="0" smtClean="0"/>
            </a:br>
            <a:r>
              <a:rPr lang="ru-RU" sz="1600" b="1" dirty="0" smtClean="0"/>
              <a:t>двух ступеней. Тогда в первую очередь выполняются действия второй  </a:t>
            </a:r>
            <a:br>
              <a:rPr lang="ru-RU" sz="1600" b="1" dirty="0" smtClean="0"/>
            </a:br>
            <a:r>
              <a:rPr lang="ru-RU" sz="1600" b="1" dirty="0" smtClean="0"/>
              <a:t>ступени, а во вторую действия первой ступени.  </a:t>
            </a:r>
            <a:br>
              <a:rPr lang="ru-RU" sz="1600" b="1" dirty="0" smtClean="0"/>
            </a:br>
            <a:r>
              <a:rPr lang="ru-RU" sz="1600" b="1" dirty="0" smtClean="0"/>
              <a:t>          Правило слева направо при выполнении действий одинаковой  </a:t>
            </a:r>
            <a:br>
              <a:rPr lang="ru-RU" sz="1600" b="1" dirty="0" smtClean="0"/>
            </a:br>
            <a:r>
              <a:rPr lang="ru-RU" sz="1600" b="1" dirty="0" smtClean="0"/>
              <a:t>ступени выполняется.  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    3. Если выражение содержит скобки, то действия в скобках  </a:t>
            </a:r>
            <a:br>
              <a:rPr lang="ru-RU" sz="1600" b="1" dirty="0" smtClean="0"/>
            </a:br>
            <a:r>
              <a:rPr lang="ru-RU" sz="1600" b="1" dirty="0" smtClean="0"/>
              <a:t>выполняются в первую очередь. Остальные действия выполняются  </a:t>
            </a:r>
            <a:br>
              <a:rPr lang="ru-RU" sz="1600" b="1" dirty="0" smtClean="0"/>
            </a:br>
            <a:r>
              <a:rPr lang="ru-RU" sz="1600" b="1" dirty="0" smtClean="0"/>
              <a:t>в соответствии с правилами 1. и 2.    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3025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/>
              <a:t>          Пример 1. Найдем значение выражения:  </a:t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>                                        22 + 78 – 56 – 24 .  </a:t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>    Определим порядок выполнения действий. В выражении отсутствуют  </a:t>
            </a:r>
            <a:br>
              <a:rPr lang="ru-RU" sz="2000" b="1" smtClean="0"/>
            </a:br>
            <a:r>
              <a:rPr lang="ru-RU" sz="2000" b="1" smtClean="0"/>
              <a:t>скобки и все действия первой ступени, значит, будем решать выражение  </a:t>
            </a:r>
            <a:br>
              <a:rPr lang="ru-RU" sz="2000" b="1" smtClean="0"/>
            </a:br>
            <a:r>
              <a:rPr lang="ru-RU" sz="2000" b="1" smtClean="0"/>
              <a:t>слева на право.    </a:t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>          22 + 78 = 100 ;         100 – 56 = 44 ;         44 – 24 = 20 ;    </a:t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>                                        22 + 78 – 56 – 24     =     20 .   </a:t>
            </a:r>
            <a:r>
              <a:rPr lang="ru-RU" sz="2000" smtClean="0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Для удобства принятия решения о последовательности выполнения  </a:t>
            </a:r>
            <a:br>
              <a:rPr lang="ru-RU" sz="2800" b="1" smtClean="0"/>
            </a:br>
            <a:r>
              <a:rPr lang="ru-RU" sz="2800" b="1" smtClean="0"/>
              <a:t>действий их разделили на две ступени:    </a:t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    первая ступень — сложение   и   вычитание,  </a:t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    вторая ступень — умножение   и   деление.    </a:t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endParaRPr lang="ru-RU" sz="2800" b="1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xit" presetSubtype="32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6" grpId="1"/>
      <p:bldP spid="36866" grpId="2"/>
      <p:bldP spid="36867" grpId="0" build="p"/>
      <p:bldP spid="36867" grpI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/>
              <a:t>Пример 2.     Вычислим:  </a:t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>                          72 : 8 • 33 : 11 • 2 =  </a:t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>        Так как в выражении отсутствуют скобки и присутствуют действия  </a:t>
            </a:r>
            <a:br>
              <a:rPr lang="ru-RU" sz="2000" b="1" smtClean="0"/>
            </a:br>
            <a:r>
              <a:rPr lang="ru-RU" sz="2000" b="1" smtClean="0"/>
              <a:t>только второй ступени, то последовательность выполнения действий  </a:t>
            </a:r>
            <a:br>
              <a:rPr lang="ru-RU" sz="2000" b="1" smtClean="0"/>
            </a:br>
            <a:r>
              <a:rPr lang="ru-RU" sz="2000" b="1" smtClean="0"/>
              <a:t>будет слева на право.  </a:t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>          72 : 8 = 9;     9 • 33 = 297;       297 : 11 = 27;       27 • 2 = 54.    </a:t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>                          72 : 8 • 33 : 11 • 2   =   54 .    </a:t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endParaRPr lang="ru-RU" sz="2000" b="1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b="1" smtClean="0"/>
              <a:t>          Пример 3.  </a:t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                                  25   –   8 • 3 : 2   +   4 • 4   =   ?    </a:t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          Последовательность решения определяет наличие действий двух  </a:t>
            </a:r>
            <a:br>
              <a:rPr lang="ru-RU" sz="1600" b="1" smtClean="0"/>
            </a:br>
            <a:r>
              <a:rPr lang="ru-RU" sz="1600" b="1" smtClean="0"/>
              <a:t>ступеней.   Сначала выполним действия второй ступени  </a:t>
            </a:r>
            <a:br>
              <a:rPr lang="ru-RU" sz="1600" b="1" smtClean="0"/>
            </a:br>
            <a:r>
              <a:rPr lang="ru-RU" sz="1600" b="1" smtClean="0"/>
              <a:t>(умножение и деление) в порядке слева на право:  </a:t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                  8 • 3 = 24 ;       24 : 2 = 12       =&gt;       8 • 3 : 2 = 12 .  </a:t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                  4 • 4 = 16 .  </a:t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          А затем слева на право действия первой ступени:  </a:t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                                25 – 12 = 13 ;           13 + 16 = 29 .    </a:t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                                25   –   8 • 3 : 2   +   4 • 4   =   29 .    </a:t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endParaRPr lang="ru-RU" sz="1600" b="1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2" grpId="1"/>
      <p:bldP spid="40963" grpId="0" build="p"/>
      <p:bldP spid="40963" grpId="1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4775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b="1" smtClean="0"/>
              <a:t>Пример 4.  </a:t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                        99   :   ( 45 – 39 + 5 )   –   25 : 5   =   ?  </a:t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        Порядок вычисления такой. Сначала выполним действия в скобках:  </a:t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                        45 – 39 = 6 ;     6 + 5 = 11 ,    </a:t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      затем действия второй ступени  </a:t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                          99 : 11 = 9 ;       25 : 5 = 5 ,    </a:t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        затем действия первой ступени  </a:t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                            9 – 5 = 4 .    </a:t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/>
              <a:t>                      99   :   ( 45 – 39 + 5 )   –   25 : 5   =   4 .    </a:t>
            </a:r>
            <a:r>
              <a:rPr lang="ru-RU" sz="1600" smtClean="0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xit" presetSubtype="0" decel="10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6" grpId="1"/>
      <p:bldP spid="41987" grpId="0" build="p"/>
      <p:bldP spid="41987" grpId="1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/>
              <a:t>Найдите значение выражения, последовательно заполняя поля. 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b="1" smtClean="0"/>
              <a:t> 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b="1" smtClean="0"/>
              <a:t> 1)     24 : 3   +   11 • 4   –   2       =           +         –             =          ; 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b="1" smtClean="0"/>
              <a:t> 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b="1" smtClean="0"/>
              <a:t> 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b="1" smtClean="0"/>
              <a:t> 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b="1" smtClean="0"/>
              <a:t> 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b="1" smtClean="0"/>
              <a:t> 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b="1" smtClean="0"/>
              <a:t>2)     17 • 3   +   22 • 4   –   51     =         +     </a:t>
            </a:r>
            <a:r>
              <a:rPr lang="en-US" sz="2000" b="1" smtClean="0"/>
              <a:t> </a:t>
            </a:r>
            <a:r>
              <a:rPr lang="ru-RU" sz="2000" b="1" smtClean="0"/>
              <a:t> =         +          =         ; 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b="1" smtClean="0"/>
              <a:t> 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b="1" smtClean="0"/>
              <a:t> 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b="1" smtClean="0"/>
              <a:t> 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sz="2400" dirty="0" smtClean="0"/>
              <a:t>содействовать формированию навыка  выполнения действия  деления  с остатком,</a:t>
            </a:r>
          </a:p>
          <a:p>
            <a:pPr>
              <a:buNone/>
            </a:pPr>
            <a:r>
              <a:rPr lang="ru-RU" sz="2400" dirty="0" smtClean="0"/>
              <a:t> •  проверить уровень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  навыка  проверки   выполнения  действия деления с остатком,</a:t>
            </a:r>
          </a:p>
          <a:p>
            <a:r>
              <a:rPr lang="ru-RU" sz="2400" dirty="0" smtClean="0"/>
              <a:t> развивать вычислительную культуру учащихся.            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Найдите значения выражений: </a:t>
            </a: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 </a:t>
            </a: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 </a:t>
            </a: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 </a:t>
            </a: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а)       5  •  15   </a:t>
            </a:r>
            <a:r>
              <a:rPr lang="en-US" b="1" smtClean="0"/>
              <a:t>+</a:t>
            </a:r>
            <a:r>
              <a:rPr lang="ru-RU" b="1" smtClean="0"/>
              <a:t>5  •   11     =      ;                      </a:t>
            </a:r>
            <a:endParaRPr lang="en-US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   </a:t>
            </a:r>
            <a:r>
              <a:rPr lang="ru-RU" b="1" smtClean="0"/>
              <a:t>б)       2  •  345  –   225  :  3     =       ;  </a:t>
            </a:r>
            <a:endParaRPr lang="en-US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/>
              <a:t>Последовательно выбирая упрощенные варианты выражения, найдите его значение. 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 </a:t>
            </a:r>
            <a:r>
              <a:rPr lang="ru-RU" sz="2800" b="1" i="1" smtClean="0"/>
              <a:t>Выберите вариант первого действия</a:t>
            </a:r>
            <a:endParaRPr lang="ru-RU" sz="2800" smtClean="0"/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( 83 – 75 + 17 ) • 24 • 4 – 4 : 2 =                          </a:t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       =  ( 9 + 17 )  • 24 • 4 – 4 : 2   =</a:t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       =   ( 100 – 75 ) • 24 • 4 – 4 : 2  =</a:t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       =  ( 7 + 17 )  • 24 • 4 – 4 : 2    =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</a:t>
            </a:r>
            <a:r>
              <a:rPr lang="ru-RU" b="1" smtClean="0"/>
              <a:t>) 212  –   112  :  (17   +   13  •   3)     =</a:t>
            </a:r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>
              <a:buFontTx/>
              <a:buNone/>
            </a:pPr>
            <a:r>
              <a:rPr lang="en-US" b="1" smtClean="0"/>
              <a:t>    </a:t>
            </a:r>
            <a:r>
              <a:rPr lang="ru-RU" b="1" smtClean="0"/>
              <a:t>г)  120  :  ( 74  –   34  •  2)  +  4   =     .  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Молодцы!</a:t>
            </a:r>
          </a:p>
        </p:txBody>
      </p:sp>
      <p:pic>
        <p:nvPicPr>
          <p:cNvPr id="24579" name="Picture 5" descr="animashki-prazdniki-239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773238"/>
            <a:ext cx="3024188" cy="2122487"/>
          </a:xfrm>
          <a:noFill/>
        </p:spPr>
      </p:pic>
      <p:pic>
        <p:nvPicPr>
          <p:cNvPr id="24580" name="Picture 6" descr="animashki-prazdniki-249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6675" y="4797425"/>
            <a:ext cx="27273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7" descr="graphics-fireworks-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413" y="2420938"/>
            <a:ext cx="4321175" cy="42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7621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Деление с остатком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59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Не всегда одно натуральное число делится нацело на другое  </a:t>
            </a:r>
            <a:br>
              <a:rPr lang="ru-RU" sz="1800" b="1" smtClean="0"/>
            </a:br>
            <a:r>
              <a:rPr lang="ru-RU" sz="1800" b="1" smtClean="0"/>
              <a:t>натуральное число.    </a:t>
            </a:r>
            <a:br>
              <a:rPr lang="ru-RU" sz="1800" b="1" smtClean="0"/>
            </a:br>
            <a:r>
              <a:rPr lang="ru-RU" sz="1800" b="1" smtClean="0"/>
              <a:t/>
            </a:r>
            <a:br>
              <a:rPr lang="ru-RU" sz="1800" b="1" smtClean="0"/>
            </a:br>
            <a:r>
              <a:rPr lang="ru-RU" sz="1800" b="1" smtClean="0"/>
              <a:t>Например:   У нас есть   85   конфет. Как нам разделить их на семь человек?  </a:t>
            </a:r>
            <a:br>
              <a:rPr lang="ru-RU" sz="1800" b="1" smtClean="0"/>
            </a:br>
            <a:r>
              <a:rPr lang="ru-RU" sz="1800" b="1" smtClean="0"/>
              <a:t/>
            </a:r>
            <a:br>
              <a:rPr lang="ru-RU" sz="1800" b="1" smtClean="0"/>
            </a:br>
            <a:r>
              <a:rPr lang="ru-RU" sz="1800" b="1" smtClean="0"/>
              <a:t>В данном случае:  </a:t>
            </a:r>
            <a:br>
              <a:rPr lang="ru-RU" sz="1800" b="1" smtClean="0"/>
            </a:br>
            <a:r>
              <a:rPr lang="ru-RU" sz="1800" b="1" smtClean="0"/>
              <a:t>    </a:t>
            </a:r>
            <a:br>
              <a:rPr lang="ru-RU" sz="1800" b="1" smtClean="0"/>
            </a:br>
            <a:r>
              <a:rPr lang="ru-RU" sz="1800" b="1" smtClean="0"/>
              <a:t>85   —   делимое.  </a:t>
            </a:r>
            <a:br>
              <a:rPr lang="ru-RU" sz="1800" b="1" smtClean="0"/>
            </a:br>
            <a:r>
              <a:rPr lang="ru-RU" sz="1800" b="1" smtClean="0"/>
              <a:t/>
            </a:r>
            <a:br>
              <a:rPr lang="ru-RU" sz="1800" b="1" smtClean="0"/>
            </a:br>
            <a:r>
              <a:rPr lang="ru-RU" sz="1800" b="1" smtClean="0"/>
              <a:t>7   —   делитель.  </a:t>
            </a:r>
            <a:br>
              <a:rPr lang="ru-RU" sz="1800" b="1" smtClean="0"/>
            </a:br>
            <a:r>
              <a:rPr lang="ru-RU" sz="1800" b="1" smtClean="0"/>
              <a:t/>
            </a:r>
            <a:br>
              <a:rPr lang="ru-RU" sz="1800" b="1" smtClean="0"/>
            </a:br>
            <a:r>
              <a:rPr lang="ru-RU" sz="1800" b="1" smtClean="0"/>
              <a:t>12   —   неполное частное.  </a:t>
            </a:r>
            <a:br>
              <a:rPr lang="ru-RU" sz="1800" b="1" smtClean="0"/>
            </a:br>
            <a:r>
              <a:rPr lang="ru-RU" sz="1800" b="1" smtClean="0"/>
              <a:t/>
            </a:r>
            <a:br>
              <a:rPr lang="ru-RU" sz="1800" b="1" smtClean="0"/>
            </a:br>
            <a:r>
              <a:rPr lang="ru-RU" sz="1800" b="1" smtClean="0"/>
              <a:t>1   —   остаток.    </a:t>
            </a:r>
            <a:br>
              <a:rPr lang="ru-RU" sz="1800" b="1" smtClean="0"/>
            </a:br>
            <a:r>
              <a:rPr lang="ru-RU" sz="1800" b="1" smtClean="0"/>
              <a:t/>
            </a:r>
            <a:br>
              <a:rPr lang="ru-RU" sz="1800" b="1" smtClean="0"/>
            </a:br>
            <a:r>
              <a:rPr lang="ru-RU" sz="1800" b="1" smtClean="0"/>
              <a:t/>
            </a:r>
            <a:br>
              <a:rPr lang="ru-RU" sz="1800" b="1" smtClean="0"/>
            </a:br>
            <a:r>
              <a:rPr lang="ru-RU" sz="1800" b="1" smtClean="0"/>
              <a:t/>
            </a:r>
            <a:br>
              <a:rPr lang="ru-RU" sz="1800" b="1" smtClean="0"/>
            </a:br>
            <a:r>
              <a:rPr lang="ru-RU" sz="1800" b="1" smtClean="0"/>
              <a:t>    Каждому достанется по двенадцать штук иодна конфета останется.    </a:t>
            </a:r>
            <a:br>
              <a:rPr lang="ru-RU" sz="1800" b="1" smtClean="0"/>
            </a:br>
            <a:r>
              <a:rPr lang="ru-RU" sz="1800" b="1" smtClean="0"/>
              <a:t/>
            </a:r>
            <a:br>
              <a:rPr lang="ru-RU" sz="1800" b="1" smtClean="0"/>
            </a:br>
            <a:endParaRPr lang="ru-RU" sz="1800" b="1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76213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03850"/>
          </a:xfrm>
        </p:spPr>
        <p:txBody>
          <a:bodyPr/>
          <a:lstStyle/>
          <a:p>
            <a:pPr eaLnBrk="1" hangingPunct="1"/>
            <a:r>
              <a:rPr lang="ru-RU" b="1" smtClean="0"/>
              <a:t>            </a:t>
            </a:r>
            <a:br>
              <a:rPr lang="ru-RU" b="1" smtClean="0"/>
            </a:br>
            <a:r>
              <a:rPr lang="ru-RU" b="1" smtClean="0"/>
              <a:t>Остаток обязательно должен быть  </a:t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меньше делителя. Если в остатке    </a:t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нуль, то делимое делится на делитель  </a:t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нацело   (без остатка).  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         Если нам надо найти делимое, зная делитель, неполное частное  </a:t>
            </a:r>
            <a:br>
              <a:rPr lang="ru-RU" sz="2800" b="1" dirty="0" smtClean="0"/>
            </a:br>
            <a:r>
              <a:rPr lang="ru-RU" sz="2800" b="1" dirty="0" smtClean="0"/>
              <a:t>и остаток. Надо перемножить делитель и неполное частное и  </a:t>
            </a:r>
            <a:br>
              <a:rPr lang="ru-RU" sz="2800" b="1" dirty="0" smtClean="0"/>
            </a:br>
            <a:r>
              <a:rPr lang="ru-RU" sz="2800" b="1" dirty="0" smtClean="0"/>
              <a:t>прибавить остаток.    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    Если     делитель   =   7 ,     неполное частное   =   12 ,   а     остаток   =   1 ,  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    то                         делимое     =     7 • 12 + 1   =   85 .  </a:t>
            </a:r>
            <a:r>
              <a:rPr lang="ru-RU" sz="2800" dirty="0" smtClean="0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 rev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Выберите число, при делении которого на 5 получится остаток 3.                          </a:t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            12                         26                          39                         44                         68        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Найдите неполное частное и остаток. 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 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 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1)    64 : 6   =         </a:t>
            </a:r>
            <a:r>
              <a:rPr lang="ru-RU" sz="2800" b="1" i="1" smtClean="0"/>
              <a:t>и   </a:t>
            </a:r>
            <a:r>
              <a:rPr lang="ru-RU" sz="2800" b="1" smtClean="0"/>
              <a:t>   </a:t>
            </a:r>
            <a:r>
              <a:rPr lang="ru-RU" sz="2800" b="1" i="1" smtClean="0"/>
              <a:t>в  остатке ;                </a:t>
            </a:r>
          </a:p>
          <a:p>
            <a:pPr eaLnBrk="1" hangingPunct="1"/>
            <a:r>
              <a:rPr lang="ru-RU" sz="2800" b="1" i="1" smtClean="0"/>
              <a:t> </a:t>
            </a:r>
            <a:r>
              <a:rPr lang="ru-RU" sz="2800" b="1" smtClean="0"/>
              <a:t>2)    77 : 5   =         </a:t>
            </a:r>
            <a:r>
              <a:rPr lang="ru-RU" sz="2800" b="1" i="1" smtClean="0"/>
              <a:t>и   </a:t>
            </a:r>
            <a:r>
              <a:rPr lang="ru-RU" sz="2800" b="1" smtClean="0"/>
              <a:t>   </a:t>
            </a:r>
            <a:r>
              <a:rPr lang="ru-RU" sz="2800" b="1" i="1" smtClean="0"/>
              <a:t>в  остатке ;</a:t>
            </a:r>
          </a:p>
          <a:p>
            <a:pPr eaLnBrk="1" hangingPunct="1"/>
            <a:r>
              <a:rPr lang="ru-RU" sz="2800" b="1" smtClean="0"/>
              <a:t>3)    133:13   =         </a:t>
            </a:r>
            <a:r>
              <a:rPr lang="ru-RU" sz="2800" b="1" i="1" smtClean="0"/>
              <a:t>и   </a:t>
            </a:r>
            <a:r>
              <a:rPr lang="ru-RU" sz="2800" b="1" smtClean="0"/>
              <a:t>   </a:t>
            </a:r>
            <a:r>
              <a:rPr lang="ru-RU" sz="2800" b="1" i="1" smtClean="0"/>
              <a:t>в  остатке ;            </a:t>
            </a:r>
          </a:p>
          <a:p>
            <a:pPr eaLnBrk="1" hangingPunct="1"/>
            <a:r>
              <a:rPr lang="ru-RU" sz="2800" b="1" smtClean="0"/>
              <a:t>4)    125 : 11   =         </a:t>
            </a:r>
            <a:r>
              <a:rPr lang="ru-RU" sz="2800" b="1" i="1" smtClean="0"/>
              <a:t>и   </a:t>
            </a:r>
            <a:r>
              <a:rPr lang="ru-RU" sz="2800" b="1" smtClean="0"/>
              <a:t>   </a:t>
            </a:r>
            <a:r>
              <a:rPr lang="ru-RU" sz="2800" b="1" i="1" smtClean="0"/>
              <a:t>в  остатке . 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8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4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7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8" grpId="1"/>
      <p:bldP spid="45059" grpId="0" build="p"/>
      <p:bldP spid="45059" grpI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Найдите неполное частное и остаток. 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 1)    100</a:t>
            </a:r>
            <a:r>
              <a:rPr lang="en-US" sz="2800" b="1" smtClean="0"/>
              <a:t>:</a:t>
            </a:r>
            <a:r>
              <a:rPr lang="ru-RU" sz="2800" b="1" smtClean="0"/>
              <a:t>3   =         </a:t>
            </a:r>
            <a:r>
              <a:rPr lang="ru-RU" sz="2800" b="1" i="1" smtClean="0"/>
              <a:t>и   </a:t>
            </a:r>
            <a:r>
              <a:rPr lang="ru-RU" sz="2800" b="1" smtClean="0"/>
              <a:t>   </a:t>
            </a:r>
            <a:r>
              <a:rPr lang="ru-RU" sz="2800" b="1" i="1" smtClean="0"/>
              <a:t>в  остатке ;                      </a:t>
            </a:r>
            <a:endParaRPr lang="en-US" sz="2800" b="1" i="1" smtClean="0"/>
          </a:p>
          <a:p>
            <a:pPr eaLnBrk="1" hangingPunct="1"/>
            <a:r>
              <a:rPr lang="ru-RU" sz="2800" b="1" i="1" smtClean="0"/>
              <a:t> </a:t>
            </a:r>
            <a:r>
              <a:rPr lang="ru-RU" sz="2800" b="1" smtClean="0"/>
              <a:t>2)    100 : 6   =         </a:t>
            </a:r>
            <a:r>
              <a:rPr lang="ru-RU" sz="2800" b="1" i="1" smtClean="0"/>
              <a:t>и   </a:t>
            </a:r>
            <a:r>
              <a:rPr lang="ru-RU" sz="2800" b="1" smtClean="0"/>
              <a:t>   </a:t>
            </a:r>
            <a:r>
              <a:rPr lang="ru-RU" sz="2800" b="1" i="1" smtClean="0"/>
              <a:t>в  остатке ;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 3)    10</a:t>
            </a:r>
            <a:r>
              <a:rPr lang="en-US" sz="2800" b="1" smtClean="0"/>
              <a:t>:</a:t>
            </a:r>
            <a:r>
              <a:rPr lang="ru-RU" sz="2800" b="1" smtClean="0"/>
              <a:t>11   =         </a:t>
            </a:r>
            <a:r>
              <a:rPr lang="ru-RU" sz="2800" b="1" i="1" smtClean="0"/>
              <a:t>и   </a:t>
            </a:r>
            <a:r>
              <a:rPr lang="ru-RU" sz="2800" b="1" smtClean="0"/>
              <a:t>   </a:t>
            </a:r>
            <a:r>
              <a:rPr lang="ru-RU" sz="2800" b="1" i="1" smtClean="0"/>
              <a:t>в  остатке ;                </a:t>
            </a:r>
            <a:r>
              <a:rPr lang="ru-RU" sz="2800" b="1" smtClean="0"/>
              <a:t>4)    100 : 12   =         </a:t>
            </a:r>
            <a:r>
              <a:rPr lang="ru-RU" sz="2800" b="1" i="1" smtClean="0"/>
              <a:t>и   </a:t>
            </a:r>
            <a:r>
              <a:rPr lang="ru-RU" sz="2800" b="1" smtClean="0"/>
              <a:t>   </a:t>
            </a:r>
            <a:r>
              <a:rPr lang="ru-RU" sz="2800" b="1" i="1" smtClean="0"/>
              <a:t>в  остатке . 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xit" presetSubtype="0" decel="10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2" grpId="1"/>
      <p:bldP spid="46083" grpId="0" build="p"/>
      <p:bldP spid="46083" grpI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Выберите делитель для числа 58, чтобы в результате получился остаток 3.                          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             3                          4                        5                         6                         7             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6">
      <a:dk1>
        <a:srgbClr val="809296"/>
      </a:dk1>
      <a:lt1>
        <a:srgbClr val="FFFFFF"/>
      </a:lt1>
      <a:dk2>
        <a:srgbClr val="6699FF"/>
      </a:dk2>
      <a:lt2>
        <a:srgbClr val="B3EDFF"/>
      </a:lt2>
      <a:accent1>
        <a:srgbClr val="FF9933"/>
      </a:accent1>
      <a:accent2>
        <a:srgbClr val="FFAA99"/>
      </a:accent2>
      <a:accent3>
        <a:srgbClr val="B8CAFF"/>
      </a:accent3>
      <a:accent4>
        <a:srgbClr val="DADADA"/>
      </a:accent4>
      <a:accent5>
        <a:srgbClr val="FFCAAD"/>
      </a:accent5>
      <a:accent6>
        <a:srgbClr val="E79A8A"/>
      </a:accent6>
      <a:hlink>
        <a:srgbClr val="FFCFAB"/>
      </a:hlink>
      <a:folHlink>
        <a:srgbClr val="CC9900"/>
      </a:folHlink>
    </a:clrScheme>
    <a:fontScheme name="Вершина горы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65</TotalTime>
  <Words>180</Words>
  <Application>Microsoft Office PowerPoint</Application>
  <PresentationFormat>Экран (4:3)</PresentationFormat>
  <Paragraphs>44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Вершина горы</vt:lpstr>
      <vt:lpstr>Тема: «Деление с остатком»</vt:lpstr>
      <vt:lpstr>Цели урока:</vt:lpstr>
      <vt:lpstr>Деление с остатком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Порядок выполнения действий. 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Молодцы!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«Оделение с остатком»</dc:title>
  <dc:creator>oleg</dc:creator>
  <cp:lastModifiedBy>Настя</cp:lastModifiedBy>
  <cp:revision>8</cp:revision>
  <dcterms:created xsi:type="dcterms:W3CDTF">2015-11-18T19:04:40Z</dcterms:created>
  <dcterms:modified xsi:type="dcterms:W3CDTF">2016-03-13T14:59:30Z</dcterms:modified>
</cp:coreProperties>
</file>