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3" descr="9850b5a549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2204864"/>
            <a:ext cx="670049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3357563" y="0"/>
            <a:ext cx="57864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/>
              <a:t>«Математика – это язык, </a:t>
            </a:r>
            <a:br>
              <a:rPr lang="ru-RU" sz="2400" b="1" i="1" dirty="0" smtClean="0"/>
            </a:br>
            <a:r>
              <a:rPr lang="ru-RU" sz="2400" b="1" i="1" dirty="0" smtClean="0"/>
              <a:t>на котором написана книга природы»</a:t>
            </a:r>
            <a:br>
              <a:rPr lang="ru-RU" sz="2400" b="1" i="1" dirty="0" smtClean="0"/>
            </a:br>
            <a:r>
              <a:rPr lang="ru-RU" sz="2400" b="1" dirty="0" smtClean="0"/>
              <a:t>                                              Г. Галилей</a:t>
            </a: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179512" y="1052736"/>
            <a:ext cx="8500690" cy="2102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000" dirty="0" smtClean="0">
                <a:solidFill>
                  <a:srgbClr val="663300"/>
                </a:solidFill>
              </a:rPr>
              <a:t>Построение и исследование математических моделей – один из основных инструментов познания человеком явлений окружающего мира.</a:t>
            </a:r>
          </a:p>
          <a:p>
            <a:pPr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«</a:t>
            </a:r>
            <a:r>
              <a:rPr lang="ru-RU" sz="2800" dirty="0" smtClean="0">
                <a:solidFill>
                  <a:srgbClr val="FF0000"/>
                </a:solidFill>
              </a:rPr>
              <a:t>Уравнения и неравенства с двумя переменными</a:t>
            </a:r>
            <a:r>
              <a:rPr lang="ru-RU" sz="1800" dirty="0" smtClean="0">
                <a:solidFill>
                  <a:srgbClr val="FF0000"/>
                </a:solidFill>
              </a:rPr>
              <a:t>»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i="1" dirty="0" smtClean="0">
                <a:solidFill>
                  <a:srgbClr val="663300"/>
                </a:solidFill>
              </a:rPr>
              <a:t>–  заключительная тема курса алгебры и начал  математического анализа;</a:t>
            </a:r>
            <a:br>
              <a:rPr lang="ru-RU" sz="1800" i="1" dirty="0" smtClean="0">
                <a:solidFill>
                  <a:srgbClr val="663300"/>
                </a:solidFill>
              </a:rPr>
            </a:br>
            <a:r>
              <a:rPr lang="ru-RU" sz="1800" i="1" dirty="0" smtClean="0">
                <a:solidFill>
                  <a:srgbClr val="663300"/>
                </a:solidFill>
              </a:rPr>
              <a:t> – начало системного итогового повторения курса математики.</a:t>
            </a:r>
          </a:p>
          <a:p>
            <a:pPr>
              <a:buFontTx/>
              <a:buNone/>
            </a:pPr>
            <a:endParaRPr lang="ru-RU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78007" y="4221088"/>
            <a:ext cx="360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Щебет Вера Алексеевна.</a:t>
            </a:r>
          </a:p>
          <a:p>
            <a:r>
              <a:rPr lang="ru-RU" sz="2400" b="1" dirty="0" smtClean="0"/>
              <a:t>Учитель математики МБОУ СОШ № 7,</a:t>
            </a:r>
          </a:p>
          <a:p>
            <a:r>
              <a:rPr lang="ru-RU" sz="2400" b="1" dirty="0"/>
              <a:t>г</a:t>
            </a:r>
            <a:r>
              <a:rPr lang="ru-RU" sz="2400" b="1" dirty="0" smtClean="0"/>
              <a:t>ород Сальск, </a:t>
            </a:r>
          </a:p>
          <a:p>
            <a:r>
              <a:rPr lang="ru-RU" sz="2400" b="1" dirty="0" smtClean="0"/>
              <a:t>Ростовской области</a:t>
            </a:r>
          </a:p>
          <a:p>
            <a:r>
              <a:rPr lang="ru-RU" sz="2400" b="1" dirty="0"/>
              <a:t>2</a:t>
            </a:r>
            <a:r>
              <a:rPr lang="ru-RU" sz="2400" b="1" dirty="0" smtClean="0"/>
              <a:t> часть.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4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Система линейных неравенств с двумя переменными.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№1.</a:t>
            </a:r>
          </a:p>
          <a:p>
            <a:pPr marL="0" indent="0">
              <a:buNone/>
            </a:pPr>
            <a:r>
              <a:rPr lang="ru-RU" b="1" dirty="0" smtClean="0"/>
              <a:t>Найти множество точек координатной плоскости, удовлетворяющих неравенству </a:t>
            </a:r>
          </a:p>
          <a:p>
            <a:pPr marL="0" indent="0">
              <a:buNone/>
            </a:pPr>
            <a:r>
              <a:rPr lang="ru-RU" b="1" dirty="0" err="1" smtClean="0"/>
              <a:t>Зу</a:t>
            </a:r>
            <a:r>
              <a:rPr lang="ru-RU" b="1" dirty="0" smtClean="0"/>
              <a:t> – 2х + 4 </a:t>
            </a:r>
            <a:r>
              <a:rPr lang="en-US" b="1" dirty="0" smtClean="0"/>
              <a:t>&lt;</a:t>
            </a:r>
            <a:r>
              <a:rPr lang="ru-RU" b="1" dirty="0" smtClean="0"/>
              <a:t> 0.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ru-RU" b="1" dirty="0" smtClean="0"/>
                  <a:t>№2.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Найти </a:t>
                </a:r>
                <a:r>
                  <a:rPr lang="ru-RU" b="1" dirty="0"/>
                  <a:t>множество точек координатной плоскости, удовлетворяющих системе неравенств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х+у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 </m:t>
                              </m:r>
                            </m:e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х −у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х −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у&gt;−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3172" t="-1213" r="-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1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Практическое применение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В двух ящиках находится более 29 одинаковых деталей. Число деталей в первом ящике, уменьшенное на 2, более чем в три раза превышает число деталей во втором ящике. Утроенное число деталей в первом ящике превышает удвоенное число деталей во втором ящике менее чем на 60. Сколько деталей в каждом ящике?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Решение.</a:t>
            </a:r>
          </a:p>
          <a:p>
            <a:pPr marL="0" indent="0">
              <a:buNone/>
            </a:pPr>
            <a:r>
              <a:rPr lang="ru-RU" dirty="0"/>
              <a:t>Обозначим через </a:t>
            </a:r>
            <a:r>
              <a:rPr lang="ru-RU" i="1" dirty="0"/>
              <a:t>х</a:t>
            </a:r>
            <a:r>
              <a:rPr lang="ru-RU" dirty="0"/>
              <a:t> число деталей в первом ящике, а через </a:t>
            </a:r>
            <a:r>
              <a:rPr lang="ru-RU" i="1" dirty="0"/>
              <a:t>у</a:t>
            </a:r>
            <a:r>
              <a:rPr lang="ru-RU" dirty="0"/>
              <a:t> число деталей во втором ящике. Тогда согласно условию имеет место система неравенств: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festival.1september.ru/articles/513636/img2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144016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07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Базовый уровень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3528" y="2174875"/>
                <a:ext cx="4032448" cy="3951288"/>
              </a:xfrm>
            </p:spPr>
            <p:txBody>
              <a:bodyPr>
                <a:normAutofit/>
              </a:bodyPr>
              <a:lstStyle/>
              <a:p>
                <a:r>
                  <a:rPr lang="ru-RU" sz="2800" b="1" dirty="0" smtClean="0"/>
                  <a:t>1. Глава 8.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∮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800" b="1" dirty="0" smtClean="0"/>
                  <a:t> №1 -3 (2, 4).</a:t>
                </a:r>
              </a:p>
              <a:p>
                <a:r>
                  <a:rPr lang="ru-RU" sz="2800" b="1" dirty="0" smtClean="0"/>
                  <a:t>2.Мальцев ЕГЭ 2016 (база), Тест 2.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3528" y="2174875"/>
                <a:ext cx="4032448" cy="3951288"/>
              </a:xfrm>
              <a:blipFill rotWithShape="1">
                <a:blip r:embed="rId2"/>
                <a:stretch>
                  <a:fillRect l="-2568" t="-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Профильный уровень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ru-RU" sz="2800" b="1" dirty="0"/>
                  <a:t>1. Глава 8.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  <a:ea typeface="Cambria Math"/>
                      </a:rPr>
                      <m:t>∮</m:t>
                    </m:r>
                    <m:r>
                      <a:rPr lang="ru-RU" sz="28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ru-RU" sz="28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800" b="1" dirty="0"/>
                  <a:t> №1 </a:t>
                </a:r>
                <a:r>
                  <a:rPr lang="ru-RU" sz="2800" b="1" dirty="0" smtClean="0"/>
                  <a:t>-5 (2</a:t>
                </a:r>
                <a:r>
                  <a:rPr lang="ru-RU" sz="2800" b="1" dirty="0"/>
                  <a:t>, 4</a:t>
                </a:r>
                <a:r>
                  <a:rPr lang="ru-RU" sz="2800" b="1" dirty="0" smtClean="0"/>
                  <a:t>).</a:t>
                </a:r>
              </a:p>
              <a:p>
                <a:r>
                  <a:rPr lang="ru-RU" sz="2800" b="1" dirty="0" smtClean="0"/>
                  <a:t>2.</a:t>
                </a:r>
                <a:r>
                  <a:rPr lang="ru-RU" sz="2800" b="1" dirty="0"/>
                  <a:t> Мальцев ЕГЭ 2016 </a:t>
                </a:r>
                <a:r>
                  <a:rPr lang="ru-RU" sz="2800" b="1" dirty="0" smtClean="0"/>
                  <a:t>(профиль), стр.157, №11-15.</a:t>
                </a:r>
                <a:endParaRPr lang="ru-RU" sz="2800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2715" t="-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4572000" y="1143000"/>
            <a:ext cx="10344" cy="51663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Актуализация знаний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43608" y="1268760"/>
                <a:ext cx="6696744" cy="5400600"/>
              </a:xfrm>
            </p:spPr>
            <p:txBody>
              <a:bodyPr/>
              <a:lstStyle/>
              <a:p>
                <a:r>
                  <a:rPr lang="ru-RU" b="1" dirty="0" smtClean="0"/>
                  <a:t> Распределить выражения в </a:t>
                </a:r>
                <a:r>
                  <a:rPr lang="ru-RU" b="1" dirty="0"/>
                  <a:t>две группы, </a:t>
                </a:r>
                <a:br>
                  <a:rPr lang="ru-RU" b="1" dirty="0"/>
                </a:br>
                <a:r>
                  <a:rPr lang="ru-RU" b="1" dirty="0"/>
                  <a:t>обосновать </a:t>
                </a:r>
                <a:r>
                  <a:rPr lang="ru-RU" b="1" dirty="0" smtClean="0"/>
                  <a:t>свой </a:t>
                </a:r>
                <a:r>
                  <a:rPr lang="ru-RU" b="1" dirty="0"/>
                  <a:t>выбор</a:t>
                </a:r>
                <a:r>
                  <a:rPr lang="ru-RU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у + 2х - 2 = 0;</a:t>
                </a:r>
              </a:p>
              <a:p>
                <a:pPr marL="0" indent="0">
                  <a:buNone/>
                </a:pPr>
                <a:r>
                  <a:rPr lang="ru-RU" sz="2800" b="1" dirty="0" smtClean="0"/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latin typeface="Cambria Math"/>
                      </a:rPr>
                      <m:t> −</m:t>
                    </m:r>
                    <m:r>
                      <a:rPr lang="ru-RU" sz="2800" b="1" i="1" smtClean="0">
                        <a:latin typeface="Cambria Math"/>
                      </a:rPr>
                      <m:t>𝟓</m:t>
                    </m:r>
                    <m:r>
                      <a:rPr lang="ru-RU" sz="2800" b="1" i="1" smtClean="0">
                        <a:latin typeface="Cambria Math"/>
                      </a:rPr>
                      <m:t>х+</m:t>
                    </m:r>
                    <m:r>
                      <a:rPr lang="ru-RU" sz="2800" b="1" i="1" smtClean="0">
                        <a:latin typeface="Cambria Math"/>
                      </a:rPr>
                      <m:t>𝟒</m:t>
                    </m:r>
                    <m:r>
                      <a:rPr lang="ru-RU" sz="2800" b="1" i="1" smtClean="0">
                        <a:latin typeface="Cambria Math"/>
                      </a:rPr>
                      <m:t> ≤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(х – 4)(у + 3)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≥−</m:t>
                    </m:r>
                    <m:r>
                      <a:rPr lang="ru-RU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ru-RU" sz="28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у</m:t>
                        </m:r>
                      </m:e>
                      <m:sup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х+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у=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у</m:t>
                        </m:r>
                      </m:e>
                      <m:sup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у −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 (х + 8)(2у – 9) = 0;</a:t>
                </a: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 15х + 9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0;</a:t>
                </a: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8) 2у – 3х – 6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  <a:p>
                <a:pPr marL="457200" indent="-457200">
                  <a:buAutoNum type="arabicParenR" startAt="2"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arenR" startAt="2"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43608" y="1268760"/>
                <a:ext cx="6696744" cy="5400600"/>
              </a:xfrm>
              <a:blipFill rotWithShape="1">
                <a:blip r:embed="rId3"/>
                <a:stretch>
                  <a:fillRect l="-1820" t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148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- Назовите хотя бы одно решение уравнения </a:t>
            </a:r>
            <a:r>
              <a:rPr lang="ru-RU" sz="4000" b="1" dirty="0">
                <a:solidFill>
                  <a:srgbClr val="FF0000"/>
                </a:solidFill>
              </a:rPr>
              <a:t>у </a:t>
            </a:r>
            <a:r>
              <a:rPr lang="ru-RU" sz="4000" b="1" dirty="0" smtClean="0">
                <a:solidFill>
                  <a:srgbClr val="FF0000"/>
                </a:solidFill>
              </a:rPr>
              <a:t>+ 2х </a:t>
            </a:r>
            <a:r>
              <a:rPr lang="ru-RU" sz="4000" b="1" dirty="0">
                <a:solidFill>
                  <a:srgbClr val="FF0000"/>
                </a:solidFill>
              </a:rPr>
              <a:t>– 2 = 0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>- Сколько точек необходимо для построения прямой у = </a:t>
            </a:r>
            <a:r>
              <a:rPr lang="en-US" sz="4000" b="1" dirty="0" err="1" smtClean="0"/>
              <a:t>kx</a:t>
            </a:r>
            <a:r>
              <a:rPr lang="en-US" sz="4000" b="1" dirty="0" smtClean="0"/>
              <a:t> + l</a:t>
            </a:r>
            <a:r>
              <a:rPr lang="ru-RU" sz="4000" b="1" dirty="0" smtClean="0"/>
              <a:t>?</a:t>
            </a:r>
            <a:br>
              <a:rPr lang="ru-RU" sz="4000" b="1" dirty="0" smtClean="0"/>
            </a:br>
            <a:r>
              <a:rPr lang="ru-RU" sz="4000" b="1" dirty="0"/>
              <a:t>- Как называют число </a:t>
            </a:r>
            <a:r>
              <a:rPr lang="en-US" sz="4000" b="1" dirty="0"/>
              <a:t>k</a:t>
            </a:r>
            <a:r>
              <a:rPr lang="ru-RU" sz="4000" b="1" dirty="0"/>
              <a:t>?</a:t>
            </a:r>
            <a:br>
              <a:rPr lang="ru-RU" sz="4000" b="1" dirty="0"/>
            </a:b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2708920"/>
                <a:ext cx="5112568" cy="3951288"/>
              </a:xfrm>
            </p:spPr>
            <p:txBody>
              <a:bodyPr/>
              <a:lstStyle/>
              <a:p>
                <a:r>
                  <a:rPr lang="ru-RU" b="1" dirty="0" smtClean="0"/>
                  <a:t>Рассмотрим уравнение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rgbClr val="FF0000"/>
                    </a:solidFill>
                  </a:rPr>
                  <a:t>А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х + </a:t>
                </a:r>
                <a:r>
                  <a:rPr lang="ru-RU" b="1" dirty="0" err="1" smtClean="0">
                    <a:solidFill>
                      <a:srgbClr val="FF0000"/>
                    </a:solidFill>
                  </a:rPr>
                  <a:t>Ву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 + С = 0, 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где хотя бы одно из чисел А и В не равно нулю. Если 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В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ru-RU" b="1" dirty="0" smtClean="0"/>
                  <a:t> 0,то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у=− </m:t>
                    </m:r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А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В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х −</m:t>
                    </m:r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С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В</m:t>
                        </m:r>
                      </m:den>
                    </m:f>
                  </m:oMath>
                </a14:m>
                <a:r>
                  <a:rPr lang="ru-RU" b="1" dirty="0" smtClean="0"/>
                  <a:t> т. е.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ru-RU" b="1" dirty="0">
                    <a:solidFill>
                      <a:srgbClr val="FF0000"/>
                    </a:solidFill>
                  </a:rPr>
                  <a:t>у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kx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</a:rPr>
                  <a:t>+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l.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 smtClean="0"/>
                  <a:t>Выразите у из уравнения </a:t>
                </a:r>
              </a:p>
              <a:p>
                <a:pPr marL="0" indent="0">
                  <a:buNone/>
                </a:pPr>
                <a:r>
                  <a:rPr lang="ru-RU" b="1" dirty="0"/>
                  <a:t>у</a:t>
                </a:r>
                <a:r>
                  <a:rPr lang="ru-RU" b="1" dirty="0" smtClean="0"/>
                  <a:t> + 2х – 2 = 0.</a:t>
                </a:r>
                <a:endParaRPr lang="ru-RU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2708920"/>
                <a:ext cx="5112568" cy="3951288"/>
              </a:xfrm>
              <a:blipFill rotWithShape="1">
                <a:blip r:embed="rId3"/>
                <a:stretch>
                  <a:fillRect l="-1909" t="-1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5220072" y="2667721"/>
            <a:ext cx="3207816" cy="3797796"/>
            <a:chOff x="5220072" y="2667721"/>
            <a:chExt cx="3207816" cy="379779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667721"/>
              <a:ext cx="3207816" cy="379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 стрелкой 8"/>
            <p:cNvCxnSpPr/>
            <p:nvPr/>
          </p:nvCxnSpPr>
          <p:spPr>
            <a:xfrm flipV="1">
              <a:off x="6084168" y="2924944"/>
              <a:ext cx="0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419824" y="5013176"/>
              <a:ext cx="28083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81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Линейные неравенства с двумя переменными.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88840"/>
          </a:xfrm>
        </p:spPr>
        <p:txBody>
          <a:bodyPr/>
          <a:lstStyle/>
          <a:p>
            <a:r>
              <a:rPr lang="ru-RU" dirty="0" smtClean="0"/>
              <a:t>Неравенства вида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Ах + </a:t>
            </a:r>
            <a:r>
              <a:rPr lang="ru-RU" b="1" dirty="0" err="1" smtClean="0">
                <a:solidFill>
                  <a:srgbClr val="C00000"/>
                </a:solidFill>
              </a:rPr>
              <a:t>Ву</a:t>
            </a:r>
            <a:r>
              <a:rPr lang="ru-RU" b="1" dirty="0" smtClean="0">
                <a:solidFill>
                  <a:srgbClr val="C00000"/>
                </a:solidFill>
              </a:rPr>
              <a:t> + С </a:t>
            </a:r>
            <a:r>
              <a:rPr lang="en-US" b="1" dirty="0" smtClean="0">
                <a:solidFill>
                  <a:srgbClr val="C00000"/>
                </a:solidFill>
              </a:rPr>
              <a:t>&gt; 0 </a:t>
            </a:r>
            <a:r>
              <a:rPr lang="ru-RU" dirty="0" smtClean="0"/>
              <a:t>и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ru-RU" b="1" dirty="0">
                <a:solidFill>
                  <a:srgbClr val="C00000"/>
                </a:solidFill>
              </a:rPr>
              <a:t>Ах + </a:t>
            </a:r>
            <a:r>
              <a:rPr lang="ru-RU" b="1" dirty="0" err="1">
                <a:solidFill>
                  <a:srgbClr val="C00000"/>
                </a:solidFill>
              </a:rPr>
              <a:t>Ву</a:t>
            </a:r>
            <a:r>
              <a:rPr lang="ru-RU" b="1" dirty="0">
                <a:solidFill>
                  <a:srgbClr val="C00000"/>
                </a:solidFill>
              </a:rPr>
              <a:t> + С </a:t>
            </a:r>
            <a:r>
              <a:rPr lang="en-US" b="1" dirty="0" smtClean="0">
                <a:solidFill>
                  <a:srgbClr val="C00000"/>
                </a:solidFill>
              </a:rPr>
              <a:t>&lt; </a:t>
            </a:r>
            <a:r>
              <a:rPr lang="en-US" b="1" dirty="0">
                <a:solidFill>
                  <a:srgbClr val="C00000"/>
                </a:solidFill>
              </a:rPr>
              <a:t>0 </a:t>
            </a:r>
            <a:r>
              <a:rPr lang="ru-RU" b="1" dirty="0" smtClean="0"/>
              <a:t>называются строгими.</a:t>
            </a:r>
            <a:endParaRPr lang="en-US" b="1" dirty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2116832"/>
              </a:xfrm>
            </p:spPr>
            <p:txBody>
              <a:bodyPr/>
              <a:lstStyle/>
              <a:p>
                <a:r>
                  <a:rPr lang="ru-RU" dirty="0"/>
                  <a:t>Неравенства вида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ru-RU" b="1" dirty="0">
                    <a:solidFill>
                      <a:srgbClr val="C00000"/>
                    </a:solidFill>
                  </a:rPr>
                  <a:t>Ах + </a:t>
                </a:r>
                <a:r>
                  <a:rPr lang="ru-RU" b="1" dirty="0" err="1">
                    <a:solidFill>
                      <a:srgbClr val="C00000"/>
                    </a:solidFill>
                  </a:rPr>
                  <a:t>Ву</a:t>
                </a:r>
                <a:r>
                  <a:rPr lang="ru-RU" b="1" dirty="0">
                    <a:solidFill>
                      <a:srgbClr val="C00000"/>
                    </a:solidFill>
                  </a:rPr>
                  <a:t> + С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0 </a:t>
                </a:r>
                <a:r>
                  <a:rPr lang="ru-RU" dirty="0"/>
                  <a:t>и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   </a:t>
                </a:r>
                <a:r>
                  <a:rPr lang="ru-RU" b="1" dirty="0">
                    <a:solidFill>
                      <a:srgbClr val="C00000"/>
                    </a:solidFill>
                  </a:rPr>
                  <a:t>Ах + </a:t>
                </a:r>
                <a:r>
                  <a:rPr lang="ru-RU" b="1" dirty="0" err="1">
                    <a:solidFill>
                      <a:srgbClr val="C00000"/>
                    </a:solidFill>
                  </a:rPr>
                  <a:t>Ву</a:t>
                </a:r>
                <a:r>
                  <a:rPr lang="ru-RU" b="1" dirty="0">
                    <a:solidFill>
                      <a:srgbClr val="C00000"/>
                    </a:solidFill>
                  </a:rPr>
                  <a:t> + С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0 </a:t>
                </a:r>
                <a:r>
                  <a:rPr lang="ru-RU" b="1" dirty="0"/>
                  <a:t>называются </a:t>
                </a:r>
                <a:r>
                  <a:rPr lang="ru-RU" b="1" dirty="0" smtClean="0"/>
                  <a:t>нестрогими</a:t>
                </a:r>
                <a:r>
                  <a:rPr lang="ru-RU" b="1" dirty="0"/>
                  <a:t>.</a:t>
                </a:r>
                <a:endParaRPr lang="en-US" b="1" dirty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2116832"/>
              </a:xfrm>
              <a:blipFill rotWithShape="1">
                <a:blip r:embed="rId2"/>
                <a:stretch>
                  <a:fillRect l="-3172" t="-2594" r="-2568" b="-1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1788" y="3501008"/>
            <a:ext cx="8118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Неравенство с двумя неизвестными </a:t>
            </a:r>
            <a:r>
              <a:rPr lang="en-US" sz="2800" b="1" dirty="0" smtClean="0"/>
              <a:t>F(</a:t>
            </a:r>
            <a:r>
              <a:rPr lang="en-US" sz="2800" b="1" dirty="0" err="1" smtClean="0"/>
              <a:t>x,y</a:t>
            </a:r>
            <a:r>
              <a:rPr lang="en-US" sz="2800" b="1" dirty="0" smtClean="0"/>
              <a:t>)&gt;0 </a:t>
            </a:r>
            <a:r>
              <a:rPr lang="ru-RU" sz="2800" b="1" dirty="0" smtClean="0"/>
              <a:t>имеет своими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решениями</a:t>
            </a:r>
            <a:r>
              <a:rPr lang="ru-RU" sz="2800" b="1" dirty="0" smtClean="0"/>
              <a:t> пары чисел (х, у), которые изображаются точками плоскости.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Найти множество всех решений </a:t>
            </a:r>
            <a:r>
              <a:rPr lang="ru-RU" sz="2800" b="1" dirty="0" smtClean="0"/>
              <a:t>данного неравенства – это значит указать на плоскости множество точек, в которых это неравенство удовлетворяется.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0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Линейные неравенства с двумя переменными.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896544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-Найти множество точек координатной плоскости, удовлетворяющих неравенству 2у – 3х – 6 </a:t>
            </a:r>
            <a:r>
              <a:rPr lang="en-US" b="1" dirty="0" smtClean="0"/>
              <a:t>&lt;</a:t>
            </a:r>
            <a:r>
              <a:rPr lang="ru-RU" b="1" dirty="0" smtClean="0"/>
              <a:t> 0.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Уравнение 2у </a:t>
            </a:r>
            <a:r>
              <a:rPr lang="ru-RU" b="1" dirty="0"/>
              <a:t>– 3х – 6 </a:t>
            </a:r>
            <a:r>
              <a:rPr lang="ru-RU" b="1" dirty="0" smtClean="0"/>
              <a:t>= 0 является уравнением прямой, проходящей через точки (- 2; 0) и (0; 3).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b="1" dirty="0" smtClean="0"/>
              <a:t>М</a:t>
            </a:r>
            <a:r>
              <a:rPr lang="ru-RU" b="1" baseline="-25000" dirty="0" smtClean="0"/>
              <a:t>1</a:t>
            </a:r>
            <a:r>
              <a:rPr lang="ru-RU" b="1" dirty="0" smtClean="0"/>
              <a:t>(х</a:t>
            </a:r>
            <a:r>
              <a:rPr lang="ru-RU" b="1" baseline="-25000" dirty="0" smtClean="0"/>
              <a:t>1,</a:t>
            </a:r>
            <a:r>
              <a:rPr lang="ru-RU" b="1" dirty="0" smtClean="0"/>
              <a:t>у</a:t>
            </a:r>
            <a:r>
              <a:rPr lang="ru-RU" b="1" baseline="-25000" dirty="0" smtClean="0"/>
              <a:t>1</a:t>
            </a:r>
            <a:r>
              <a:rPr lang="ru-RU" b="1" dirty="0" smtClean="0"/>
              <a:t>)</a:t>
            </a:r>
            <a:r>
              <a:rPr lang="ru-RU" b="1" baseline="-25000" dirty="0" smtClean="0"/>
              <a:t>, </a:t>
            </a:r>
            <a:r>
              <a:rPr lang="ru-RU" b="1" dirty="0" smtClean="0"/>
              <a:t>М</a:t>
            </a:r>
            <a:r>
              <a:rPr lang="ru-RU" b="1" baseline="-25000" dirty="0" smtClean="0"/>
              <a:t>2</a:t>
            </a:r>
            <a:r>
              <a:rPr lang="ru-RU" b="1" dirty="0" smtClean="0"/>
              <a:t>(х</a:t>
            </a:r>
            <a:r>
              <a:rPr lang="ru-RU" b="1" baseline="-25000" dirty="0" smtClean="0"/>
              <a:t>1,</a:t>
            </a:r>
            <a:r>
              <a:rPr lang="ru-RU" b="1" dirty="0" smtClean="0"/>
              <a:t>у</a:t>
            </a:r>
            <a:r>
              <a:rPr lang="ru-RU" b="1" baseline="-25000" dirty="0"/>
              <a:t>2</a:t>
            </a:r>
            <a:r>
              <a:rPr lang="ru-RU" b="1" dirty="0" smtClean="0"/>
              <a:t>)</a:t>
            </a:r>
            <a:r>
              <a:rPr lang="ru-RU" b="1" baseline="-25000" dirty="0" smtClean="0"/>
              <a:t>.</a:t>
            </a:r>
            <a:r>
              <a:rPr lang="ru-RU" b="1" dirty="0" smtClean="0"/>
              <a:t> Тогда </a:t>
            </a:r>
          </a:p>
          <a:p>
            <a:pPr marL="0" indent="0">
              <a:buNone/>
            </a:pPr>
            <a:r>
              <a:rPr lang="ru-RU" b="1" dirty="0" smtClean="0"/>
              <a:t>2у</a:t>
            </a:r>
            <a:r>
              <a:rPr lang="ru-RU" b="1" baseline="-25000" dirty="0" smtClean="0"/>
              <a:t>2</a:t>
            </a:r>
            <a:r>
              <a:rPr lang="ru-RU" b="1" dirty="0" smtClean="0"/>
              <a:t> – 3х</a:t>
            </a:r>
            <a:r>
              <a:rPr lang="ru-RU" b="1" baseline="-25000" dirty="0" smtClean="0"/>
              <a:t>1</a:t>
            </a:r>
            <a:r>
              <a:rPr lang="ru-RU" b="1" dirty="0" smtClean="0"/>
              <a:t> – 6 = 0, а </a:t>
            </a:r>
          </a:p>
          <a:p>
            <a:pPr marL="0" indent="0">
              <a:buNone/>
            </a:pPr>
            <a:r>
              <a:rPr lang="ru-RU" b="1" dirty="0" smtClean="0"/>
              <a:t>2у</a:t>
            </a:r>
            <a:r>
              <a:rPr lang="en-US" b="1" baseline="-25000" dirty="0"/>
              <a:t>1</a:t>
            </a:r>
            <a:r>
              <a:rPr lang="ru-RU" b="1" dirty="0" smtClean="0"/>
              <a:t> </a:t>
            </a:r>
            <a:r>
              <a:rPr lang="ru-RU" b="1" dirty="0"/>
              <a:t>– 3х</a:t>
            </a:r>
            <a:r>
              <a:rPr lang="ru-RU" b="1" baseline="-25000" dirty="0"/>
              <a:t>1</a:t>
            </a:r>
            <a:r>
              <a:rPr lang="ru-RU" b="1" dirty="0"/>
              <a:t> – 6 </a:t>
            </a:r>
            <a:r>
              <a:rPr lang="en-US" b="1" dirty="0" smtClean="0"/>
              <a:t>&lt;</a:t>
            </a:r>
            <a:r>
              <a:rPr lang="ru-RU" b="1" dirty="0" smtClean="0"/>
              <a:t> </a:t>
            </a:r>
            <a:r>
              <a:rPr lang="en-US" b="1" dirty="0" smtClean="0"/>
              <a:t>0</a:t>
            </a:r>
            <a:r>
              <a:rPr lang="ru-RU" b="1" dirty="0" smtClean="0"/>
              <a:t>, т.к. у</a:t>
            </a:r>
            <a:r>
              <a:rPr lang="ru-RU" b="1" baseline="-25000" dirty="0" smtClean="0"/>
              <a:t>1</a:t>
            </a:r>
            <a:r>
              <a:rPr lang="en-US" b="1" dirty="0" smtClean="0"/>
              <a:t>&lt;</a:t>
            </a:r>
            <a:r>
              <a:rPr lang="ru-RU" b="1" dirty="0" smtClean="0"/>
              <a:t> у</a:t>
            </a:r>
            <a:r>
              <a:rPr lang="ru-RU" b="1" baseline="-25000" dirty="0" smtClean="0"/>
              <a:t>2.</a:t>
            </a:r>
            <a:endParaRPr lang="ru-RU" b="1" dirty="0"/>
          </a:p>
          <a:p>
            <a:pPr marL="514350" indent="-514350">
              <a:buAutoNum type="arabicParenR"/>
            </a:pP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508104" y="2348880"/>
            <a:ext cx="3162076" cy="3355249"/>
            <a:chOff x="4140114" y="3056788"/>
            <a:chExt cx="3036565" cy="31392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114" y="3056788"/>
              <a:ext cx="3036565" cy="313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 стрелкой 5"/>
            <p:cNvCxnSpPr/>
            <p:nvPr/>
          </p:nvCxnSpPr>
          <p:spPr>
            <a:xfrm flipH="1" flipV="1">
              <a:off x="5835278" y="3168675"/>
              <a:ext cx="65731" cy="2925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4140114" y="5569534"/>
              <a:ext cx="3024336" cy="720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084168" y="4149080"/>
              <a:ext cx="36004" cy="149246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 flipH="1">
            <a:off x="6020657" y="2579549"/>
            <a:ext cx="2124236" cy="301583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54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Линейные неравенства с двумя переменными.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412777"/>
                <a:ext cx="7704856" cy="19442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dirty="0" smtClean="0"/>
                  <a:t>Ах + </a:t>
                </a:r>
                <a:r>
                  <a:rPr lang="ru-RU" b="1" dirty="0" err="1" smtClean="0"/>
                  <a:t>Ву</a:t>
                </a:r>
                <a:r>
                  <a:rPr lang="ru-RU" b="1" dirty="0" smtClean="0"/>
                  <a:t> + С </a:t>
                </a:r>
                <a:r>
                  <a:rPr lang="en-US" b="1" dirty="0" smtClean="0"/>
                  <a:t>&lt;</a:t>
                </a:r>
                <a:r>
                  <a:rPr lang="ru-RU" b="1" dirty="0" smtClean="0"/>
                  <a:t> 0.</a:t>
                </a:r>
              </a:p>
              <a:p>
                <a:r>
                  <a:rPr lang="ru-RU" b="1" dirty="0" smtClean="0"/>
                  <a:t>Если А = 0, то </a:t>
                </a:r>
                <a:r>
                  <a:rPr lang="ru-RU" b="1" dirty="0" err="1" smtClean="0"/>
                  <a:t>Ву</a:t>
                </a:r>
                <a:r>
                  <a:rPr lang="ru-RU" b="1" dirty="0" smtClean="0"/>
                  <a:t> + С </a:t>
                </a:r>
                <a:r>
                  <a:rPr lang="en-US" b="1" dirty="0" smtClean="0"/>
                  <a:t>&lt; 0.</a:t>
                </a:r>
                <a:r>
                  <a:rPr lang="ru-RU" b="1" dirty="0" smtClean="0"/>
                  <a:t>     </a:t>
                </a:r>
                <a:r>
                  <a:rPr lang="ru-RU" b="1" dirty="0" err="1" smtClean="0"/>
                  <a:t>Ву</a:t>
                </a:r>
                <a:r>
                  <a:rPr lang="ru-RU" b="1" dirty="0" smtClean="0"/>
                  <a:t> </a:t>
                </a:r>
                <a:r>
                  <a:rPr lang="en-US" b="1" dirty="0" smtClean="0"/>
                  <a:t>&lt; -C, </a:t>
                </a:r>
                <a:r>
                  <a:rPr lang="ru-RU" b="1" dirty="0" smtClean="0"/>
                  <a:t>     у </a:t>
                </a:r>
                <a:r>
                  <a:rPr lang="en-US" b="1" dirty="0" smtClean="0"/>
                  <a:t>&lt; -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С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В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r>
                  <a:rPr lang="ru-RU" b="1" dirty="0" smtClean="0"/>
                  <a:t>Если В = 0, то Ах + С </a:t>
                </a:r>
                <a:r>
                  <a:rPr lang="en-US" b="1" dirty="0" smtClean="0"/>
                  <a:t>&lt;</a:t>
                </a:r>
                <a:r>
                  <a:rPr lang="ru-RU" b="1" dirty="0" smtClean="0"/>
                  <a:t> 0.      Ах </a:t>
                </a:r>
                <a:r>
                  <a:rPr lang="en-US" b="1" dirty="0" smtClean="0"/>
                  <a:t>&lt;</a:t>
                </a:r>
                <a:r>
                  <a:rPr lang="ru-RU" b="1" dirty="0" smtClean="0"/>
                  <a:t> - С,     х </a:t>
                </a:r>
                <a:r>
                  <a:rPr lang="en-US" b="1" dirty="0" smtClean="0"/>
                  <a:t>&lt; </a:t>
                </a:r>
                <a:r>
                  <a:rPr lang="ru-RU" b="1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С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А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endParaRPr lang="ru-RU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412777"/>
                <a:ext cx="7704856" cy="1944216"/>
              </a:xfrm>
              <a:blipFill rotWithShape="1">
                <a:blip r:embed="rId2"/>
                <a:stretch>
                  <a:fillRect l="-1345" t="-5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9" y="3356992"/>
            <a:ext cx="8064896" cy="329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Линейные неравенства с двумя переменными.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Чтобы решить неравенство </a:t>
            </a: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Ах + </a:t>
            </a:r>
            <a:r>
              <a:rPr lang="ru-RU" b="1" dirty="0" err="1" smtClean="0"/>
              <a:t>Ву</a:t>
            </a:r>
            <a:r>
              <a:rPr lang="ru-RU" b="1" dirty="0" smtClean="0"/>
              <a:t> + С </a:t>
            </a:r>
            <a:r>
              <a:rPr lang="en-US" b="1" dirty="0" smtClean="0"/>
              <a:t>&lt;</a:t>
            </a:r>
            <a:r>
              <a:rPr lang="ru-RU" b="1" dirty="0" smtClean="0"/>
              <a:t> </a:t>
            </a:r>
            <a:r>
              <a:rPr lang="en-US" b="1" dirty="0" smtClean="0"/>
              <a:t>0 </a:t>
            </a:r>
            <a:r>
              <a:rPr lang="ru-RU" b="1" dirty="0" smtClean="0"/>
              <a:t>или </a:t>
            </a: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Ах </a:t>
            </a:r>
            <a:r>
              <a:rPr lang="ru-RU" b="1" dirty="0"/>
              <a:t>+ </a:t>
            </a:r>
            <a:r>
              <a:rPr lang="ru-RU" b="1" dirty="0" err="1"/>
              <a:t>Ву</a:t>
            </a:r>
            <a:r>
              <a:rPr lang="ru-RU" b="1" dirty="0"/>
              <a:t> + С </a:t>
            </a:r>
            <a:r>
              <a:rPr lang="en-US" b="1" dirty="0" smtClean="0"/>
              <a:t>&gt;</a:t>
            </a:r>
            <a:r>
              <a:rPr lang="ru-RU" b="1" dirty="0" smtClean="0"/>
              <a:t> </a:t>
            </a:r>
            <a:r>
              <a:rPr lang="en-US" b="1" dirty="0" smtClean="0"/>
              <a:t>0</a:t>
            </a:r>
            <a:r>
              <a:rPr lang="ru-RU" b="1" dirty="0" smtClean="0"/>
              <a:t>, достаточно взять какую-нибудь точку М</a:t>
            </a:r>
            <a:r>
              <a:rPr lang="ru-RU" b="1" baseline="-25000" dirty="0" smtClean="0"/>
              <a:t>1</a:t>
            </a:r>
            <a:r>
              <a:rPr lang="ru-RU" b="1" dirty="0" smtClean="0"/>
              <a:t>(х</a:t>
            </a:r>
            <a:r>
              <a:rPr lang="ru-RU" b="1" baseline="-25000" dirty="0" smtClean="0"/>
              <a:t>1</a:t>
            </a:r>
            <a:r>
              <a:rPr lang="ru-RU" b="1" dirty="0" smtClean="0"/>
              <a:t>; у</a:t>
            </a:r>
            <a:r>
              <a:rPr lang="ru-RU" b="1" baseline="-25000" dirty="0" smtClean="0"/>
              <a:t>1</a:t>
            </a:r>
            <a:r>
              <a:rPr lang="ru-RU" b="1" dirty="0" smtClean="0"/>
              <a:t>), не лежащую на прямой Ах + </a:t>
            </a:r>
            <a:r>
              <a:rPr lang="ru-RU" b="1" dirty="0" err="1" smtClean="0"/>
              <a:t>Ву</a:t>
            </a:r>
            <a:r>
              <a:rPr lang="ru-RU" b="1" dirty="0" smtClean="0"/>
              <a:t> + С = 0, и определить знак числа Ах</a:t>
            </a:r>
            <a:r>
              <a:rPr lang="ru-RU" b="1" baseline="-25000" dirty="0" smtClean="0"/>
              <a:t>1</a:t>
            </a:r>
            <a:r>
              <a:rPr lang="ru-RU" b="1" dirty="0" smtClean="0"/>
              <a:t> + Ву</a:t>
            </a:r>
            <a:r>
              <a:rPr lang="ru-RU" b="1" baseline="-25000" dirty="0" smtClean="0"/>
              <a:t>1</a:t>
            </a:r>
            <a:r>
              <a:rPr lang="ru-RU" b="1" dirty="0" smtClean="0"/>
              <a:t> + С.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60066" y="1412776"/>
                <a:ext cx="4038600" cy="51845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dirty="0" smtClean="0"/>
                  <a:t>Например:</a:t>
                </a:r>
              </a:p>
              <a:p>
                <a:endParaRPr lang="ru-RU" b="1" dirty="0"/>
              </a:p>
              <a:p>
                <a:endParaRPr lang="ru-RU" b="1" dirty="0" smtClean="0"/>
              </a:p>
              <a:p>
                <a:endParaRPr lang="ru-RU" b="1" dirty="0"/>
              </a:p>
              <a:p>
                <a:endParaRPr lang="ru-RU" b="1" dirty="0" smtClean="0"/>
              </a:p>
              <a:p>
                <a:endParaRPr lang="ru-RU" b="1" dirty="0"/>
              </a:p>
              <a:p>
                <a:endParaRPr lang="ru-RU" b="1" dirty="0" smtClean="0"/>
              </a:p>
              <a:p>
                <a:endParaRPr lang="ru-RU" b="1" dirty="0"/>
              </a:p>
              <a:p>
                <a:endParaRPr lang="ru-RU" b="1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3х – 4у – 12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ru-RU" b="1" dirty="0" smtClean="0"/>
                  <a:t> 0.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(0;0), </a:t>
                </a:r>
                <a:endParaRPr lang="ru-RU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60066" y="1412776"/>
                <a:ext cx="4038600" cy="5184576"/>
              </a:xfrm>
              <a:blipFill rotWithShape="1">
                <a:blip r:embed="rId2"/>
                <a:stretch>
                  <a:fillRect l="-3017" t="-1882" b="-3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/>
          <a:stretch/>
        </p:blipFill>
        <p:spPr bwMode="auto">
          <a:xfrm>
            <a:off x="4554070" y="2132856"/>
            <a:ext cx="4458489" cy="354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Система линейных неравенств с двумя переменными.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7504" y="1547466"/>
                <a:ext cx="468052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dirty="0" smtClean="0"/>
                  <a:t>Решить систему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х −у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ru-RU" b="1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х+</m:t>
                            </m:r>
                            <m:r>
                              <a:rPr lang="ru-RU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ru-RU" b="1" i="1" smtClean="0">
                                <a:latin typeface="Cambria Math"/>
                              </a:rPr>
                              <m:t>у&gt;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b="1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Построим прямые: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L</a:t>
                </a:r>
                <a:r>
                  <a:rPr lang="en-US" b="1" baseline="-25000" dirty="0" smtClean="0"/>
                  <a:t>1</a:t>
                </a:r>
                <a:r>
                  <a:rPr lang="ru-RU" b="1" dirty="0" smtClean="0"/>
                  <a:t>: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х −у</m:t>
                    </m:r>
                    <m:r>
                      <a:rPr lang="ru-RU" b="1" i="1" smtClean="0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𝟐</m:t>
                    </m:r>
                  </m:oMath>
                </a14:m>
                <a:r>
                  <a:rPr lang="ru-RU" b="1" dirty="0" smtClean="0"/>
                  <a:t> и </a:t>
                </a:r>
                <a:r>
                  <a:rPr lang="en-US" b="1" dirty="0" smtClean="0"/>
                  <a:t>L</a:t>
                </a:r>
                <a:r>
                  <a:rPr lang="en-US" b="1" baseline="-25000" dirty="0" smtClean="0"/>
                  <a:t>2</a:t>
                </a:r>
                <a:r>
                  <a:rPr lang="ru-RU" b="1" dirty="0"/>
                  <a:t>: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х+</m:t>
                    </m:r>
                    <m:r>
                      <a:rPr lang="ru-RU" b="1" i="1">
                        <a:latin typeface="Cambria Math"/>
                      </a:rPr>
                      <m:t>𝟑</m:t>
                    </m:r>
                    <m:r>
                      <a:rPr lang="ru-RU" b="1" i="1">
                        <a:latin typeface="Cambria Math"/>
                      </a:rPr>
                      <m:t>у=</m:t>
                    </m:r>
                    <m:r>
                      <a:rPr lang="en-US" b="1" i="1">
                        <a:latin typeface="Cambria Math"/>
                      </a:rPr>
                      <m:t>𝟔</m:t>
                    </m:r>
                  </m:oMath>
                </a14:m>
                <a:endParaRPr lang="ru-RU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ru-RU" sz="2400" b="1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ru-RU" sz="2400" b="1" i="1">
                              <a:latin typeface="Cambria Math"/>
                            </a:rPr>
                            <m:t>х</m:t>
                          </m:r>
                        </m:e>
                        <m:e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</m:e>
                        <m:e>
                          <m:r>
                            <a:rPr lang="ru-RU" sz="2400" b="1" i="1">
                              <a:latin typeface="Cambria Math"/>
                            </a:rPr>
                            <m:t>𝟐</m:t>
                          </m:r>
                        </m:e>
                      </m:mr>
                      <m:mr>
                        <m:e>
                          <m:r>
                            <a:rPr lang="ru-RU" sz="2400" b="1" i="1">
                              <a:latin typeface="Cambria Math"/>
                            </a:rPr>
                            <m:t>у</m:t>
                          </m:r>
                        </m:e>
                        <m:e>
                          <m:r>
                            <a:rPr lang="ru-RU" sz="2400" b="1" i="1">
                              <a:latin typeface="Cambria Math"/>
                            </a:rPr>
                            <m:t>− 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𝟐</m:t>
                          </m:r>
                        </m:e>
                        <m:e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</m:e>
                      </m:mr>
                    </m:m>
                    <m:r>
                      <a:rPr lang="ru-RU" sz="2400" b="1" i="1" smtClean="0">
                        <a:latin typeface="Cambria Math"/>
                      </a:rPr>
                      <m:t>               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ru-RU" sz="2400" b="1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ru-RU" sz="2400" b="1" i="1" smtClean="0">
                              <a:latin typeface="Cambria Math"/>
                            </a:rPr>
                            <m:t>х</m:t>
                          </m:r>
                        </m:e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𝟎</m:t>
                          </m:r>
                        </m:e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у</m:t>
                          </m:r>
                        </m:e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𝟐</m:t>
                          </m:r>
                        </m:e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ru-RU" sz="2400" b="1" dirty="0" smtClean="0"/>
                  <a:t>        </a:t>
                </a:r>
              </a:p>
              <a:p>
                <a:pPr marL="0" indent="0">
                  <a:buNone/>
                </a:pPr>
                <a:r>
                  <a:rPr lang="ru-RU" sz="2400" b="1" dirty="0" smtClean="0"/>
                  <a:t>Системе удовлетворяют координаты тех точек, которые лежат внутри угла М</a:t>
                </a:r>
                <a:r>
                  <a:rPr lang="ru-RU" sz="2400" b="1" baseline="-25000" dirty="0" smtClean="0"/>
                  <a:t>1</a:t>
                </a:r>
                <a:r>
                  <a:rPr lang="ru-RU" sz="2400" b="1" dirty="0" smtClean="0"/>
                  <a:t> с вершиной А.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7504" y="1547466"/>
                <a:ext cx="4680520" cy="4525963"/>
              </a:xfrm>
              <a:blipFill rotWithShape="1">
                <a:blip r:embed="rId2"/>
                <a:stretch>
                  <a:fillRect l="-2738" t="-2156" r="-2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363095" y="3830549"/>
            <a:ext cx="1674467" cy="750575"/>
            <a:chOff x="449261" y="4653136"/>
            <a:chExt cx="1674467" cy="75057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49261" y="4941168"/>
              <a:ext cx="16744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899592" y="4653136"/>
              <a:ext cx="0" cy="7505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547664" y="4653136"/>
              <a:ext cx="0" cy="7505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771800" y="3790350"/>
            <a:ext cx="1279643" cy="790774"/>
            <a:chOff x="417329" y="4653137"/>
            <a:chExt cx="1279643" cy="717911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17329" y="4941168"/>
              <a:ext cx="127964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904884" y="4671383"/>
              <a:ext cx="0" cy="6996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276489" y="4653137"/>
              <a:ext cx="0" cy="7179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/>
          <a:stretch/>
        </p:blipFill>
        <p:spPr bwMode="auto">
          <a:xfrm>
            <a:off x="4918363" y="1868736"/>
            <a:ext cx="4225637" cy="35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" name="Группа 4095"/>
          <p:cNvGrpSpPr/>
          <p:nvPr/>
        </p:nvGrpSpPr>
        <p:grpSpPr>
          <a:xfrm>
            <a:off x="5338993" y="2462397"/>
            <a:ext cx="3384376" cy="2736304"/>
            <a:chOff x="5364088" y="2492896"/>
            <a:chExt cx="3384376" cy="2736304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580112" y="2492896"/>
              <a:ext cx="2520280" cy="273630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364088" y="3356992"/>
              <a:ext cx="3384376" cy="1224136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63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Система линейных неравенств с двумя переменными.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34" y="1340768"/>
            <a:ext cx="5472608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Если пересекающиеся в точке А прямые </a:t>
            </a:r>
            <a:r>
              <a:rPr lang="en-US" b="1" dirty="0" smtClean="0"/>
              <a:t>L</a:t>
            </a:r>
            <a:r>
              <a:rPr lang="ru-RU" b="1" baseline="-25000" dirty="0" smtClean="0"/>
              <a:t>1</a:t>
            </a:r>
            <a:r>
              <a:rPr lang="en-US" b="1" baseline="-25000" dirty="0" smtClean="0"/>
              <a:t> </a:t>
            </a:r>
            <a:r>
              <a:rPr lang="ru-RU" b="1" dirty="0" smtClean="0"/>
              <a:t>и </a:t>
            </a:r>
            <a:r>
              <a:rPr lang="en-US" b="1" dirty="0" smtClean="0"/>
              <a:t>L</a:t>
            </a:r>
            <a:r>
              <a:rPr lang="en-US" b="1" baseline="-25000" dirty="0" smtClean="0"/>
              <a:t>2</a:t>
            </a:r>
            <a:r>
              <a:rPr lang="ru-RU" b="1" baseline="-25000" dirty="0" smtClean="0"/>
              <a:t> </a:t>
            </a:r>
            <a:r>
              <a:rPr lang="ru-RU" b="1" dirty="0" smtClean="0"/>
              <a:t>задаются  соответственно уравнениями  </a:t>
            </a:r>
          </a:p>
          <a:p>
            <a:pPr marL="0" indent="0">
              <a:buNone/>
            </a:pPr>
            <a:r>
              <a:rPr lang="ru-RU" b="1" dirty="0" smtClean="0"/>
              <a:t>А</a:t>
            </a:r>
            <a:r>
              <a:rPr lang="ru-RU" b="1" baseline="-25000" dirty="0" smtClean="0"/>
              <a:t>1</a:t>
            </a:r>
            <a:r>
              <a:rPr lang="ru-RU" b="1" dirty="0" smtClean="0"/>
              <a:t>х + В</a:t>
            </a:r>
            <a:r>
              <a:rPr lang="ru-RU" b="1" baseline="-25000" dirty="0" smtClean="0"/>
              <a:t>1</a:t>
            </a:r>
            <a:r>
              <a:rPr lang="ru-RU" b="1" dirty="0" smtClean="0"/>
              <a:t>у + С</a:t>
            </a:r>
            <a:r>
              <a:rPr lang="ru-RU" b="1" baseline="-25000" dirty="0" smtClean="0"/>
              <a:t>1</a:t>
            </a:r>
            <a:r>
              <a:rPr lang="ru-RU" b="1" dirty="0" smtClean="0"/>
              <a:t> =0 и А</a:t>
            </a:r>
            <a:r>
              <a:rPr lang="ru-RU" b="1" baseline="-25000" dirty="0" smtClean="0"/>
              <a:t>2</a:t>
            </a:r>
            <a:r>
              <a:rPr lang="ru-RU" b="1" dirty="0" smtClean="0"/>
              <a:t>х </a:t>
            </a:r>
            <a:r>
              <a:rPr lang="ru-RU" b="1" dirty="0"/>
              <a:t>+ </a:t>
            </a:r>
            <a:r>
              <a:rPr lang="ru-RU" b="1" dirty="0" smtClean="0"/>
              <a:t>В</a:t>
            </a:r>
            <a:r>
              <a:rPr lang="ru-RU" b="1" baseline="-25000" dirty="0" smtClean="0"/>
              <a:t>2</a:t>
            </a:r>
            <a:r>
              <a:rPr lang="ru-RU" b="1" dirty="0" smtClean="0"/>
              <a:t>у </a:t>
            </a:r>
            <a:r>
              <a:rPr lang="ru-RU" b="1" dirty="0"/>
              <a:t>+ </a:t>
            </a:r>
            <a:r>
              <a:rPr lang="ru-RU" b="1" dirty="0" smtClean="0"/>
              <a:t>С</a:t>
            </a:r>
            <a:r>
              <a:rPr lang="ru-RU" b="1" baseline="-25000" dirty="0" smtClean="0"/>
              <a:t>2</a:t>
            </a:r>
            <a:r>
              <a:rPr lang="ru-RU" b="1" dirty="0" smtClean="0"/>
              <a:t> </a:t>
            </a:r>
            <a:r>
              <a:rPr lang="ru-RU" b="1" dirty="0"/>
              <a:t>=</a:t>
            </a:r>
            <a:r>
              <a:rPr lang="ru-RU" b="1" dirty="0" smtClean="0"/>
              <a:t>0, то множество решений неравенства </a:t>
            </a: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(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х + В</a:t>
            </a:r>
            <a:r>
              <a:rPr lang="ru-RU" b="1" baseline="-25000" dirty="0"/>
              <a:t>1</a:t>
            </a:r>
            <a:r>
              <a:rPr lang="ru-RU" b="1" dirty="0"/>
              <a:t>у + </a:t>
            </a:r>
            <a:r>
              <a:rPr lang="ru-RU" b="1" dirty="0" smtClean="0"/>
              <a:t>С</a:t>
            </a:r>
            <a:r>
              <a:rPr lang="ru-RU" b="1" baseline="-25000" dirty="0" smtClean="0"/>
              <a:t>1</a:t>
            </a:r>
            <a:r>
              <a:rPr lang="ru-RU" b="1" dirty="0" smtClean="0"/>
              <a:t>) (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х + В</a:t>
            </a:r>
            <a:r>
              <a:rPr lang="ru-RU" b="1" baseline="-25000" dirty="0"/>
              <a:t>2</a:t>
            </a:r>
            <a:r>
              <a:rPr lang="ru-RU" b="1" dirty="0"/>
              <a:t>у + С</a:t>
            </a:r>
            <a:r>
              <a:rPr lang="ru-RU" b="1" baseline="-25000" dirty="0"/>
              <a:t>2</a:t>
            </a:r>
            <a:r>
              <a:rPr lang="ru-RU" b="1" dirty="0"/>
              <a:t> </a:t>
            </a:r>
            <a:r>
              <a:rPr lang="ru-RU" b="1" dirty="0" smtClean="0"/>
              <a:t>) </a:t>
            </a:r>
            <a:r>
              <a:rPr lang="en-US" b="1" dirty="0" smtClean="0"/>
              <a:t>&gt; 0</a:t>
            </a:r>
            <a:r>
              <a:rPr lang="ru-RU" b="1" dirty="0" smtClean="0"/>
              <a:t> является либо объединение пары М</a:t>
            </a:r>
            <a:r>
              <a:rPr lang="ru-RU" b="1" baseline="-25000" dirty="0" smtClean="0"/>
              <a:t>1 </a:t>
            </a:r>
            <a:r>
              <a:rPr lang="ru-RU" b="1" dirty="0" smtClean="0"/>
              <a:t>и М</a:t>
            </a:r>
            <a:r>
              <a:rPr lang="ru-RU" b="1" baseline="-25000" dirty="0" smtClean="0"/>
              <a:t>2 </a:t>
            </a:r>
            <a:r>
              <a:rPr lang="ru-RU" b="1" dirty="0" smtClean="0"/>
              <a:t>вертикальных углов с вершиной А, </a:t>
            </a:r>
            <a:r>
              <a:rPr lang="ru-RU" b="1" dirty="0"/>
              <a:t>либо объединение </a:t>
            </a:r>
            <a:r>
              <a:rPr lang="ru-RU" b="1" dirty="0" smtClean="0"/>
              <a:t>другой пары</a:t>
            </a:r>
            <a:r>
              <a:rPr lang="en-US" b="1" dirty="0" smtClean="0"/>
              <a:t> N</a:t>
            </a:r>
            <a:r>
              <a:rPr lang="ru-RU" b="1" baseline="-25000" dirty="0" smtClean="0"/>
              <a:t>1 </a:t>
            </a:r>
            <a:r>
              <a:rPr lang="ru-RU" b="1" dirty="0"/>
              <a:t>и </a:t>
            </a:r>
            <a:r>
              <a:rPr lang="en-US" b="1" dirty="0" smtClean="0"/>
              <a:t>N</a:t>
            </a:r>
            <a:r>
              <a:rPr lang="ru-RU" b="1" baseline="-25000" dirty="0" smtClean="0"/>
              <a:t>2 </a:t>
            </a:r>
            <a:r>
              <a:rPr lang="ru-RU" b="1" dirty="0"/>
              <a:t>вертикальных углов с </a:t>
            </a:r>
            <a:r>
              <a:rPr lang="ru-RU" b="1" dirty="0" smtClean="0"/>
              <a:t>той же вершиной.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69179"/>
            <a:ext cx="34674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363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SHOW3D" val="False"/>
  <p:tag name="ARS_SLIDE_ISRESPONSED" val="1"/>
  <p:tag name="ARS_SLIDE_DUENO" val="9"/>
  <p:tag name="ARS_SLIDE_PARTICIPANTNUM" val="9"/>
  <p:tag name="ARS_SLIDE_SUBMITNUM" val="0"/>
  <p:tag name="ARS_SLIDE_CORRECTNUM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9"/>
  <p:tag name="ARS_SLIDE_PARTICIPANTNUM" val="9"/>
  <p:tag name="ARS_SLIDE_SUBMITNUM" val="0"/>
  <p:tag name="ARS_SLIDE_CORRECTNUM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9"/>
  <p:tag name="ARS_SLIDE_PARTICIPANTNUM" val="9"/>
  <p:tag name="ARS_SLIDE_SUBMITNUM" val="0"/>
  <p:tag name="ARS_SLIDE_CORRECTNUM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9"/>
  <p:tag name="ARS_SLIDE_PARTICIPANTNUM" val="9"/>
  <p:tag name="ARS_SLIDE_SUBMITNUM" val="0"/>
  <p:tag name="ARS_SLIDE_CORRECTNUM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791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Актуализация знаний  </vt:lpstr>
      <vt:lpstr>- Назовите хотя бы одно решение уравнения у + 2х – 2 = 0. - Сколько точек необходимо для построения прямой у = kx + l? - Как называют число k? </vt:lpstr>
      <vt:lpstr>Линейные неравенства с двумя переменными.</vt:lpstr>
      <vt:lpstr>Линейные неравенства с двумя переменными.</vt:lpstr>
      <vt:lpstr>Линейные неравенства с двумя переменными.</vt:lpstr>
      <vt:lpstr>Линейные неравенства с двумя переменными.</vt:lpstr>
      <vt:lpstr>Система линейных неравенств с двумя переменными.</vt:lpstr>
      <vt:lpstr>Система линейных неравенств с двумя переменными.</vt:lpstr>
      <vt:lpstr>Система линейных неравенств с двумя переменными.</vt:lpstr>
      <vt:lpstr>Практическое применение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</cp:revision>
  <dcterms:created xsi:type="dcterms:W3CDTF">2016-03-16T11:55:18Z</dcterms:created>
  <dcterms:modified xsi:type="dcterms:W3CDTF">2016-03-16T12:36:18Z</dcterms:modified>
</cp:coreProperties>
</file>