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strips dir="ru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914399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Метод проектов на уроках в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начальной школе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Пользователь\Desktop\DCIM\101NIKON\DSCN031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36913"/>
            <a:ext cx="8136904" cy="381786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-180528" y="6453336"/>
            <a:ext cx="91440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Подготовила учитель МКОУ-СОШ №3 </a:t>
            </a:r>
            <a:r>
              <a:rPr lang="ru-RU" dirty="0"/>
              <a:t> </a:t>
            </a:r>
            <a:r>
              <a:rPr lang="ru-RU" dirty="0" smtClean="0"/>
              <a:t> Демидова Дарья Юрьевна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Учебный проект с точки зрения учащегося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>
            <a:noAutofit/>
          </a:bodyPr>
          <a:lstStyle/>
          <a:p>
            <a:r>
              <a:rPr lang="ru-RU" sz="2400" dirty="0" smtClean="0"/>
              <a:t>это возможность делать что-то интересное самостоятельно, в группе или самому, максимально используя свои возможности; </a:t>
            </a:r>
          </a:p>
          <a:p>
            <a:r>
              <a:rPr lang="ru-RU" sz="2400" dirty="0" smtClean="0"/>
              <a:t>это деятельность, позволяющая проявить себя, попробовать свои силы, приложить свои знания, принести пользу и показать публично достигнутый результат; </a:t>
            </a:r>
          </a:p>
          <a:p>
            <a:r>
              <a:rPr lang="ru-RU" sz="2400" dirty="0" smtClean="0"/>
              <a:t>это деятельность, направленная на решение интересной проблемы, сформулированной самими учащимися в виде цели и задачи, когда результат этой деятельности – найденный способ решения проблемы – носит практический характер, имеет важное прикладное значение и интересен и значим для самих открывателей.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Учебный проект с точки зрения учителя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– это дидактическое средство, позволяющее обучать проектированию, т.е. целенаправленной деятельности по нахождению способа решения проблемы путем решения задач, вытекающих из этой проблемы при рассмотрении ее в определенной ситуации.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229600" cy="471487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Нам не дано предугадать,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 наше слово отзовется.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Посеять в душах благодать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Увы, не всякий раз дается.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 мы обязаны мечтать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 дивном времени, о веке,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Когда цветком прекрасным стать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Сумеет личность человека.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мы обязаны творить,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Презрев все тяготы мирские,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Чтоб истин светлых заложить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Зачатки в души молодые.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Чтоб верный путь им указать,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Помочь в толпе не раствориться.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Нам не дано предугадать,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 мы обязаны стремиться!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ШКОЛА(Работа)\Лагерь 2015г\фото\1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857232"/>
            <a:ext cx="3286148" cy="4714884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90104"/>
          </a:xfrm>
        </p:spPr>
        <p:txBody>
          <a:bodyPr/>
          <a:lstStyle/>
          <a:p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Внешний результат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600" dirty="0" smtClean="0"/>
              <a:t>можно увидеть, осмыслить, применить в реальной практической деятельности.</a:t>
            </a:r>
          </a:p>
          <a:p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Внутренний результат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600" dirty="0" smtClean="0"/>
              <a:t>– опыт деятельности – становится бесценным достоянием учащегося, соединяя в себе знания и умения, компетенции и ценности.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Требования к учебному проекту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Необходимо наличие проблемы </a:t>
            </a:r>
          </a:p>
          <a:p>
            <a:r>
              <a:rPr lang="ru-RU" dirty="0" smtClean="0"/>
              <a:t>Выполнение проекта начинается с планирования действий по разрешению проблемы.</a:t>
            </a:r>
          </a:p>
          <a:p>
            <a:r>
              <a:rPr lang="ru-RU" dirty="0" smtClean="0"/>
              <a:t>Каждый проект обязательно требует исследовательской работы учащихся.</a:t>
            </a:r>
          </a:p>
          <a:p>
            <a:r>
              <a:rPr lang="ru-RU" dirty="0" smtClean="0"/>
              <a:t>Результатом работы над проектом  является продукт.</a:t>
            </a:r>
          </a:p>
          <a:p>
            <a:r>
              <a:rPr lang="ru-RU" dirty="0" smtClean="0"/>
              <a:t>Подготовленный продукт должен быть представлен достаточно убедительно, как наиболее приемлемое средство решения проблемы.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– это “шесть П”: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72000"/>
          </a:xfrm>
        </p:spPr>
        <p:txBody>
          <a:bodyPr>
            <a:noAutofit/>
          </a:bodyPr>
          <a:lstStyle/>
          <a:p>
            <a:pPr lvl="0"/>
            <a:r>
              <a:rPr lang="ru-RU" sz="4000" dirty="0" smtClean="0"/>
              <a:t> Проблема </a:t>
            </a:r>
          </a:p>
          <a:p>
            <a:pPr lvl="0"/>
            <a:r>
              <a:rPr lang="ru-RU" sz="4000" dirty="0" smtClean="0"/>
              <a:t> Проектирование   (планирование) </a:t>
            </a:r>
          </a:p>
          <a:p>
            <a:pPr lvl="0"/>
            <a:r>
              <a:rPr lang="ru-RU" sz="4000" dirty="0" smtClean="0"/>
              <a:t>  Поиск информации </a:t>
            </a:r>
          </a:p>
          <a:p>
            <a:pPr lvl="0"/>
            <a:r>
              <a:rPr lang="ru-RU" sz="4000" dirty="0" smtClean="0"/>
              <a:t>  Продукт</a:t>
            </a:r>
          </a:p>
          <a:p>
            <a:pPr lvl="0"/>
            <a:r>
              <a:rPr lang="ru-RU" sz="4000" dirty="0" smtClean="0"/>
              <a:t>  Презентация.</a:t>
            </a:r>
          </a:p>
          <a:p>
            <a:r>
              <a:rPr lang="ru-RU" sz="4000" dirty="0" smtClean="0"/>
              <a:t>  </a:t>
            </a:r>
            <a:r>
              <a:rPr lang="ru-RU" sz="4000" dirty="0" err="1" smtClean="0"/>
              <a:t>Портфолио</a:t>
            </a:r>
            <a:endParaRPr lang="ru-RU" sz="40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/>
              <a:t>два типа </a:t>
            </a:r>
            <a:r>
              <a:rPr lang="ru-RU" sz="4800" b="1" i="1" dirty="0" smtClean="0"/>
              <a:t>проектов.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6048"/>
          </a:xfrm>
        </p:spPr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ru-RU" i="1" u="sng" dirty="0" err="1" smtClean="0">
                <a:solidFill>
                  <a:schemeClr val="tx2">
                    <a:lumMod val="75000"/>
                  </a:schemeClr>
                </a:solidFill>
              </a:rPr>
              <a:t>Монопроекты</a:t>
            </a: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/>
              <a:t>проводятся, как правило, в рамках одного предмета или одной области знания, хотя и могут использовать информацию из других областей знания и деятельности.</a:t>
            </a:r>
          </a:p>
          <a:p>
            <a:r>
              <a:rPr lang="ru-RU" dirty="0" smtClean="0"/>
              <a:t>2</a:t>
            </a:r>
            <a:r>
              <a:rPr lang="ru-RU" u="sng" dirty="0" smtClean="0"/>
              <a:t>) </a:t>
            </a:r>
            <a:r>
              <a:rPr lang="ru-RU" i="1" u="sng" dirty="0" err="1" smtClean="0">
                <a:solidFill>
                  <a:schemeClr val="tx2">
                    <a:lumMod val="75000"/>
                  </a:schemeClr>
                </a:solidFill>
              </a:rPr>
              <a:t>Межпредметные</a:t>
            </a:r>
            <a:r>
              <a:rPr lang="ru-RU" i="1" u="sng" dirty="0" smtClean="0"/>
              <a:t> </a:t>
            </a:r>
            <a:r>
              <a:rPr lang="ru-RU" i="1" dirty="0" smtClean="0"/>
              <a:t>проекты</a:t>
            </a:r>
            <a:r>
              <a:rPr lang="ru-RU" dirty="0" smtClean="0"/>
              <a:t> выполняются исключительно во внеурочное время и под руководством нескольких специалистов в различных областях знания.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Проекты различаются по характеру контактов между</a:t>
            </a:r>
            <a:r>
              <a:rPr lang="ru-RU" dirty="0" smtClean="0"/>
              <a:t> </a:t>
            </a:r>
            <a:r>
              <a:rPr lang="ru-RU" b="1" dirty="0" smtClean="0"/>
              <a:t>участниками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400" dirty="0" smtClean="0"/>
              <a:t> </a:t>
            </a:r>
            <a:r>
              <a:rPr lang="ru-RU" sz="4400" dirty="0" err="1" smtClean="0"/>
              <a:t>внутриклассными</a:t>
            </a:r>
            <a:r>
              <a:rPr lang="ru-RU" sz="4400" dirty="0" smtClean="0"/>
              <a:t>;</a:t>
            </a:r>
          </a:p>
          <a:p>
            <a:pPr lvl="0"/>
            <a:r>
              <a:rPr lang="ru-RU" sz="4400" dirty="0" smtClean="0"/>
              <a:t> </a:t>
            </a:r>
            <a:r>
              <a:rPr lang="ru-RU" sz="4400" dirty="0" err="1" smtClean="0"/>
              <a:t>внутришкольными</a:t>
            </a:r>
            <a:r>
              <a:rPr lang="ru-RU" sz="4400" dirty="0" smtClean="0"/>
              <a:t>;</a:t>
            </a:r>
          </a:p>
          <a:p>
            <a:pPr lvl="0"/>
            <a:r>
              <a:rPr lang="ru-RU" sz="4400" dirty="0" smtClean="0"/>
              <a:t> региональными;</a:t>
            </a:r>
          </a:p>
          <a:p>
            <a:pPr lvl="0"/>
            <a:r>
              <a:rPr lang="ru-RU" sz="4400" dirty="0" smtClean="0"/>
              <a:t> межрегиональными;</a:t>
            </a:r>
          </a:p>
          <a:p>
            <a:pPr lvl="0"/>
            <a:r>
              <a:rPr lang="ru-RU" sz="4400" dirty="0" smtClean="0"/>
              <a:t> международными.</a:t>
            </a:r>
          </a:p>
          <a:p>
            <a:endParaRPr lang="ru-RU" sz="44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Классификация проектов по продолжительности.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72000"/>
          </a:xfrm>
        </p:spPr>
        <p:txBody>
          <a:bodyPr>
            <a:noAutofit/>
          </a:bodyPr>
          <a:lstStyle/>
          <a:p>
            <a:r>
              <a:rPr lang="ru-RU" sz="5400" dirty="0" smtClean="0"/>
              <a:t>Мини – проекты </a:t>
            </a:r>
          </a:p>
          <a:p>
            <a:r>
              <a:rPr lang="ru-RU" sz="5400" dirty="0" smtClean="0"/>
              <a:t>Краткосрочные проекты </a:t>
            </a:r>
          </a:p>
          <a:p>
            <a:r>
              <a:rPr lang="ru-RU" sz="5400" dirty="0" smtClean="0"/>
              <a:t>Недельные проекты </a:t>
            </a:r>
          </a:p>
          <a:p>
            <a:r>
              <a:rPr lang="ru-RU" sz="5400" dirty="0" smtClean="0"/>
              <a:t>Годичные проекты </a:t>
            </a:r>
            <a:endParaRPr lang="ru-RU" sz="54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6128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1-й этап</a:t>
            </a:r>
            <a:endParaRPr lang="ru-RU" sz="4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4800" dirty="0" smtClean="0"/>
              <a:t>УЧИТЕЛЬ ученик</a:t>
            </a:r>
          </a:p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2-й и 3-й этапы</a:t>
            </a:r>
            <a:endParaRPr lang="ru-RU" sz="4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4800" dirty="0" smtClean="0"/>
              <a:t>учитель УЧЕНИК</a:t>
            </a:r>
          </a:p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Последний этап</a:t>
            </a:r>
            <a:endParaRPr lang="ru-RU" sz="4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4800" dirty="0" smtClean="0"/>
              <a:t>УЧИТЕЛЬ ученик</a:t>
            </a:r>
          </a:p>
          <a:p>
            <a:endParaRPr lang="ru-RU" sz="48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процессе проектной деятельности формируются следующие </a:t>
            </a:r>
            <a:r>
              <a:rPr lang="ru-RU" i="1" dirty="0" err="1" smtClean="0"/>
              <a:t>общеучебные</a:t>
            </a:r>
            <a:r>
              <a:rPr lang="ru-RU" i="1" dirty="0" smtClean="0"/>
              <a:t> умения и навыки: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572000"/>
          </a:xfrm>
        </p:spPr>
        <p:txBody>
          <a:bodyPr/>
          <a:lstStyle/>
          <a:p>
            <a:r>
              <a:rPr lang="ru-RU" dirty="0" smtClean="0"/>
              <a:t>Рефлексивные умения. </a:t>
            </a:r>
          </a:p>
          <a:p>
            <a:r>
              <a:rPr lang="ru-RU" dirty="0" smtClean="0"/>
              <a:t>Поисковые (исследовательские) умения.</a:t>
            </a:r>
          </a:p>
          <a:p>
            <a:r>
              <a:rPr lang="ru-RU" dirty="0" smtClean="0"/>
              <a:t>Навыки оценочной самостоятельности.</a:t>
            </a:r>
          </a:p>
          <a:p>
            <a:r>
              <a:rPr lang="ru-RU" dirty="0" smtClean="0"/>
              <a:t>Умения и навыки работы в сотрудничестве.</a:t>
            </a:r>
          </a:p>
          <a:p>
            <a:r>
              <a:rPr lang="ru-RU" dirty="0" smtClean="0"/>
              <a:t>Коммуникативные умения.</a:t>
            </a:r>
          </a:p>
          <a:p>
            <a:r>
              <a:rPr lang="ru-RU" dirty="0" smtClean="0"/>
              <a:t>Презентационные умения и навыки.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148</TotalTime>
  <Words>398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Слайд 1</vt:lpstr>
      <vt:lpstr>Слайд 2</vt:lpstr>
      <vt:lpstr> Требования к учебному проекту  </vt:lpstr>
      <vt:lpstr>Проект – это “шесть П”: </vt:lpstr>
      <vt:lpstr>два типа проектов. </vt:lpstr>
      <vt:lpstr>Проекты различаются по характеру контактов между участниками</vt:lpstr>
      <vt:lpstr>Классификация проектов по продолжительности. </vt:lpstr>
      <vt:lpstr>Слайд 8</vt:lpstr>
      <vt:lpstr>В процессе проектной деятельности формируются следующие общеучебные умения и навыки: </vt:lpstr>
      <vt:lpstr>Учебный проект с точки зрения учащегося</vt:lpstr>
      <vt:lpstr>Учебный проект с точки зрения учителя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проектов на уроках в начальной школе</dc:title>
  <dc:creator>Василий</dc:creator>
  <cp:lastModifiedBy>DNA7 X86</cp:lastModifiedBy>
  <cp:revision>20</cp:revision>
  <dcterms:created xsi:type="dcterms:W3CDTF">2013-01-02T15:43:49Z</dcterms:created>
  <dcterms:modified xsi:type="dcterms:W3CDTF">2016-01-19T21:40:28Z</dcterms:modified>
</cp:coreProperties>
</file>