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7"/>
  </p:notesMasterIdLst>
  <p:sldIdLst>
    <p:sldId id="256" r:id="rId2"/>
    <p:sldId id="257" r:id="rId3"/>
    <p:sldId id="258" r:id="rId4"/>
    <p:sldId id="266" r:id="rId5"/>
    <p:sldId id="259" r:id="rId6"/>
    <p:sldId id="267" r:id="rId7"/>
    <p:sldId id="268" r:id="rId8"/>
    <p:sldId id="270" r:id="rId9"/>
    <p:sldId id="261" r:id="rId10"/>
    <p:sldId id="272" r:id="rId11"/>
    <p:sldId id="262" r:id="rId12"/>
    <p:sldId id="269" r:id="rId13"/>
    <p:sldId id="263" r:id="rId14"/>
    <p:sldId id="264"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7896" autoAdjust="0"/>
    <p:restoredTop sz="94667" autoAdjust="0"/>
  </p:normalViewPr>
  <p:slideViewPr>
    <p:cSldViewPr>
      <p:cViewPr varScale="1">
        <p:scale>
          <a:sx n="79" d="100"/>
          <a:sy n="79"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744FD5-4B58-46D2-AB9B-C8801EB57615}" type="datetimeFigureOut">
              <a:rPr lang="ru-RU" smtClean="0"/>
              <a:pPr/>
              <a:t>08.04.2009</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C9A796-C4DA-4361-84BD-95E891E0DF83}"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BDE529D0-6C59-48BF-BA43-E6CC3C37D3D2}" type="datetimeFigureOut">
              <a:rPr lang="ru-RU" smtClean="0"/>
              <a:pPr/>
              <a:t>08.04.2009</a:t>
            </a:fld>
            <a:endParaRPr lang="ru-RU" dirty="0"/>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dirty="0"/>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B7EB28F-52B4-4AEA-8005-AE6C1AA53BF8}" type="slidenum">
              <a:rPr lang="ru-RU" smtClean="0"/>
              <a:pPr/>
              <a:t>‹#›</a:t>
            </a:fld>
            <a:endParaRPr lang="ru-RU" dirty="0"/>
          </a:p>
        </p:txBody>
      </p:sp>
    </p:spTree>
  </p:cSld>
  <p:clrMapOvr>
    <a:masterClrMapping/>
  </p:clrMapOvr>
  <p:transition>
    <p:newsflash/>
    <p:sndAc>
      <p:stSnd>
        <p:snd r:embed="rId1" name="explode.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DE529D0-6C59-48BF-BA43-E6CC3C37D3D2}" type="datetimeFigureOut">
              <a:rPr lang="ru-RU" smtClean="0"/>
              <a:pPr/>
              <a:t>08.04.2009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B7EB28F-52B4-4AEA-8005-AE6C1AA53BF8}" type="slidenum">
              <a:rPr lang="ru-RU" smtClean="0"/>
              <a:pPr/>
              <a:t>‹#›</a:t>
            </a:fld>
            <a:endParaRPr lang="ru-RU" dirty="0"/>
          </a:p>
        </p:txBody>
      </p:sp>
    </p:spTree>
  </p:cSld>
  <p:clrMapOvr>
    <a:masterClrMapping/>
  </p:clrMapOvr>
  <p:transition>
    <p:newsflash/>
    <p:sndAc>
      <p:stSnd>
        <p:snd r:embed="rId1" name="explode.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DE529D0-6C59-48BF-BA43-E6CC3C37D3D2}" type="datetimeFigureOut">
              <a:rPr lang="ru-RU" smtClean="0"/>
              <a:pPr/>
              <a:t>08.04.2009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B7EB28F-52B4-4AEA-8005-AE6C1AA53BF8}" type="slidenum">
              <a:rPr lang="ru-RU" smtClean="0"/>
              <a:pPr/>
              <a:t>‹#›</a:t>
            </a:fld>
            <a:endParaRPr lang="ru-RU" dirty="0"/>
          </a:p>
        </p:txBody>
      </p:sp>
    </p:spTree>
  </p:cSld>
  <p:clrMapOvr>
    <a:masterClrMapping/>
  </p:clrMapOvr>
  <p:transition>
    <p:newsflash/>
    <p:sndAc>
      <p:stSnd>
        <p:snd r:embed="rId1" name="explode.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DE529D0-6C59-48BF-BA43-E6CC3C37D3D2}" type="datetimeFigureOut">
              <a:rPr lang="ru-RU" smtClean="0"/>
              <a:pPr/>
              <a:t>08.04.2009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B7EB28F-52B4-4AEA-8005-AE6C1AA53BF8}" type="slidenum">
              <a:rPr lang="ru-RU" smtClean="0"/>
              <a:pPr/>
              <a:t>‹#›</a:t>
            </a:fld>
            <a:endParaRPr lang="ru-RU" dirty="0"/>
          </a:p>
        </p:txBody>
      </p:sp>
    </p:spTree>
  </p:cSld>
  <p:clrMapOvr>
    <a:masterClrMapping/>
  </p:clrMapOvr>
  <p:transition>
    <p:newsflash/>
    <p:sndAc>
      <p:stSnd>
        <p:snd r:embed="rId1" name="explode.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DE529D0-6C59-48BF-BA43-E6CC3C37D3D2}" type="datetimeFigureOut">
              <a:rPr lang="ru-RU" smtClean="0"/>
              <a:pPr/>
              <a:t>08.04.2009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B7EB28F-52B4-4AEA-8005-AE6C1AA53BF8}" type="slidenum">
              <a:rPr lang="ru-RU" smtClean="0"/>
              <a:pPr/>
              <a:t>‹#›</a:t>
            </a:fld>
            <a:endParaRPr lang="ru-RU" dirty="0"/>
          </a:p>
        </p:txBody>
      </p:sp>
    </p:spTree>
  </p:cSld>
  <p:clrMapOvr>
    <a:masterClrMapping/>
  </p:clrMapOvr>
  <p:transition>
    <p:newsflash/>
    <p:sndAc>
      <p:stSnd>
        <p:snd r:embed="rId1" name="explode.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DE529D0-6C59-48BF-BA43-E6CC3C37D3D2}" type="datetimeFigureOut">
              <a:rPr lang="ru-RU" smtClean="0"/>
              <a:pPr/>
              <a:t>08.04.2009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B7EB28F-52B4-4AEA-8005-AE6C1AA53BF8}" type="slidenum">
              <a:rPr lang="ru-RU" smtClean="0"/>
              <a:pPr/>
              <a:t>‹#›</a:t>
            </a:fld>
            <a:endParaRPr lang="ru-RU" dirty="0"/>
          </a:p>
        </p:txBody>
      </p:sp>
    </p:spTree>
  </p:cSld>
  <p:clrMapOvr>
    <a:masterClrMapping/>
  </p:clrMapOvr>
  <p:transition>
    <p:newsflash/>
    <p:sndAc>
      <p:stSnd>
        <p:snd r:embed="rId1" name="explode.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BDE529D0-6C59-48BF-BA43-E6CC3C37D3D2}" type="datetimeFigureOut">
              <a:rPr lang="ru-RU" smtClean="0"/>
              <a:pPr/>
              <a:t>08.04.2009</a:t>
            </a:fld>
            <a:endParaRPr lang="ru-RU" dirty="0"/>
          </a:p>
        </p:txBody>
      </p:sp>
      <p:sp>
        <p:nvSpPr>
          <p:cNvPr id="27" name="Номер слайда 26"/>
          <p:cNvSpPr>
            <a:spLocks noGrp="1"/>
          </p:cNvSpPr>
          <p:nvPr>
            <p:ph type="sldNum" sz="quarter" idx="11"/>
          </p:nvPr>
        </p:nvSpPr>
        <p:spPr/>
        <p:txBody>
          <a:bodyPr rtlCol="0"/>
          <a:lstStyle/>
          <a:p>
            <a:fld id="{1B7EB28F-52B4-4AEA-8005-AE6C1AA53BF8}" type="slidenum">
              <a:rPr lang="ru-RU" smtClean="0"/>
              <a:pPr/>
              <a:t>‹#›</a:t>
            </a:fld>
            <a:endParaRPr lang="ru-RU" dirty="0"/>
          </a:p>
        </p:txBody>
      </p:sp>
      <p:sp>
        <p:nvSpPr>
          <p:cNvPr id="28" name="Нижний колонтитул 27"/>
          <p:cNvSpPr>
            <a:spLocks noGrp="1"/>
          </p:cNvSpPr>
          <p:nvPr>
            <p:ph type="ftr" sz="quarter" idx="12"/>
          </p:nvPr>
        </p:nvSpPr>
        <p:spPr/>
        <p:txBody>
          <a:bodyPr rtlCol="0"/>
          <a:lstStyle/>
          <a:p>
            <a:endParaRPr lang="ru-RU" dirty="0"/>
          </a:p>
        </p:txBody>
      </p:sp>
    </p:spTree>
  </p:cSld>
  <p:clrMapOvr>
    <a:masterClrMapping/>
  </p:clrMapOvr>
  <p:transition>
    <p:newsflash/>
    <p:sndAc>
      <p:stSnd>
        <p:snd r:embed="rId1" name="explode.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BDE529D0-6C59-48BF-BA43-E6CC3C37D3D2}" type="datetimeFigureOut">
              <a:rPr lang="ru-RU" smtClean="0"/>
              <a:pPr/>
              <a:t>08.04.2009</a:t>
            </a:fld>
            <a:endParaRPr lang="ru-RU" dirty="0"/>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dirty="0"/>
          </a:p>
        </p:txBody>
      </p:sp>
      <p:sp>
        <p:nvSpPr>
          <p:cNvPr id="5" name="Номер слайда 4"/>
          <p:cNvSpPr>
            <a:spLocks noGrp="1"/>
          </p:cNvSpPr>
          <p:nvPr>
            <p:ph type="sldNum" sz="quarter" idx="12"/>
          </p:nvPr>
        </p:nvSpPr>
        <p:spPr>
          <a:xfrm>
            <a:off x="8174736" y="2272"/>
            <a:ext cx="762000" cy="365760"/>
          </a:xfrm>
        </p:spPr>
        <p:txBody>
          <a:bodyPr/>
          <a:lstStyle/>
          <a:p>
            <a:fld id="{1B7EB28F-52B4-4AEA-8005-AE6C1AA53BF8}" type="slidenum">
              <a:rPr lang="ru-RU" smtClean="0"/>
              <a:pPr/>
              <a:t>‹#›</a:t>
            </a:fld>
            <a:endParaRPr lang="ru-RU" dirty="0"/>
          </a:p>
        </p:txBody>
      </p:sp>
    </p:spTree>
  </p:cSld>
  <p:clrMapOvr>
    <a:masterClrMapping/>
  </p:clrMapOvr>
  <p:transition>
    <p:newsflash/>
    <p:sndAc>
      <p:stSnd>
        <p:snd r:embed="rId1" name="explode.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DE529D0-6C59-48BF-BA43-E6CC3C37D3D2}" type="datetimeFigureOut">
              <a:rPr lang="ru-RU" smtClean="0"/>
              <a:pPr/>
              <a:t>08.04.2009</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1B7EB28F-52B4-4AEA-8005-AE6C1AA53BF8}" type="slidenum">
              <a:rPr lang="ru-RU" smtClean="0"/>
              <a:pPr/>
              <a:t>‹#›</a:t>
            </a:fld>
            <a:endParaRPr lang="ru-RU" dirty="0"/>
          </a:p>
        </p:txBody>
      </p:sp>
    </p:spTree>
  </p:cSld>
  <p:clrMapOvr>
    <a:masterClrMapping/>
  </p:clrMapOvr>
  <p:transition>
    <p:newsflash/>
    <p:sndAc>
      <p:stSnd>
        <p:snd r:embed="rId1" name="explode.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DE529D0-6C59-48BF-BA43-E6CC3C37D3D2}" type="datetimeFigureOut">
              <a:rPr lang="ru-RU" smtClean="0"/>
              <a:pPr/>
              <a:t>08.04.2009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B7EB28F-52B4-4AEA-8005-AE6C1AA53BF8}" type="slidenum">
              <a:rPr lang="ru-RU" smtClean="0"/>
              <a:pPr/>
              <a:t>‹#›</a:t>
            </a:fld>
            <a:endParaRPr lang="ru-RU" dirty="0"/>
          </a:p>
        </p:txBody>
      </p:sp>
    </p:spTree>
  </p:cSld>
  <p:clrMapOvr>
    <a:masterClrMapping/>
  </p:clrMapOvr>
  <p:transition>
    <p:newsflash/>
    <p:sndAc>
      <p:stSnd>
        <p:snd r:embed="rId1" name="explode.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DE529D0-6C59-48BF-BA43-E6CC3C37D3D2}" type="datetimeFigureOut">
              <a:rPr lang="ru-RU" smtClean="0"/>
              <a:pPr/>
              <a:t>08.04.2009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B7EB28F-52B4-4AEA-8005-AE6C1AA53BF8}" type="slidenum">
              <a:rPr lang="ru-RU" smtClean="0"/>
              <a:pPr/>
              <a:t>‹#›</a:t>
            </a:fld>
            <a:endParaRPr lang="ru-RU" dirty="0"/>
          </a:p>
        </p:txBody>
      </p:sp>
    </p:spTree>
  </p:cSld>
  <p:clrMapOvr>
    <a:masterClrMapping/>
  </p:clrMapOvr>
  <p:transition>
    <p:newsflash/>
    <p:sndAc>
      <p:stSnd>
        <p:snd r:embed="rId1" name="explode.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DE529D0-6C59-48BF-BA43-E6CC3C37D3D2}" type="datetimeFigureOut">
              <a:rPr lang="ru-RU" smtClean="0"/>
              <a:pPr/>
              <a:t>08.04.2009</a:t>
            </a:fld>
            <a:endParaRPr lang="ru-RU" dirty="0"/>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dirty="0"/>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B7EB28F-52B4-4AEA-8005-AE6C1AA53BF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newsflash/>
    <p:sndAc>
      <p:stSnd>
        <p:snd r:embed="rId13" name="explode.wav" builtIn="1"/>
      </p:stSnd>
    </p:sndAc>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Из истории решения уравнений.</a:t>
            </a:r>
            <a:endParaRPr lang="ru-RU" dirty="0"/>
          </a:p>
        </p:txBody>
      </p:sp>
      <p:sp>
        <p:nvSpPr>
          <p:cNvPr id="3" name="Подзаголовок 2"/>
          <p:cNvSpPr>
            <a:spLocks noGrp="1"/>
          </p:cNvSpPr>
          <p:nvPr>
            <p:ph type="subTitle" idx="1"/>
          </p:nvPr>
        </p:nvSpPr>
        <p:spPr/>
        <p:txBody>
          <a:bodyPr/>
          <a:lstStyle/>
          <a:p>
            <a:r>
              <a:rPr lang="ru-RU" dirty="0" smtClean="0"/>
              <a:t>Учитель Радюк С.Е.</a:t>
            </a:r>
            <a:endParaRPr lang="ru-RU" dirty="0"/>
          </a:p>
        </p:txBody>
      </p:sp>
    </p:spTree>
  </p:cSld>
  <p:clrMapOvr>
    <a:masterClrMapping/>
  </p:clrMapOvr>
  <p:transition>
    <p:newsflash/>
    <p:sndAc>
      <p:stSnd>
        <p:snd r:embed="rId2" name="explode.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0" cy="571504"/>
          </a:xfrm>
        </p:spPr>
        <p:txBody>
          <a:bodyPr>
            <a:normAutofit/>
          </a:bodyPr>
          <a:lstStyle/>
          <a:p>
            <a:r>
              <a:rPr lang="ru-RU" sz="2800" dirty="0" smtClean="0">
                <a:solidFill>
                  <a:schemeClr val="accent6">
                    <a:lumMod val="75000"/>
                  </a:schemeClr>
                </a:solidFill>
              </a:rPr>
              <a:t>Квадратные уравнения в Европе 12-17 веков.</a:t>
            </a:r>
            <a:endParaRPr lang="ru-RU" sz="2800" dirty="0">
              <a:solidFill>
                <a:schemeClr val="accent6">
                  <a:lumMod val="75000"/>
                </a:schemeClr>
              </a:solidFill>
            </a:endParaRPr>
          </a:p>
        </p:txBody>
      </p:sp>
      <p:sp>
        <p:nvSpPr>
          <p:cNvPr id="3" name="Содержимое 2"/>
          <p:cNvSpPr>
            <a:spLocks noGrp="1"/>
          </p:cNvSpPr>
          <p:nvPr>
            <p:ph idx="1"/>
          </p:nvPr>
        </p:nvSpPr>
        <p:spPr>
          <a:xfrm>
            <a:off x="457200" y="1285860"/>
            <a:ext cx="8229600" cy="5288676"/>
          </a:xfrm>
        </p:spPr>
        <p:txBody>
          <a:bodyPr>
            <a:normAutofit/>
          </a:bodyPr>
          <a:lstStyle/>
          <a:p>
            <a:pPr>
              <a:buFont typeface="Arial" pitchFamily="34" charset="0"/>
              <a:buChar char="•"/>
            </a:pPr>
            <a:r>
              <a:rPr lang="ru-RU" sz="2000" dirty="0" smtClean="0">
                <a:solidFill>
                  <a:schemeClr val="accent6">
                    <a:lumMod val="50000"/>
                  </a:schemeClr>
                </a:solidFill>
              </a:rPr>
              <a:t>    Формы и методы решения квадратных уравнений по образцу Ал-Хорезми в Европе были впервые изложены в </a:t>
            </a:r>
            <a:r>
              <a:rPr lang="ru-RU" sz="2000" b="1" dirty="0" smtClean="0">
                <a:solidFill>
                  <a:schemeClr val="accent6">
                    <a:lumMod val="50000"/>
                  </a:schemeClr>
                </a:solidFill>
              </a:rPr>
              <a:t>«Книге абака», </a:t>
            </a:r>
            <a:r>
              <a:rPr lang="ru-RU" sz="2000" dirty="0" smtClean="0">
                <a:solidFill>
                  <a:schemeClr val="accent6">
                    <a:lumMod val="50000"/>
                  </a:schemeClr>
                </a:solidFill>
              </a:rPr>
              <a:t>написанной </a:t>
            </a:r>
            <a:r>
              <a:rPr lang="ru-RU" sz="2000" b="1" dirty="0" smtClean="0">
                <a:solidFill>
                  <a:schemeClr val="accent6">
                    <a:lumMod val="50000"/>
                  </a:schemeClr>
                </a:solidFill>
              </a:rPr>
              <a:t>в 1202 году </a:t>
            </a:r>
            <a:r>
              <a:rPr lang="ru-RU" sz="2000" dirty="0" smtClean="0">
                <a:solidFill>
                  <a:schemeClr val="accent6">
                    <a:lumMod val="50000"/>
                  </a:schemeClr>
                </a:solidFill>
              </a:rPr>
              <a:t>итальянским математиком </a:t>
            </a:r>
            <a:r>
              <a:rPr lang="ru-RU" sz="2000" b="1" dirty="0" smtClean="0">
                <a:solidFill>
                  <a:schemeClr val="accent6">
                    <a:lumMod val="50000"/>
                  </a:schemeClr>
                </a:solidFill>
              </a:rPr>
              <a:t>Леонардом Фибоначчи</a:t>
            </a:r>
            <a:r>
              <a:rPr lang="ru-RU" sz="2000" dirty="0" smtClean="0">
                <a:solidFill>
                  <a:schemeClr val="accent6">
                    <a:lumMod val="50000"/>
                  </a:schemeClr>
                </a:solidFill>
              </a:rPr>
              <a:t>. Автор разработал самостоятельно некоторые новые алгебраические примеры решения задач и первый в Европе подошёл к введению отрицательных чисел.</a:t>
            </a:r>
          </a:p>
          <a:p>
            <a:pPr>
              <a:buFont typeface="Arial" pitchFamily="34" charset="0"/>
              <a:buChar char="•"/>
            </a:pPr>
            <a:r>
              <a:rPr lang="ru-RU" sz="2000" dirty="0" smtClean="0">
                <a:solidFill>
                  <a:schemeClr val="accent6">
                    <a:lumMod val="50000"/>
                  </a:schemeClr>
                </a:solidFill>
              </a:rPr>
              <a:t> Эта книга способствовала распространению алгебраических знаний не только в Италии, но и Германии, Франции м других странах Европы. Многие задачи из этой книги переходили почти во все европейские учебники XIV-XVII вв. Общее правило решения квадратных уравнений, приведенных к единому каноническому виду </a:t>
            </a:r>
            <a:r>
              <a:rPr lang="ru-RU" sz="2000" dirty="0" smtClean="0">
                <a:solidFill>
                  <a:srgbClr val="FF0000"/>
                </a:solidFill>
              </a:rPr>
              <a:t>x</a:t>
            </a:r>
            <a:r>
              <a:rPr lang="ru-RU" sz="2000" baseline="30000" dirty="0" smtClean="0">
                <a:solidFill>
                  <a:srgbClr val="FF0000"/>
                </a:solidFill>
              </a:rPr>
              <a:t>2</a:t>
            </a:r>
            <a:r>
              <a:rPr lang="ru-RU" sz="2000" dirty="0" smtClean="0">
                <a:solidFill>
                  <a:srgbClr val="FF0000"/>
                </a:solidFill>
              </a:rPr>
              <a:t> + bх = с </a:t>
            </a:r>
            <a:r>
              <a:rPr lang="ru-RU" sz="2000" dirty="0" smtClean="0">
                <a:solidFill>
                  <a:schemeClr val="accent6">
                    <a:lumMod val="50000"/>
                  </a:schemeClr>
                </a:solidFill>
              </a:rPr>
              <a:t>при всевозможных комбинациях знаков и коэффициентов b, c, было сформулировано в Европе в </a:t>
            </a:r>
            <a:r>
              <a:rPr lang="ru-RU" sz="2000" b="1" dirty="0" smtClean="0">
                <a:solidFill>
                  <a:schemeClr val="accent6">
                    <a:lumMod val="50000"/>
                  </a:schemeClr>
                </a:solidFill>
              </a:rPr>
              <a:t>1544 г. М.Штифелем.</a:t>
            </a:r>
          </a:p>
          <a:p>
            <a:endParaRPr lang="ru-RU" sz="2000" dirty="0"/>
          </a:p>
        </p:txBody>
      </p:sp>
    </p:spTree>
  </p:cSld>
  <p:clrMapOvr>
    <a:masterClrMapping/>
  </p:clrMapOvr>
  <p:transition>
    <p:newsflash/>
    <p:sndAc>
      <p:stSnd>
        <p:snd r:embed="rId2" name="explode.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8229600" cy="928694"/>
          </a:xfrm>
        </p:spPr>
        <p:txBody>
          <a:bodyPr/>
          <a:lstStyle/>
          <a:p>
            <a:pPr algn="ctr"/>
            <a:r>
              <a:rPr lang="ru-RU" dirty="0" smtClean="0">
                <a:solidFill>
                  <a:schemeClr val="accent6">
                    <a:lumMod val="60000"/>
                    <a:lumOff val="40000"/>
                  </a:schemeClr>
                </a:solidFill>
              </a:rPr>
              <a:t>Эпоха Возрождения.</a:t>
            </a:r>
            <a:endParaRPr lang="ru-RU" dirty="0">
              <a:solidFill>
                <a:schemeClr val="accent6">
                  <a:lumMod val="60000"/>
                  <a:lumOff val="40000"/>
                </a:schemeClr>
              </a:solidFill>
            </a:endParaRPr>
          </a:p>
        </p:txBody>
      </p:sp>
      <p:sp>
        <p:nvSpPr>
          <p:cNvPr id="3" name="Содержимое 2"/>
          <p:cNvSpPr>
            <a:spLocks noGrp="1"/>
          </p:cNvSpPr>
          <p:nvPr>
            <p:ph idx="1"/>
          </p:nvPr>
        </p:nvSpPr>
        <p:spPr>
          <a:xfrm>
            <a:off x="357158" y="1857364"/>
            <a:ext cx="8372476" cy="4237682"/>
          </a:xfrm>
        </p:spPr>
        <p:txBody>
          <a:bodyPr>
            <a:noAutofit/>
          </a:bodyPr>
          <a:lstStyle/>
          <a:p>
            <a:r>
              <a:rPr lang="ru-RU" sz="2400" dirty="0" smtClean="0">
                <a:solidFill>
                  <a:schemeClr val="accent6">
                    <a:lumMod val="50000"/>
                  </a:schemeClr>
                </a:solidFill>
              </a:rPr>
              <a:t>Большой вклад в развитие алгебры внесли математики – алгебраисты 16 столетия. Эти математики Возрождения были участниками культурнго движения, заодно они были творческими медиками, архитекторами, живописцами, гражданскими и военными инженерами, купцами. Бурное развитие больших и могущественных городов вдохновляло их деятельность. Ранний меркантилизм дал им не только новую теорию алгебраических уравнений, но и новую науку о перспективе. </a:t>
            </a:r>
          </a:p>
          <a:p>
            <a:endParaRPr lang="ru-RU" sz="2000" dirty="0" smtClean="0"/>
          </a:p>
          <a:p>
            <a:endParaRPr lang="ru-RU" sz="2000" dirty="0" smtClean="0"/>
          </a:p>
          <a:p>
            <a:endParaRPr lang="ru-RU" sz="2000" dirty="0" smtClean="0"/>
          </a:p>
          <a:p>
            <a:endParaRPr lang="ru-RU" sz="2000" dirty="0" smtClean="0"/>
          </a:p>
          <a:p>
            <a:endParaRPr lang="ru-RU" sz="2400" dirty="0" smtClean="0"/>
          </a:p>
          <a:p>
            <a:endParaRPr lang="ru-RU" sz="2400" dirty="0" smtClean="0"/>
          </a:p>
          <a:p>
            <a:endParaRPr lang="ru-RU" sz="2400" dirty="0" smtClean="0"/>
          </a:p>
        </p:txBody>
      </p:sp>
    </p:spTree>
  </p:cSld>
  <p:clrMapOvr>
    <a:masterClrMapping/>
  </p:clrMapOvr>
  <p:transition>
    <p:newsflash/>
    <p:sndAc>
      <p:stSnd>
        <p:snd r:embed="rId2" name="explode.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1142984"/>
            <a:ext cx="8229600" cy="5431552"/>
          </a:xfrm>
        </p:spPr>
        <p:txBody>
          <a:bodyPr>
            <a:normAutofit/>
          </a:bodyPr>
          <a:lstStyle/>
          <a:p>
            <a:pPr marL="365760" lvl="2" indent="-256032">
              <a:buClr>
                <a:schemeClr val="accent3"/>
              </a:buClr>
              <a:buFont typeface="Georgia"/>
              <a:buChar char="•"/>
            </a:pPr>
            <a:r>
              <a:rPr lang="ru-RU" dirty="0" smtClean="0">
                <a:solidFill>
                  <a:schemeClr val="accent6">
                    <a:lumMod val="50000"/>
                  </a:schemeClr>
                </a:solidFill>
              </a:rPr>
              <a:t>В </a:t>
            </a:r>
            <a:r>
              <a:rPr lang="ru-RU" b="1" dirty="0" smtClean="0">
                <a:solidFill>
                  <a:schemeClr val="accent6">
                    <a:lumMod val="50000"/>
                  </a:schemeClr>
                </a:solidFill>
              </a:rPr>
              <a:t>1494 году </a:t>
            </a:r>
            <a:r>
              <a:rPr lang="ru-RU" dirty="0" smtClean="0">
                <a:solidFill>
                  <a:schemeClr val="accent6">
                    <a:lumMod val="50000"/>
                  </a:schemeClr>
                </a:solidFill>
              </a:rPr>
              <a:t>в книге </a:t>
            </a:r>
            <a:r>
              <a:rPr lang="ru-RU" b="1" dirty="0" smtClean="0">
                <a:solidFill>
                  <a:schemeClr val="accent6">
                    <a:lumMod val="50000"/>
                  </a:schemeClr>
                </a:solidFill>
              </a:rPr>
              <a:t>«Сумма арифметики» </a:t>
            </a:r>
            <a:r>
              <a:rPr lang="ru-RU" dirty="0" smtClean="0">
                <a:solidFill>
                  <a:schemeClr val="accent6">
                    <a:lumMod val="50000"/>
                  </a:schemeClr>
                </a:solidFill>
              </a:rPr>
              <a:t>францисканского монаха </a:t>
            </a:r>
            <a:r>
              <a:rPr lang="ru-RU" b="1" dirty="0" smtClean="0">
                <a:solidFill>
                  <a:schemeClr val="accent6">
                    <a:lumMod val="50000"/>
                  </a:schemeClr>
                </a:solidFill>
              </a:rPr>
              <a:t>Луки Пачоли </a:t>
            </a:r>
            <a:r>
              <a:rPr lang="ru-RU" dirty="0" smtClean="0">
                <a:solidFill>
                  <a:schemeClr val="accent6">
                    <a:lumMod val="50000"/>
                  </a:schemeClr>
                </a:solidFill>
              </a:rPr>
              <a:t>есть замечание, что решение уравнений х³+</a:t>
            </a:r>
            <a:r>
              <a:rPr lang="en-US" dirty="0" smtClean="0">
                <a:solidFill>
                  <a:schemeClr val="accent6">
                    <a:lumMod val="50000"/>
                  </a:schemeClr>
                </a:solidFill>
              </a:rPr>
              <a:t>mx=n</a:t>
            </a:r>
            <a:r>
              <a:rPr lang="ru-RU" dirty="0" smtClean="0">
                <a:solidFill>
                  <a:schemeClr val="accent6">
                    <a:lumMod val="50000"/>
                  </a:schemeClr>
                </a:solidFill>
              </a:rPr>
              <a:t>,  х³</a:t>
            </a:r>
            <a:r>
              <a:rPr lang="en-US" dirty="0" smtClean="0">
                <a:solidFill>
                  <a:schemeClr val="accent6">
                    <a:lumMod val="50000"/>
                  </a:schemeClr>
                </a:solidFill>
              </a:rPr>
              <a:t>+n=mx</a:t>
            </a:r>
            <a:r>
              <a:rPr lang="ru-RU" dirty="0" smtClean="0">
                <a:solidFill>
                  <a:schemeClr val="accent6">
                    <a:lumMod val="50000"/>
                  </a:schemeClr>
                </a:solidFill>
              </a:rPr>
              <a:t> столь же невозможно при современном ему состоянии науки, как и квадратура круга.</a:t>
            </a:r>
          </a:p>
          <a:p>
            <a:pPr marL="365760" lvl="2" indent="-256032">
              <a:buClr>
                <a:schemeClr val="accent3"/>
              </a:buClr>
              <a:buFont typeface="Georgia"/>
              <a:buChar char="•"/>
            </a:pPr>
            <a:r>
              <a:rPr lang="ru-RU" dirty="0" smtClean="0">
                <a:solidFill>
                  <a:schemeClr val="accent6">
                    <a:lumMod val="50000"/>
                  </a:schemeClr>
                </a:solidFill>
              </a:rPr>
              <a:t>Это замечание стало отправной точкой для математиков </a:t>
            </a:r>
            <a:r>
              <a:rPr lang="ru-RU" b="1" dirty="0" smtClean="0">
                <a:solidFill>
                  <a:schemeClr val="accent6">
                    <a:lumMod val="50000"/>
                  </a:schemeClr>
                </a:solidFill>
              </a:rPr>
              <a:t>Болонского университета. </a:t>
            </a:r>
            <a:r>
              <a:rPr lang="ru-RU" dirty="0" smtClean="0">
                <a:solidFill>
                  <a:schemeClr val="accent6">
                    <a:lumMod val="50000"/>
                  </a:schemeClr>
                </a:solidFill>
              </a:rPr>
              <a:t>Болонский университет в конце 15 столетия был одним из самых известных и больших в Европе. В разные времена студентами были </a:t>
            </a:r>
            <a:r>
              <a:rPr lang="ru-RU" b="1" dirty="0" smtClean="0">
                <a:solidFill>
                  <a:schemeClr val="accent6">
                    <a:lumMod val="50000"/>
                  </a:schemeClr>
                </a:solidFill>
              </a:rPr>
              <a:t>Пачоли, Альбрехт Дюрер и Коперник.</a:t>
            </a:r>
          </a:p>
          <a:p>
            <a:endParaRPr lang="ru-RU" sz="2400" dirty="0" smtClean="0"/>
          </a:p>
          <a:p>
            <a:endParaRPr lang="ru-RU" sz="2400" dirty="0"/>
          </a:p>
        </p:txBody>
      </p:sp>
    </p:spTree>
  </p:cSld>
  <p:clrMapOvr>
    <a:masterClrMapping/>
  </p:clrMapOvr>
  <p:transition>
    <p:newsflash/>
    <p:sndAc>
      <p:stSnd>
        <p:snd r:embed="rId2" name="explode.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214290"/>
            <a:ext cx="8229600" cy="6095070"/>
          </a:xfrm>
        </p:spPr>
        <p:txBody>
          <a:bodyPr>
            <a:normAutofit/>
          </a:bodyPr>
          <a:lstStyle/>
          <a:p>
            <a:pPr>
              <a:buNone/>
            </a:pPr>
            <a:r>
              <a:rPr lang="ru-RU" sz="2400" dirty="0" smtClean="0">
                <a:solidFill>
                  <a:schemeClr val="accent6">
                    <a:lumMod val="50000"/>
                  </a:schemeClr>
                </a:solidFill>
              </a:rPr>
              <a:t>. Для новой эпохи характерным было стремление не только усвоить науку классиков, но и создать новое, перешагнуть через границы, указанные классиками. Древние греки и восточные народы испытывали свою изобретательность на решении уравнений третьей степени, но они только решили несколько частных случаев. Теперь же Болонские математики пытались найти общее решение. Эти уравнения третьей степени можно было свести к трём типам: х³+рх=</a:t>
            </a:r>
            <a:r>
              <a:rPr lang="en-US" sz="2400" dirty="0" smtClean="0">
                <a:solidFill>
                  <a:schemeClr val="accent6">
                    <a:lumMod val="50000"/>
                  </a:schemeClr>
                </a:solidFill>
              </a:rPr>
              <a:t>q</a:t>
            </a:r>
            <a:r>
              <a:rPr lang="ru-RU" sz="2400" dirty="0" smtClean="0">
                <a:solidFill>
                  <a:schemeClr val="accent6">
                    <a:lumMod val="50000"/>
                  </a:schemeClr>
                </a:solidFill>
              </a:rPr>
              <a:t>, х³=рх+</a:t>
            </a:r>
            <a:r>
              <a:rPr lang="en-US" sz="2400" dirty="0" smtClean="0">
                <a:solidFill>
                  <a:schemeClr val="accent6">
                    <a:lumMod val="50000"/>
                  </a:schemeClr>
                </a:solidFill>
              </a:rPr>
              <a:t>q</a:t>
            </a:r>
            <a:r>
              <a:rPr lang="ru-RU" sz="2400" dirty="0" smtClean="0">
                <a:solidFill>
                  <a:schemeClr val="accent6">
                    <a:lumMod val="50000"/>
                  </a:schemeClr>
                </a:solidFill>
              </a:rPr>
              <a:t>, х³+</a:t>
            </a:r>
            <a:r>
              <a:rPr lang="en-US" sz="2400" dirty="0" smtClean="0">
                <a:solidFill>
                  <a:schemeClr val="accent6">
                    <a:lumMod val="50000"/>
                  </a:schemeClr>
                </a:solidFill>
              </a:rPr>
              <a:t>q</a:t>
            </a:r>
            <a:r>
              <a:rPr lang="ru-RU" sz="2400" dirty="0" smtClean="0">
                <a:solidFill>
                  <a:schemeClr val="accent6">
                    <a:lumMod val="50000"/>
                  </a:schemeClr>
                </a:solidFill>
              </a:rPr>
              <a:t>=рх, где р и </a:t>
            </a:r>
            <a:r>
              <a:rPr lang="en-US" sz="2400" dirty="0" smtClean="0">
                <a:solidFill>
                  <a:schemeClr val="accent6">
                    <a:lumMod val="50000"/>
                  </a:schemeClr>
                </a:solidFill>
              </a:rPr>
              <a:t>q</a:t>
            </a:r>
            <a:r>
              <a:rPr lang="ru-RU" sz="2400" dirty="0" smtClean="0">
                <a:solidFill>
                  <a:schemeClr val="accent6">
                    <a:lumMod val="50000"/>
                  </a:schemeClr>
                </a:solidFill>
              </a:rPr>
              <a:t> – положительные числа.</a:t>
            </a:r>
          </a:p>
          <a:p>
            <a:pPr>
              <a:buNone/>
            </a:pPr>
            <a:r>
              <a:rPr lang="ru-RU" sz="2400" dirty="0" smtClean="0">
                <a:solidFill>
                  <a:schemeClr val="accent6">
                    <a:lumMod val="50000"/>
                  </a:schemeClr>
                </a:solidFill>
              </a:rPr>
              <a:t>      Они были тщательно исследованы </a:t>
            </a:r>
            <a:r>
              <a:rPr lang="ru-RU" sz="2400" b="1" dirty="0" err="1" smtClean="0">
                <a:solidFill>
                  <a:schemeClr val="accent6">
                    <a:lumMod val="50000"/>
                  </a:schemeClr>
                </a:solidFill>
              </a:rPr>
              <a:t>Сципионом</a:t>
            </a:r>
            <a:r>
              <a:rPr lang="ru-RU" sz="2400" b="1" dirty="0" smtClean="0">
                <a:solidFill>
                  <a:schemeClr val="accent6">
                    <a:lumMod val="50000"/>
                  </a:schemeClr>
                </a:solidFill>
              </a:rPr>
              <a:t> </a:t>
            </a:r>
            <a:r>
              <a:rPr lang="ru-RU" sz="2400" b="1" dirty="0" err="1" smtClean="0">
                <a:solidFill>
                  <a:schemeClr val="accent6">
                    <a:lumMod val="50000"/>
                  </a:schemeClr>
                </a:solidFill>
              </a:rPr>
              <a:t>Дель</a:t>
            </a:r>
            <a:r>
              <a:rPr lang="ru-RU" sz="2400" b="1" dirty="0" smtClean="0">
                <a:solidFill>
                  <a:schemeClr val="accent6">
                    <a:lumMod val="50000"/>
                  </a:schemeClr>
                </a:solidFill>
              </a:rPr>
              <a:t> Ферро,</a:t>
            </a:r>
            <a:r>
              <a:rPr lang="ru-RU" sz="2400" dirty="0" smtClean="0">
                <a:solidFill>
                  <a:schemeClr val="accent6">
                    <a:lumMod val="50000"/>
                  </a:schemeClr>
                </a:solidFill>
              </a:rPr>
              <a:t> который умер в 1526 г. Считается, что Дель Ферро действительно решил все типы, но он никогда не публиковал своих решений и рассказал о них лишь немногим своим друзьям.</a:t>
            </a:r>
          </a:p>
        </p:txBody>
      </p:sp>
    </p:spTree>
  </p:cSld>
  <p:clrMapOvr>
    <a:masterClrMapping/>
  </p:clrMapOvr>
  <p:transition>
    <p:newsflash/>
    <p:sndAc>
      <p:stSnd>
        <p:snd r:embed="rId2" name="explode.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2"/>
          </p:nvPr>
        </p:nvSpPr>
        <p:spPr>
          <a:xfrm>
            <a:off x="357157" y="357166"/>
            <a:ext cx="2357455" cy="5816609"/>
          </a:xfrm>
        </p:spPr>
        <p:txBody>
          <a:bodyPr/>
          <a:lstStyle/>
          <a:p>
            <a:endParaRPr lang="ru-RU" dirty="0"/>
          </a:p>
        </p:txBody>
      </p:sp>
      <p:sp>
        <p:nvSpPr>
          <p:cNvPr id="4" name="Содержимое 3"/>
          <p:cNvSpPr>
            <a:spLocks noGrp="1"/>
          </p:cNvSpPr>
          <p:nvPr>
            <p:ph sz="half" idx="1"/>
          </p:nvPr>
        </p:nvSpPr>
        <p:spPr>
          <a:xfrm>
            <a:off x="2571736" y="285728"/>
            <a:ext cx="6040444" cy="5781675"/>
          </a:xfrm>
        </p:spPr>
        <p:txBody>
          <a:bodyPr>
            <a:normAutofit lnSpcReduction="10000"/>
          </a:bodyPr>
          <a:lstStyle/>
          <a:p>
            <a:r>
              <a:rPr lang="ru-RU" sz="2400" dirty="0" smtClean="0">
                <a:solidFill>
                  <a:schemeClr val="accent6">
                    <a:lumMod val="50000"/>
                  </a:schemeClr>
                </a:solidFill>
              </a:rPr>
              <a:t>   После смерти дель Ферро венецианский мастер счёта, по прозвищу </a:t>
            </a:r>
            <a:r>
              <a:rPr lang="ru-RU" sz="2400" b="1" dirty="0" smtClean="0">
                <a:solidFill>
                  <a:schemeClr val="accent6">
                    <a:lumMod val="50000"/>
                  </a:schemeClr>
                </a:solidFill>
              </a:rPr>
              <a:t>Тарталья </a:t>
            </a:r>
            <a:r>
              <a:rPr lang="ru-RU" sz="2400" dirty="0" smtClean="0">
                <a:solidFill>
                  <a:schemeClr val="accent6">
                    <a:lumMod val="50000"/>
                  </a:schemeClr>
                </a:solidFill>
              </a:rPr>
              <a:t>переоткрыл его приёмы (1535 г.). Свой способ он по – прежнему  держал в тайне. Наконец, он раскрыл свои соображения ученому доктору из Милана </a:t>
            </a:r>
            <a:r>
              <a:rPr lang="ru-RU" sz="2400" b="1" dirty="0" smtClean="0">
                <a:solidFill>
                  <a:schemeClr val="accent6">
                    <a:lumMod val="50000"/>
                  </a:schemeClr>
                </a:solidFill>
              </a:rPr>
              <a:t>Иерониму Кардано,</a:t>
            </a:r>
            <a:r>
              <a:rPr lang="ru-RU" sz="2400" dirty="0" smtClean="0">
                <a:solidFill>
                  <a:schemeClr val="accent6">
                    <a:lumMod val="50000"/>
                  </a:schemeClr>
                </a:solidFill>
              </a:rPr>
              <a:t> который поклялся, что будет хранить их в тайне. Однако, когда Кардано опубликовал в 1245 году свою книгу «Великое искусство», Тарталья с возмущением обнаружил, что в ней полностью раскрыт его метод. Полученное решение теперь известно, как формула Кардано. </a:t>
            </a:r>
            <a:endParaRPr lang="ru-RU" sz="2400" dirty="0">
              <a:solidFill>
                <a:schemeClr val="accent6">
                  <a:lumMod val="50000"/>
                </a:schemeClr>
              </a:solidFill>
            </a:endParaRPr>
          </a:p>
        </p:txBody>
      </p:sp>
    </p:spTree>
  </p:cSld>
  <p:clrMapOvr>
    <a:masterClrMapping/>
  </p:clrMapOvr>
  <p:transition>
    <p:newsflash/>
    <p:sndAc>
      <p:stSnd>
        <p:snd r:embed="rId2" name="explode.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785818"/>
          </a:xfrm>
        </p:spPr>
        <p:txBody>
          <a:bodyPr/>
          <a:lstStyle/>
          <a:p>
            <a:pPr algn="ctr"/>
            <a:r>
              <a:rPr lang="ru-RU" dirty="0" smtClean="0">
                <a:solidFill>
                  <a:schemeClr val="accent6">
                    <a:lumMod val="75000"/>
                  </a:schemeClr>
                </a:solidFill>
              </a:rPr>
              <a:t>Франсуа Виет.</a:t>
            </a:r>
            <a:endParaRPr lang="ru-RU" dirty="0">
              <a:solidFill>
                <a:schemeClr val="accent6">
                  <a:lumMod val="75000"/>
                </a:schemeClr>
              </a:solidFill>
            </a:endParaRPr>
          </a:p>
        </p:txBody>
      </p:sp>
      <p:sp>
        <p:nvSpPr>
          <p:cNvPr id="3" name="Содержимое 2"/>
          <p:cNvSpPr>
            <a:spLocks noGrp="1"/>
          </p:cNvSpPr>
          <p:nvPr>
            <p:ph sz="half" idx="1"/>
          </p:nvPr>
        </p:nvSpPr>
        <p:spPr>
          <a:xfrm>
            <a:off x="2714612" y="1142984"/>
            <a:ext cx="6000792" cy="5632403"/>
          </a:xfrm>
        </p:spPr>
        <p:txBody>
          <a:bodyPr>
            <a:normAutofit/>
          </a:bodyPr>
          <a:lstStyle/>
          <a:p>
            <a:r>
              <a:rPr lang="ru-RU" dirty="0" smtClean="0">
                <a:solidFill>
                  <a:schemeClr val="accent6">
                    <a:lumMod val="50000"/>
                  </a:schemeClr>
                </a:solidFill>
              </a:rPr>
              <a:t>В </a:t>
            </a:r>
            <a:r>
              <a:rPr lang="ru-RU" b="1" dirty="0" smtClean="0">
                <a:solidFill>
                  <a:schemeClr val="accent6">
                    <a:lumMod val="50000"/>
                  </a:schemeClr>
                </a:solidFill>
              </a:rPr>
              <a:t>1593</a:t>
            </a:r>
            <a:r>
              <a:rPr lang="ru-RU" dirty="0" smtClean="0">
                <a:solidFill>
                  <a:schemeClr val="accent6">
                    <a:lumMod val="50000"/>
                  </a:schemeClr>
                </a:solidFill>
              </a:rPr>
              <a:t> году бельгийский математик </a:t>
            </a:r>
            <a:r>
              <a:rPr lang="ru-RU" b="1" dirty="0" err="1" smtClean="0">
                <a:solidFill>
                  <a:schemeClr val="accent6">
                    <a:lumMod val="50000"/>
                  </a:schemeClr>
                </a:solidFill>
              </a:rPr>
              <a:t>Адриенн</a:t>
            </a:r>
            <a:r>
              <a:rPr lang="ru-RU" b="1" dirty="0" smtClean="0">
                <a:solidFill>
                  <a:schemeClr val="accent6">
                    <a:lumMod val="50000"/>
                  </a:schemeClr>
                </a:solidFill>
              </a:rPr>
              <a:t> </a:t>
            </a:r>
            <a:r>
              <a:rPr lang="ru-RU" b="1" dirty="0" err="1" smtClean="0">
                <a:solidFill>
                  <a:schemeClr val="accent6">
                    <a:lumMod val="50000"/>
                  </a:schemeClr>
                </a:solidFill>
              </a:rPr>
              <a:t>ван</a:t>
            </a:r>
            <a:r>
              <a:rPr lang="ru-RU" b="1" dirty="0" smtClean="0">
                <a:solidFill>
                  <a:schemeClr val="accent6">
                    <a:lumMod val="50000"/>
                  </a:schemeClr>
                </a:solidFill>
              </a:rPr>
              <a:t> </a:t>
            </a:r>
            <a:r>
              <a:rPr lang="ru-RU" b="1" dirty="0" err="1" smtClean="0">
                <a:solidFill>
                  <a:schemeClr val="accent6">
                    <a:lumMod val="50000"/>
                  </a:schemeClr>
                </a:solidFill>
              </a:rPr>
              <a:t>Ромен</a:t>
            </a:r>
            <a:r>
              <a:rPr lang="ru-RU" b="1" dirty="0" smtClean="0">
                <a:solidFill>
                  <a:schemeClr val="accent6">
                    <a:lumMod val="50000"/>
                  </a:schemeClr>
                </a:solidFill>
              </a:rPr>
              <a:t> </a:t>
            </a:r>
            <a:r>
              <a:rPr lang="ru-RU" dirty="0" smtClean="0">
                <a:solidFill>
                  <a:schemeClr val="accent6">
                    <a:lumMod val="50000"/>
                  </a:schemeClr>
                </a:solidFill>
              </a:rPr>
              <a:t>предложил решить уравнение 45-ой степени. Сам он указал некоторые частные случаи. Французский математик Франсуа Виет с лёгкостью справился я этой задачей. Главная же заслуга Виета состоит в усовершенствовании теории уравнений. Он был одним из первых, кто числа изображал буквами. Работы алгебраистов 16 века были написаны с помощью очень сложных обозначений, а усовершенствования Виета позволило значительно упростить эти записи. Кроме того заслуга Виета </a:t>
            </a:r>
            <a:r>
              <a:rPr lang="ru-RU" i="1" dirty="0" smtClean="0">
                <a:solidFill>
                  <a:schemeClr val="accent6">
                    <a:lumMod val="50000"/>
                  </a:schemeClr>
                </a:solidFill>
              </a:rPr>
              <a:t>в открытии теоремы о корнях приведённого квадратного уравнения (теорема Виета)</a:t>
            </a:r>
            <a:r>
              <a:rPr lang="ru-RU" dirty="0" smtClean="0">
                <a:solidFill>
                  <a:schemeClr val="accent6">
                    <a:lumMod val="50000"/>
                  </a:schemeClr>
                </a:solidFill>
              </a:rPr>
              <a:t> и в изобретении знаков «+» и «-» без которых мы теперь ни мыслим математики. </a:t>
            </a:r>
          </a:p>
          <a:p>
            <a:endParaRPr lang="ru-RU" dirty="0">
              <a:solidFill>
                <a:schemeClr val="accent6">
                  <a:lumMod val="50000"/>
                </a:schemeClr>
              </a:solidFill>
            </a:endParaRPr>
          </a:p>
        </p:txBody>
      </p:sp>
      <p:sp>
        <p:nvSpPr>
          <p:cNvPr id="4" name="Содержимое 3"/>
          <p:cNvSpPr>
            <a:spLocks noGrp="1"/>
          </p:cNvSpPr>
          <p:nvPr>
            <p:ph sz="half" idx="2"/>
          </p:nvPr>
        </p:nvSpPr>
        <p:spPr>
          <a:xfrm flipH="1">
            <a:off x="8686799" y="2249424"/>
            <a:ext cx="45719" cy="4525963"/>
          </a:xfrm>
        </p:spPr>
        <p:txBody>
          <a:bodyPr>
            <a:normAutofit/>
          </a:bodyPr>
          <a:lstStyle/>
          <a:p>
            <a:endParaRPr lang="ru-RU" dirty="0"/>
          </a:p>
        </p:txBody>
      </p:sp>
    </p:spTree>
  </p:cSld>
  <p:clrMapOvr>
    <a:masterClrMapping/>
  </p:clrMapOvr>
  <p:transition>
    <p:newsflash/>
    <p:sndAc>
      <p:stSnd>
        <p:snd r:embed="rId2" name="explode.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142984"/>
            <a:ext cx="8229600" cy="1066800"/>
          </a:xfrm>
        </p:spPr>
        <p:txBody>
          <a:bodyPr>
            <a:normAutofit fontScale="90000"/>
          </a:bodyPr>
          <a:lstStyle/>
          <a:p>
            <a:r>
              <a:rPr lang="ru-RU" dirty="0" smtClean="0">
                <a:solidFill>
                  <a:schemeClr val="accent6">
                    <a:lumMod val="75000"/>
                  </a:schemeClr>
                </a:solidFill>
              </a:rPr>
              <a:t>Решение уравнений математиками древности</a:t>
            </a:r>
            <a:endParaRPr lang="ru-RU" dirty="0">
              <a:solidFill>
                <a:schemeClr val="accent6">
                  <a:lumMod val="75000"/>
                </a:schemeClr>
              </a:solidFill>
            </a:endParaRPr>
          </a:p>
        </p:txBody>
      </p:sp>
      <p:sp>
        <p:nvSpPr>
          <p:cNvPr id="3" name="Содержимое 2"/>
          <p:cNvSpPr>
            <a:spLocks noGrp="1"/>
          </p:cNvSpPr>
          <p:nvPr>
            <p:ph idx="1"/>
          </p:nvPr>
        </p:nvSpPr>
        <p:spPr/>
        <p:txBody>
          <a:bodyPr>
            <a:noAutofit/>
          </a:bodyPr>
          <a:lstStyle/>
          <a:p>
            <a:r>
              <a:rPr lang="ru-RU" sz="2000" b="1" i="1" dirty="0" smtClean="0">
                <a:solidFill>
                  <a:schemeClr val="accent6">
                    <a:lumMod val="50000"/>
                  </a:schemeClr>
                </a:solidFill>
              </a:rPr>
              <a:t>Древний Вавилон .</a:t>
            </a:r>
            <a:r>
              <a:rPr lang="ru-RU" sz="2000" dirty="0" smtClean="0">
                <a:solidFill>
                  <a:schemeClr val="accent6">
                    <a:lumMod val="50000"/>
                  </a:schemeClr>
                </a:solidFill>
              </a:rPr>
              <a:t>Трудно сказать  когда же было решено самое первое уравнение, но среди обнаруженных археологами клинописных текстов, которые относятся ко времени первой вавилонской династии (около 1950 г. </a:t>
            </a:r>
            <a:r>
              <a:rPr lang="ru-RU" sz="2000" dirty="0" smtClean="0">
                <a:solidFill>
                  <a:schemeClr val="accent6">
                    <a:lumMod val="50000"/>
                  </a:schemeClr>
                </a:solidFill>
              </a:rPr>
              <a:t>до </a:t>
            </a:r>
            <a:r>
              <a:rPr lang="ru-RU" sz="2000" dirty="0" smtClean="0">
                <a:solidFill>
                  <a:schemeClr val="accent6">
                    <a:lumMod val="50000"/>
                  </a:schemeClr>
                </a:solidFill>
              </a:rPr>
              <a:t>н.э.), есть свидетельство  о том, что вавилоняне уже тогда полностью владели техникой решения квадратных уравнений. Они решали и квадратные уравнения с двумя неизвестными, решали даже задачи, сводящиеся к кубическим и биквадратным уранениям. Такие задачи они формулировали только при определённых числовых значениях коэффициентов, но их методы не оставляют никакого сомнения  относительного того, что они знали общие правила.</a:t>
            </a:r>
            <a:endParaRPr lang="ru-RU" sz="2000" dirty="0">
              <a:solidFill>
                <a:schemeClr val="accent6">
                  <a:lumMod val="50000"/>
                </a:schemeClr>
              </a:solidFill>
            </a:endParaRPr>
          </a:p>
        </p:txBody>
      </p:sp>
    </p:spTree>
  </p:cSld>
  <p:clrMapOvr>
    <a:masterClrMapping/>
  </p:clrMapOvr>
  <p:transition>
    <p:newsflash/>
    <p:sndAc>
      <p:stSnd>
        <p:snd r:embed="rId2" name="explode.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dirty="0"/>
          </a:p>
        </p:txBody>
      </p:sp>
      <p:sp>
        <p:nvSpPr>
          <p:cNvPr id="3" name="Содержимое 2"/>
          <p:cNvSpPr>
            <a:spLocks noGrp="1"/>
          </p:cNvSpPr>
          <p:nvPr>
            <p:ph idx="1"/>
          </p:nvPr>
        </p:nvSpPr>
        <p:spPr>
          <a:xfrm>
            <a:off x="457200" y="285728"/>
            <a:ext cx="8229600" cy="6023632"/>
          </a:xfrm>
        </p:spPr>
        <p:txBody>
          <a:bodyPr>
            <a:normAutofit lnSpcReduction="10000"/>
          </a:bodyPr>
          <a:lstStyle/>
          <a:p>
            <a:r>
              <a:rPr lang="ru-RU" sz="2400" b="1" i="1" dirty="0" smtClean="0">
                <a:solidFill>
                  <a:schemeClr val="accent6">
                    <a:lumMod val="75000"/>
                  </a:schemeClr>
                </a:solidFill>
              </a:rPr>
              <a:t>Древняя Греция.   </a:t>
            </a:r>
          </a:p>
          <a:p>
            <a:pPr>
              <a:buNone/>
            </a:pPr>
            <a:r>
              <a:rPr lang="ru-RU" sz="2400" b="1" i="1" dirty="0" smtClean="0"/>
              <a:t>                                                                                        </a:t>
            </a:r>
            <a:r>
              <a:rPr lang="ru-RU" sz="2400" dirty="0" smtClean="0">
                <a:solidFill>
                  <a:schemeClr val="accent6">
                    <a:lumMod val="50000"/>
                  </a:schemeClr>
                </a:solidFill>
              </a:rPr>
              <a:t>Древняя алгебра Вавилона совершенствовалась в эпоху Древней Греции. Среди уцелевших книг </a:t>
            </a:r>
            <a:r>
              <a:rPr lang="ru-RU" sz="2400" b="1" dirty="0" smtClean="0">
                <a:solidFill>
                  <a:schemeClr val="accent6">
                    <a:lumMod val="50000"/>
                  </a:schemeClr>
                </a:solidFill>
              </a:rPr>
              <a:t>Диофанта (около 250 г.) </a:t>
            </a:r>
            <a:r>
              <a:rPr lang="ru-RU" sz="2400" dirty="0" smtClean="0">
                <a:solidFill>
                  <a:schemeClr val="accent6">
                    <a:lumMod val="50000"/>
                  </a:schemeClr>
                </a:solidFill>
              </a:rPr>
              <a:t>есть весьма разнообразные задачи, решение которых сводилось к уравнениям вида:</a:t>
            </a:r>
            <a:r>
              <a:rPr lang="ru-RU" sz="2400" dirty="0" smtClean="0">
                <a:solidFill>
                  <a:srgbClr val="FF0000"/>
                </a:solidFill>
              </a:rPr>
              <a:t> Ах²+Вх+С=у², Ах³+Вх²+Сх+Д=у² </a:t>
            </a:r>
            <a:r>
              <a:rPr lang="ru-RU" sz="2400" dirty="0" smtClean="0">
                <a:solidFill>
                  <a:schemeClr val="accent6">
                    <a:lumMod val="50000"/>
                  </a:schemeClr>
                </a:solidFill>
              </a:rPr>
              <a:t>или системам таких же уравнений. Типично для Диофанта то, что его интересуют только положительные рациональные решения.  При этом он использовал специальные обозначения для неизвестного, для минуса, для обратной величины, для степени… Но его идеи не нашли поддержки и вскоре были забыты. Лишь через 15 веков ими воспользовался другой великий математик – Виет и человечество получило новую теорию алгебраических уравнений.</a:t>
            </a:r>
            <a:endParaRPr lang="ru-RU" sz="2400" dirty="0">
              <a:solidFill>
                <a:schemeClr val="accent6">
                  <a:lumMod val="50000"/>
                </a:schemeClr>
              </a:solidFill>
            </a:endParaRPr>
          </a:p>
        </p:txBody>
      </p:sp>
    </p:spTree>
  </p:cSld>
  <p:clrMapOvr>
    <a:masterClrMapping/>
  </p:clrMapOvr>
  <p:transition>
    <p:newsflash/>
    <p:sndAc>
      <p:stSnd>
        <p:snd r:embed="rId2" name="explode.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3143272" cy="1000132"/>
          </a:xfrm>
        </p:spPr>
        <p:txBody>
          <a:bodyPr>
            <a:normAutofit/>
          </a:bodyPr>
          <a:lstStyle/>
          <a:p>
            <a:pPr algn="ctr"/>
            <a:r>
              <a:rPr lang="ru-RU" sz="4000" dirty="0" smtClean="0">
                <a:solidFill>
                  <a:schemeClr val="accent6">
                    <a:lumMod val="75000"/>
                  </a:schemeClr>
                </a:solidFill>
              </a:rPr>
              <a:t>Диофант.</a:t>
            </a:r>
            <a:endParaRPr lang="ru-RU" sz="4000" dirty="0">
              <a:solidFill>
                <a:schemeClr val="accent6">
                  <a:lumMod val="75000"/>
                </a:schemeClr>
              </a:solidFill>
            </a:endParaRPr>
          </a:p>
        </p:txBody>
      </p:sp>
      <p:sp>
        <p:nvSpPr>
          <p:cNvPr id="3" name="Текст 2"/>
          <p:cNvSpPr>
            <a:spLocks noGrp="1"/>
          </p:cNvSpPr>
          <p:nvPr>
            <p:ph type="body" idx="2"/>
          </p:nvPr>
        </p:nvSpPr>
        <p:spPr>
          <a:xfrm>
            <a:off x="3357554" y="642918"/>
            <a:ext cx="5643602" cy="928694"/>
          </a:xfrm>
        </p:spPr>
        <p:txBody>
          <a:bodyPr>
            <a:noAutofit/>
          </a:bodyPr>
          <a:lstStyle/>
          <a:p>
            <a:r>
              <a:rPr lang="ru-RU" sz="2000" i="1" dirty="0" smtClean="0">
                <a:solidFill>
                  <a:schemeClr val="accent1">
                    <a:lumMod val="75000"/>
                  </a:schemeClr>
                </a:solidFill>
              </a:rPr>
              <a:t>«Труды его подобны сверкающему огню посреди полной непроницаемой тьмы»  </a:t>
            </a:r>
            <a:r>
              <a:rPr lang="ru-RU" sz="2000" i="1" dirty="0" err="1" smtClean="0">
                <a:solidFill>
                  <a:schemeClr val="accent1">
                    <a:lumMod val="75000"/>
                  </a:schemeClr>
                </a:solidFill>
              </a:rPr>
              <a:t>Стройк</a:t>
            </a:r>
            <a:r>
              <a:rPr lang="ru-RU" sz="2000" i="1" dirty="0" smtClean="0">
                <a:solidFill>
                  <a:schemeClr val="accent1">
                    <a:lumMod val="75000"/>
                  </a:schemeClr>
                </a:solidFill>
              </a:rPr>
              <a:t>.</a:t>
            </a:r>
            <a:endParaRPr lang="ru-RU" sz="2000" i="1" dirty="0">
              <a:solidFill>
                <a:schemeClr val="accent1">
                  <a:lumMod val="75000"/>
                </a:schemeClr>
              </a:solidFill>
            </a:endParaRPr>
          </a:p>
        </p:txBody>
      </p:sp>
      <p:sp>
        <p:nvSpPr>
          <p:cNvPr id="4" name="Содержимое 3"/>
          <p:cNvSpPr>
            <a:spLocks noGrp="1"/>
          </p:cNvSpPr>
          <p:nvPr>
            <p:ph sz="half" idx="1"/>
          </p:nvPr>
        </p:nvSpPr>
        <p:spPr>
          <a:xfrm>
            <a:off x="2357422" y="1500174"/>
            <a:ext cx="6572296" cy="5143536"/>
          </a:xfrm>
        </p:spPr>
        <p:txBody>
          <a:bodyPr>
            <a:normAutofit/>
          </a:bodyPr>
          <a:lstStyle/>
          <a:p>
            <a:r>
              <a:rPr lang="ru-RU" sz="1400" b="1" dirty="0" smtClean="0">
                <a:solidFill>
                  <a:schemeClr val="accent6">
                    <a:lumMod val="50000"/>
                  </a:schemeClr>
                </a:solidFill>
              </a:rPr>
              <a:t>Диофант </a:t>
            </a:r>
            <a:r>
              <a:rPr lang="ru-RU" sz="1400" dirty="0" smtClean="0">
                <a:solidFill>
                  <a:schemeClr val="accent6">
                    <a:lumMod val="50000"/>
                  </a:schemeClr>
                </a:solidFill>
              </a:rPr>
              <a:t>предствляет одну из занимательных загадок математики. Мы не знаем, кем был Диофант, чёткие годы его жизни, нам не известны его предшественники, которые работали бы в той же области что и он. На его могиле есть стихотворение- загадка, решая которую несложно подсчитать, что Дифант прожил 84 года. До нас дошло 7 книг из, может быть 13, которые были объединены в </a:t>
            </a:r>
            <a:r>
              <a:rPr lang="ru-RU" sz="1400" b="1" dirty="0" smtClean="0">
                <a:solidFill>
                  <a:schemeClr val="accent6">
                    <a:lumMod val="50000"/>
                  </a:schemeClr>
                </a:solidFill>
              </a:rPr>
              <a:t>«Арифметику». </a:t>
            </a:r>
            <a:r>
              <a:rPr lang="ru-RU" sz="1400" dirty="0" smtClean="0">
                <a:solidFill>
                  <a:schemeClr val="accent6">
                    <a:lumMod val="50000"/>
                  </a:schemeClr>
                </a:solidFill>
              </a:rPr>
              <a:t>Стиль и содержание этих книг резко отличаются от классических античных сочинений по теории чисел и алгебре. «Арифметика», несомненно явилась результатом бесчисленных исследований. Мы можем лишь гадать о её корнях и изумляться богатству и красе  её способов и  результатов. Итак, «Арифметика» Диофанта – это сборник задач (их всего 189), каждая из которых снабжена решением и нужным пояснением. В книгу  входят разнообразные задачи, а их решение  порой в высшей степени остроумно! Диофант практиковался в решении неопределённых уравнений или систем таких уравнений. Его интересовали лишь положительные  целые коэффициенты и оптимальные решения. Иррациональные решения он называет «невозможными» и тщательно подбирает коэффициенты так, чтобы желаемые решения. Поэтому, традиционно, неопределённое уравнение( как правило с целыми коэффициентами ) получает титул «диофантово».</a:t>
            </a:r>
            <a:endParaRPr lang="ru-RU" sz="1400" dirty="0">
              <a:solidFill>
                <a:schemeClr val="accent6">
                  <a:lumMod val="50000"/>
                </a:schemeClr>
              </a:solidFill>
            </a:endParaRPr>
          </a:p>
        </p:txBody>
      </p:sp>
    </p:spTree>
  </p:cSld>
  <p:clrMapOvr>
    <a:masterClrMapping/>
  </p:clrMapOvr>
  <p:transition>
    <p:newsflash/>
    <p:sndAc>
      <p:stSnd>
        <p:snd r:embed="rId2" name="explode.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642918"/>
            <a:ext cx="7800972" cy="857248"/>
          </a:xfrm>
        </p:spPr>
        <p:txBody>
          <a:bodyPr>
            <a:normAutofit fontScale="90000"/>
          </a:bodyPr>
          <a:lstStyle/>
          <a:p>
            <a:pPr algn="ctr"/>
            <a:r>
              <a:rPr lang="ru-RU" b="1" i="1" dirty="0" smtClean="0">
                <a:solidFill>
                  <a:schemeClr val="accent6">
                    <a:lumMod val="75000"/>
                  </a:schemeClr>
                </a:solidFill>
              </a:rPr>
              <a:t>Индийские, арабские и </a:t>
            </a:r>
            <a:r>
              <a:rPr lang="ru-RU" b="1" i="1" dirty="0" err="1" smtClean="0">
                <a:solidFill>
                  <a:schemeClr val="accent6">
                    <a:lumMod val="75000"/>
                  </a:schemeClr>
                </a:solidFill>
              </a:rPr>
              <a:t>китайскиематематики</a:t>
            </a:r>
            <a:r>
              <a:rPr lang="ru-RU" b="1" i="1" dirty="0" smtClean="0">
                <a:solidFill>
                  <a:schemeClr val="accent6">
                    <a:lumMod val="75000"/>
                  </a:schemeClr>
                </a:solidFill>
              </a:rPr>
              <a:t>.   </a:t>
            </a:r>
            <a:br>
              <a:rPr lang="ru-RU" b="1" i="1" dirty="0" smtClean="0">
                <a:solidFill>
                  <a:schemeClr val="accent6">
                    <a:lumMod val="75000"/>
                  </a:schemeClr>
                </a:solidFill>
              </a:rPr>
            </a:br>
            <a:endParaRPr lang="ru-RU" dirty="0">
              <a:solidFill>
                <a:schemeClr val="accent6">
                  <a:lumMod val="75000"/>
                </a:schemeClr>
              </a:solidFill>
            </a:endParaRPr>
          </a:p>
        </p:txBody>
      </p:sp>
      <p:sp>
        <p:nvSpPr>
          <p:cNvPr id="3" name="Содержимое 2"/>
          <p:cNvSpPr>
            <a:spLocks noGrp="1"/>
          </p:cNvSpPr>
          <p:nvPr>
            <p:ph idx="1"/>
          </p:nvPr>
        </p:nvSpPr>
        <p:spPr>
          <a:xfrm>
            <a:off x="457200" y="1500174"/>
            <a:ext cx="8229600" cy="4809186"/>
          </a:xfrm>
        </p:spPr>
        <p:txBody>
          <a:bodyPr>
            <a:normAutofit lnSpcReduction="10000"/>
          </a:bodyPr>
          <a:lstStyle/>
          <a:p>
            <a:r>
              <a:rPr lang="ru-RU" sz="2000" dirty="0" smtClean="0">
                <a:solidFill>
                  <a:schemeClr val="accent6">
                    <a:lumMod val="50000"/>
                  </a:schemeClr>
                </a:solidFill>
              </a:rPr>
              <a:t>Первое общее решение неопределённого уравнения первой степени </a:t>
            </a:r>
            <a:r>
              <a:rPr lang="ru-RU" sz="2000" i="1" dirty="0" smtClean="0">
                <a:solidFill>
                  <a:srgbClr val="FF0000"/>
                </a:solidFill>
              </a:rPr>
              <a:t>ах+ву=с</a:t>
            </a:r>
            <a:r>
              <a:rPr lang="ru-RU" sz="2000" i="1" dirty="0" smtClean="0"/>
              <a:t> </a:t>
            </a:r>
            <a:r>
              <a:rPr lang="ru-RU" sz="2000" i="1" dirty="0" smtClean="0">
                <a:solidFill>
                  <a:schemeClr val="accent6">
                    <a:lumMod val="50000"/>
                  </a:schemeClr>
                </a:solidFill>
              </a:rPr>
              <a:t>(а,в,с – целые числа) </a:t>
            </a:r>
            <a:r>
              <a:rPr lang="ru-RU" sz="2000" dirty="0" smtClean="0">
                <a:solidFill>
                  <a:schemeClr val="accent6">
                    <a:lumMod val="50000"/>
                  </a:schemeClr>
                </a:solidFill>
              </a:rPr>
              <a:t>встечается у </a:t>
            </a:r>
            <a:r>
              <a:rPr lang="ru-RU" sz="2000" b="1" dirty="0" smtClean="0">
                <a:solidFill>
                  <a:schemeClr val="accent6">
                    <a:lumMod val="50000"/>
                  </a:schemeClr>
                </a:solidFill>
              </a:rPr>
              <a:t>Брахмагупты </a:t>
            </a:r>
            <a:r>
              <a:rPr lang="ru-RU" sz="2000" dirty="0" smtClean="0">
                <a:solidFill>
                  <a:schemeClr val="accent6">
                    <a:lumMod val="50000"/>
                  </a:schemeClr>
                </a:solidFill>
              </a:rPr>
              <a:t>(около 625 г.). Индийские математики пошли дальше Диофанта в том отношении, что допускали отрицательные корни уравнений, хотя это в свою очередь, должно быть, соответствует более древней практике, сложившейся под влиянием вавилонской астрономии. Например, для уравнения</a:t>
            </a:r>
            <a:r>
              <a:rPr lang="ru-RU" sz="2000" dirty="0" smtClean="0"/>
              <a:t> </a:t>
            </a:r>
            <a:r>
              <a:rPr lang="ru-RU" sz="2000" i="1" dirty="0" smtClean="0">
                <a:solidFill>
                  <a:srgbClr val="FF0000"/>
                </a:solidFill>
              </a:rPr>
              <a:t>х²-45х=250 </a:t>
            </a:r>
            <a:r>
              <a:rPr lang="ru-RU" sz="2000" i="1" dirty="0" smtClean="0"/>
              <a:t> </a:t>
            </a:r>
            <a:r>
              <a:rPr lang="ru-RU" sz="2000" b="1" dirty="0" smtClean="0">
                <a:solidFill>
                  <a:schemeClr val="accent6">
                    <a:lumMod val="50000"/>
                  </a:schemeClr>
                </a:solidFill>
              </a:rPr>
              <a:t>Бхаскара -</a:t>
            </a:r>
            <a:r>
              <a:rPr lang="ru-RU" sz="2000" b="1" dirty="0" smtClean="0">
                <a:solidFill>
                  <a:schemeClr val="accent6">
                    <a:lumMod val="50000"/>
                  </a:schemeClr>
                </a:solidFill>
                <a:latin typeface="Times New Roman"/>
                <a:cs typeface="Times New Roman"/>
              </a:rPr>
              <a:t>ǀ</a:t>
            </a:r>
            <a:r>
              <a:rPr lang="en-US" sz="2000" b="1" dirty="0" smtClean="0">
                <a:solidFill>
                  <a:schemeClr val="accent6">
                    <a:lumMod val="50000"/>
                  </a:schemeClr>
                </a:solidFill>
                <a:latin typeface="Times New Roman"/>
                <a:cs typeface="Times New Roman"/>
              </a:rPr>
              <a:t>ǀ</a:t>
            </a:r>
            <a:r>
              <a:rPr lang="ru-RU" sz="2000" b="1" dirty="0" smtClean="0">
                <a:solidFill>
                  <a:schemeClr val="accent6">
                    <a:lumMod val="50000"/>
                  </a:schemeClr>
                </a:solidFill>
                <a:latin typeface="Times New Roman"/>
                <a:cs typeface="Times New Roman"/>
              </a:rPr>
              <a:t> </a:t>
            </a:r>
            <a:r>
              <a:rPr lang="ru-RU" sz="2000" dirty="0" smtClean="0">
                <a:solidFill>
                  <a:schemeClr val="accent6">
                    <a:lumMod val="50000"/>
                  </a:schemeClr>
                </a:solidFill>
                <a:latin typeface="Times New Roman"/>
                <a:cs typeface="Times New Roman"/>
              </a:rPr>
              <a:t>находил решения х=50 и х= - 5, но по поводу приемлемости отрицательного корня он высказывал известный скептицизм. В индии были распостранены публичные соревнования в решении трудных задач. В одной из старинных индийских книг так  говорится по поводу таких соревнований: </a:t>
            </a:r>
            <a:r>
              <a:rPr lang="ru-RU" sz="2000" i="1" dirty="0" smtClean="0">
                <a:solidFill>
                  <a:schemeClr val="accent6">
                    <a:lumMod val="50000"/>
                  </a:schemeClr>
                </a:solidFill>
                <a:latin typeface="Times New Roman"/>
                <a:cs typeface="Times New Roman"/>
              </a:rPr>
              <a:t>« Как солнце блеском своим затмевает звёзды, так учёный человек затмит славу в народных собраниях, предлагая и решая алгебраические задачи». </a:t>
            </a:r>
            <a:r>
              <a:rPr lang="ru-RU" sz="2000" dirty="0" smtClean="0">
                <a:solidFill>
                  <a:schemeClr val="accent6">
                    <a:lumMod val="50000"/>
                  </a:schemeClr>
                </a:solidFill>
                <a:latin typeface="Times New Roman"/>
                <a:cs typeface="Times New Roman"/>
              </a:rPr>
              <a:t>Часто задачи облекалась в стихотворную форму.</a:t>
            </a:r>
            <a:endParaRPr lang="ru-RU" sz="2000" dirty="0">
              <a:solidFill>
                <a:schemeClr val="accent6">
                  <a:lumMod val="50000"/>
                </a:schemeClr>
              </a:solidFill>
            </a:endParaRPr>
          </a:p>
        </p:txBody>
      </p:sp>
    </p:spTree>
  </p:cSld>
  <p:clrMapOvr>
    <a:masterClrMapping/>
  </p:clrMapOvr>
  <p:transition>
    <p:newsflash/>
    <p:sndAc>
      <p:stSnd>
        <p:snd r:embed="rId2" name="explode.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29256" y="428604"/>
            <a:ext cx="3307520" cy="928694"/>
          </a:xfrm>
        </p:spPr>
        <p:txBody>
          <a:bodyPr>
            <a:normAutofit/>
          </a:bodyPr>
          <a:lstStyle/>
          <a:p>
            <a:r>
              <a:rPr lang="ru-RU" sz="2800" dirty="0" smtClean="0">
                <a:solidFill>
                  <a:schemeClr val="accent6">
                    <a:lumMod val="75000"/>
                  </a:schemeClr>
                </a:solidFill>
              </a:rPr>
              <a:t>Решение:</a:t>
            </a:r>
            <a:endParaRPr lang="ru-RU" sz="2800" dirty="0">
              <a:solidFill>
                <a:schemeClr val="accent6">
                  <a:lumMod val="75000"/>
                </a:schemeClr>
              </a:solidFill>
            </a:endParaRPr>
          </a:p>
        </p:txBody>
      </p:sp>
      <p:sp>
        <p:nvSpPr>
          <p:cNvPr id="3" name="Текст 2"/>
          <p:cNvSpPr>
            <a:spLocks noGrp="1"/>
          </p:cNvSpPr>
          <p:nvPr>
            <p:ph type="body" idx="2"/>
          </p:nvPr>
        </p:nvSpPr>
        <p:spPr>
          <a:xfrm>
            <a:off x="5715008" y="1785926"/>
            <a:ext cx="3021768" cy="4842521"/>
          </a:xfrm>
        </p:spPr>
        <p:txBody>
          <a:bodyPr>
            <a:normAutofit/>
          </a:bodyPr>
          <a:lstStyle/>
          <a:p>
            <a:r>
              <a:rPr lang="ru-RU" sz="2400" baseline="30000" dirty="0" smtClean="0">
                <a:solidFill>
                  <a:schemeClr val="accent6">
                    <a:lumMod val="50000"/>
                  </a:schemeClr>
                </a:solidFill>
              </a:rPr>
              <a:t> </a:t>
            </a:r>
            <a:r>
              <a:rPr lang="ru-RU" sz="2400" dirty="0" smtClean="0">
                <a:solidFill>
                  <a:schemeClr val="accent6">
                    <a:lumMod val="50000"/>
                  </a:schemeClr>
                </a:solidFill>
              </a:rPr>
              <a:t>   </a:t>
            </a:r>
            <a:r>
              <a:rPr lang="ru-RU" sz="2400" baseline="30000" dirty="0" smtClean="0">
                <a:solidFill>
                  <a:schemeClr val="accent6">
                    <a:lumMod val="50000"/>
                  </a:schemeClr>
                </a:solidFill>
              </a:rPr>
              <a:t> </a:t>
            </a:r>
            <a:r>
              <a:rPr lang="ru-RU" sz="2400" dirty="0" smtClean="0">
                <a:solidFill>
                  <a:schemeClr val="accent6">
                    <a:lumMod val="50000"/>
                  </a:schemeClr>
                </a:solidFill>
              </a:rPr>
              <a:t>+</a:t>
            </a:r>
            <a:r>
              <a:rPr lang="ru-RU" sz="2400" dirty="0" smtClean="0">
                <a:solidFill>
                  <a:schemeClr val="accent6">
                    <a:lumMod val="50000"/>
                  </a:schemeClr>
                </a:solidFill>
              </a:rPr>
              <a:t>12=х х</a:t>
            </a:r>
            <a:r>
              <a:rPr lang="ru-RU" sz="2400" baseline="30000" dirty="0" smtClean="0">
                <a:solidFill>
                  <a:schemeClr val="accent6">
                    <a:lumMod val="50000"/>
                  </a:schemeClr>
                </a:solidFill>
              </a:rPr>
              <a:t>2</a:t>
            </a:r>
            <a:r>
              <a:rPr lang="ru-RU" sz="2400" dirty="0" smtClean="0">
                <a:solidFill>
                  <a:schemeClr val="accent6">
                    <a:lumMod val="50000"/>
                  </a:schemeClr>
                </a:solidFill>
              </a:rPr>
              <a:t>+12·64=64х</a:t>
            </a:r>
            <a:r>
              <a:rPr lang="ru-RU" sz="2400" dirty="0" smtClean="0">
                <a:solidFill>
                  <a:schemeClr val="accent6">
                    <a:lumMod val="50000"/>
                  </a:schemeClr>
                </a:solidFill>
              </a:rPr>
              <a:t>            х</a:t>
            </a:r>
            <a:r>
              <a:rPr lang="ru-RU" sz="2400" baseline="30000" dirty="0" smtClean="0">
                <a:solidFill>
                  <a:schemeClr val="accent6">
                    <a:lumMod val="50000"/>
                  </a:schemeClr>
                </a:solidFill>
              </a:rPr>
              <a:t>2</a:t>
            </a:r>
            <a:r>
              <a:rPr lang="ru-RU" sz="2400" dirty="0" smtClean="0">
                <a:solidFill>
                  <a:schemeClr val="accent6">
                    <a:lumMod val="50000"/>
                  </a:schemeClr>
                </a:solidFill>
              </a:rPr>
              <a:t>-64х+768=0</a:t>
            </a:r>
            <a:endParaRPr lang="ru-RU" sz="2400" dirty="0" smtClean="0">
              <a:solidFill>
                <a:schemeClr val="accent6">
                  <a:lumMod val="50000"/>
                </a:schemeClr>
              </a:solidFill>
            </a:endParaRPr>
          </a:p>
          <a:p>
            <a:r>
              <a:rPr lang="ru-RU" sz="2400" baseline="30000" dirty="0" smtClean="0">
                <a:solidFill>
                  <a:schemeClr val="accent6">
                    <a:lumMod val="50000"/>
                  </a:schemeClr>
                </a:solidFill>
              </a:rPr>
              <a:t>Х</a:t>
            </a:r>
            <a:r>
              <a:rPr lang="ru-RU" sz="2400" baseline="-25000" dirty="0" smtClean="0">
                <a:solidFill>
                  <a:schemeClr val="accent6">
                    <a:lumMod val="50000"/>
                  </a:schemeClr>
                </a:solidFill>
              </a:rPr>
              <a:t>1,2</a:t>
            </a:r>
            <a:r>
              <a:rPr lang="ru-RU" sz="2400" dirty="0" smtClean="0">
                <a:solidFill>
                  <a:schemeClr val="accent6">
                    <a:lumMod val="50000"/>
                  </a:schemeClr>
                </a:solidFill>
              </a:rPr>
              <a:t>=8=8;  х</a:t>
            </a:r>
            <a:r>
              <a:rPr lang="ru-RU" sz="2400" baseline="-25000" dirty="0" smtClean="0">
                <a:solidFill>
                  <a:schemeClr val="accent6">
                    <a:lumMod val="50000"/>
                  </a:schemeClr>
                </a:solidFill>
              </a:rPr>
              <a:t>1</a:t>
            </a:r>
            <a:r>
              <a:rPr lang="ru-RU" sz="2400" dirty="0" smtClean="0">
                <a:solidFill>
                  <a:schemeClr val="accent6">
                    <a:lumMod val="50000"/>
                  </a:schemeClr>
                </a:solidFill>
              </a:rPr>
              <a:t>=8+16=24</a:t>
            </a:r>
            <a:r>
              <a:rPr lang="ru-RU" sz="2400" dirty="0" smtClean="0">
                <a:solidFill>
                  <a:schemeClr val="accent6">
                    <a:lumMod val="50000"/>
                  </a:schemeClr>
                </a:solidFill>
              </a:rPr>
              <a:t>;</a:t>
            </a:r>
          </a:p>
          <a:p>
            <a:r>
              <a:rPr lang="ru-RU" sz="2400" dirty="0" smtClean="0">
                <a:solidFill>
                  <a:schemeClr val="accent6">
                    <a:lumMod val="50000"/>
                  </a:schemeClr>
                </a:solidFill>
              </a:rPr>
              <a:t> </a:t>
            </a:r>
            <a:r>
              <a:rPr lang="ru-RU" sz="2400" dirty="0" smtClean="0">
                <a:solidFill>
                  <a:schemeClr val="accent6">
                    <a:lumMod val="50000"/>
                  </a:schemeClr>
                </a:solidFill>
              </a:rPr>
              <a:t> х</a:t>
            </a:r>
            <a:r>
              <a:rPr lang="ru-RU" sz="2400" baseline="-25000" dirty="0" smtClean="0">
                <a:solidFill>
                  <a:schemeClr val="accent6">
                    <a:lumMod val="50000"/>
                  </a:schemeClr>
                </a:solidFill>
              </a:rPr>
              <a:t>2</a:t>
            </a:r>
            <a:r>
              <a:rPr lang="ru-RU" sz="2400" dirty="0" smtClean="0">
                <a:solidFill>
                  <a:schemeClr val="accent6">
                    <a:lumMod val="50000"/>
                  </a:schemeClr>
                </a:solidFill>
              </a:rPr>
              <a:t>=8-16</a:t>
            </a:r>
            <a:r>
              <a:rPr lang="ru-RU" sz="2400" dirty="0" smtClean="0">
                <a:solidFill>
                  <a:schemeClr val="accent6">
                    <a:lumMod val="50000"/>
                  </a:schemeClr>
                </a:solidFill>
              </a:rPr>
              <a:t>=-8.</a:t>
            </a:r>
          </a:p>
          <a:p>
            <a:r>
              <a:rPr lang="ru-RU" sz="2400" dirty="0" smtClean="0">
                <a:solidFill>
                  <a:schemeClr val="accent6">
                    <a:lumMod val="50000"/>
                  </a:schemeClr>
                </a:solidFill>
              </a:rPr>
              <a:t>Т.о. количество обезьянок – 24.</a:t>
            </a:r>
          </a:p>
          <a:p>
            <a:endParaRPr lang="ru-RU" sz="2400" dirty="0"/>
          </a:p>
        </p:txBody>
      </p:sp>
      <p:sp>
        <p:nvSpPr>
          <p:cNvPr id="4" name="Содержимое 3"/>
          <p:cNvSpPr>
            <a:spLocks noGrp="1"/>
          </p:cNvSpPr>
          <p:nvPr>
            <p:ph sz="half" idx="1"/>
          </p:nvPr>
        </p:nvSpPr>
        <p:spPr>
          <a:xfrm>
            <a:off x="152400" y="642918"/>
            <a:ext cx="5133980" cy="5985529"/>
          </a:xfrm>
        </p:spPr>
        <p:txBody>
          <a:bodyPr>
            <a:normAutofit/>
          </a:bodyPr>
          <a:lstStyle/>
          <a:p>
            <a:endParaRPr lang="ru-RU" sz="4000" dirty="0" smtClean="0"/>
          </a:p>
          <a:p>
            <a:endParaRPr lang="ru-RU" sz="4000" dirty="0"/>
          </a:p>
        </p:txBody>
      </p:sp>
      <p:sp>
        <p:nvSpPr>
          <p:cNvPr id="5" name="Прямоугольник 4"/>
          <p:cNvSpPr/>
          <p:nvPr/>
        </p:nvSpPr>
        <p:spPr>
          <a:xfrm>
            <a:off x="357158" y="857232"/>
            <a:ext cx="4572032" cy="4524315"/>
          </a:xfrm>
          <a:prstGeom prst="rect">
            <a:avLst/>
          </a:prstGeom>
        </p:spPr>
        <p:txBody>
          <a:bodyPr wrap="square">
            <a:spAutoFit/>
          </a:bodyPr>
          <a:lstStyle/>
          <a:p>
            <a:r>
              <a:rPr lang="ru-RU" sz="2400" b="1" dirty="0" smtClean="0">
                <a:solidFill>
                  <a:schemeClr val="accent6">
                    <a:lumMod val="75000"/>
                  </a:schemeClr>
                </a:solidFill>
                <a:latin typeface="Times New Roman"/>
                <a:cs typeface="Times New Roman"/>
              </a:rPr>
              <a:t>  Вот одна из задач знаменитого индийского математика 12 века Бхаскары:</a:t>
            </a:r>
          </a:p>
          <a:p>
            <a:endParaRPr lang="ru-RU" sz="2400" dirty="0" smtClean="0"/>
          </a:p>
          <a:p>
            <a:r>
              <a:rPr lang="ru-RU" sz="2400" i="1" dirty="0" smtClean="0">
                <a:solidFill>
                  <a:schemeClr val="accent6">
                    <a:lumMod val="50000"/>
                  </a:schemeClr>
                </a:solidFill>
                <a:latin typeface="Times New Roman"/>
                <a:cs typeface="Times New Roman"/>
              </a:rPr>
              <a:t>« Обезьянок резвых стая всласть поевши, развлекалась.</a:t>
            </a:r>
          </a:p>
          <a:p>
            <a:r>
              <a:rPr lang="ru-RU" sz="2400" i="1" dirty="0" smtClean="0">
                <a:solidFill>
                  <a:schemeClr val="accent6">
                    <a:lumMod val="50000"/>
                  </a:schemeClr>
                </a:solidFill>
                <a:latin typeface="Times New Roman"/>
                <a:cs typeface="Times New Roman"/>
              </a:rPr>
              <a:t>Их в квадрате часть восьмая на поляне забавлялась,</a:t>
            </a:r>
          </a:p>
          <a:p>
            <a:r>
              <a:rPr lang="ru-RU" sz="2400" i="1" dirty="0" smtClean="0">
                <a:solidFill>
                  <a:schemeClr val="accent6">
                    <a:lumMod val="50000"/>
                  </a:schemeClr>
                </a:solidFill>
                <a:latin typeface="Times New Roman"/>
                <a:cs typeface="Times New Roman"/>
              </a:rPr>
              <a:t>А двенадцать по лианам стали прыгать , повисая.\</a:t>
            </a:r>
          </a:p>
          <a:p>
            <a:r>
              <a:rPr lang="ru-RU" sz="2400" i="1" dirty="0" smtClean="0">
                <a:solidFill>
                  <a:schemeClr val="accent6">
                    <a:lumMod val="50000"/>
                  </a:schemeClr>
                </a:solidFill>
                <a:latin typeface="Times New Roman"/>
                <a:cs typeface="Times New Roman"/>
              </a:rPr>
              <a:t>Сколько ж было обезьянок,       ты скажи мне  в этой стае?»</a:t>
            </a:r>
          </a:p>
        </p:txBody>
      </p:sp>
      <p:sp>
        <p:nvSpPr>
          <p:cNvPr id="1025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50" name="Picture 1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rot="225308">
            <a:off x="5864506" y="1791424"/>
            <a:ext cx="278664" cy="565599"/>
          </a:xfrm>
          <a:prstGeom prst="rect">
            <a:avLst/>
          </a:prstGeom>
          <a:noFill/>
        </p:spPr>
      </p:pic>
      <p:sp>
        <p:nvSpPr>
          <p:cNvPr id="10252" name="Rectangle 12"/>
          <p:cNvSpPr>
            <a:spLocks noChangeArrowheads="1"/>
          </p:cNvSpPr>
          <p:nvPr/>
        </p:nvSpPr>
        <p:spPr bwMode="auto">
          <a:xfrm flipV="1">
            <a:off x="0" y="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newsflash/>
    <p:sndAc>
      <p:stSnd>
        <p:snd r:embed="rId2" name="explode.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785818"/>
          </a:xfrm>
        </p:spPr>
        <p:txBody>
          <a:bodyPr>
            <a:normAutofit/>
          </a:bodyPr>
          <a:lstStyle/>
          <a:p>
            <a:pPr algn="ctr"/>
            <a:r>
              <a:rPr lang="ru-RU" sz="2800" dirty="0" smtClean="0">
                <a:solidFill>
                  <a:schemeClr val="accent6">
                    <a:lumMod val="75000"/>
                  </a:schemeClr>
                </a:solidFill>
              </a:rPr>
              <a:t>Мухаммед ибн Муса ал-Хорезми</a:t>
            </a:r>
            <a:endParaRPr lang="ru-RU" sz="2800" dirty="0">
              <a:solidFill>
                <a:schemeClr val="accent6">
                  <a:lumMod val="75000"/>
                </a:schemeClr>
              </a:solidFill>
            </a:endParaRPr>
          </a:p>
        </p:txBody>
      </p:sp>
      <p:sp>
        <p:nvSpPr>
          <p:cNvPr id="3" name="Содержимое 2"/>
          <p:cNvSpPr>
            <a:spLocks noGrp="1"/>
          </p:cNvSpPr>
          <p:nvPr>
            <p:ph sz="half" idx="1"/>
          </p:nvPr>
        </p:nvSpPr>
        <p:spPr>
          <a:xfrm>
            <a:off x="457200" y="1785926"/>
            <a:ext cx="8401080" cy="4989461"/>
          </a:xfrm>
        </p:spPr>
        <p:txBody>
          <a:bodyPr>
            <a:normAutofit fontScale="25000" lnSpcReduction="20000"/>
          </a:bodyPr>
          <a:lstStyle/>
          <a:p>
            <a:r>
              <a:rPr lang="ru-RU" sz="3500" dirty="0" smtClean="0"/>
              <a:t/>
            </a:r>
            <a:br>
              <a:rPr lang="ru-RU" sz="3500" dirty="0" smtClean="0"/>
            </a:br>
            <a:r>
              <a:rPr lang="ru-RU" sz="3500" dirty="0" smtClean="0"/>
              <a:t/>
            </a:r>
            <a:br>
              <a:rPr lang="ru-RU" sz="3500" dirty="0" smtClean="0"/>
            </a:br>
            <a:r>
              <a:rPr lang="ru-RU" sz="3500" dirty="0" smtClean="0"/>
              <a:t> </a:t>
            </a:r>
          </a:p>
          <a:p>
            <a:r>
              <a:rPr lang="ru-RU" sz="5600" b="1" dirty="0" smtClean="0">
                <a:solidFill>
                  <a:schemeClr val="accent6">
                    <a:lumMod val="50000"/>
                  </a:schemeClr>
                </a:solidFill>
              </a:rPr>
              <a:t>Мухаммед ибн Муса ал-Хорезми </a:t>
            </a:r>
            <a:r>
              <a:rPr lang="ru-RU" sz="5600" dirty="0" smtClean="0">
                <a:solidFill>
                  <a:schemeClr val="accent6">
                    <a:lumMod val="50000"/>
                  </a:schemeClr>
                </a:solidFill>
              </a:rPr>
              <a:t>- крупнейший ученый первой половины IX века, труды которого сыграли огромную роль в развитии математики и естествознания вначале в обширном регионе азиатской культуры, а затем, начиная с XII века, и в Европе. Крупнейший американский историк науки Дж.Сартав назвал всю первую половину IX века «временем     ал-Хорезми», которого он характеризовал как самого крупного ученого той поры. </a:t>
            </a:r>
            <a:br>
              <a:rPr lang="ru-RU" sz="5600" dirty="0" smtClean="0">
                <a:solidFill>
                  <a:schemeClr val="accent6">
                    <a:lumMod val="50000"/>
                  </a:schemeClr>
                </a:solidFill>
              </a:rPr>
            </a:br>
            <a:r>
              <a:rPr lang="ru-RU" sz="5600" dirty="0" smtClean="0">
                <a:solidFill>
                  <a:schemeClr val="accent6">
                    <a:lumMod val="50000"/>
                  </a:schemeClr>
                </a:solidFill>
              </a:rPr>
              <a:t/>
            </a:r>
            <a:br>
              <a:rPr lang="ru-RU" sz="5600" dirty="0" smtClean="0">
                <a:solidFill>
                  <a:schemeClr val="accent6">
                    <a:lumMod val="50000"/>
                  </a:schemeClr>
                </a:solidFill>
              </a:rPr>
            </a:br>
            <a:r>
              <a:rPr lang="ru-RU" sz="5600" dirty="0" smtClean="0">
                <a:solidFill>
                  <a:schemeClr val="accent6">
                    <a:lumMod val="50000"/>
                  </a:schemeClr>
                </a:solidFill>
              </a:rPr>
              <a:t>Об ал-Хорезми написано достаточно много научных работ. </a:t>
            </a:r>
          </a:p>
          <a:p>
            <a:r>
              <a:rPr lang="ru-RU" sz="5600" dirty="0" smtClean="0">
                <a:solidFill>
                  <a:schemeClr val="accent6">
                    <a:lumMod val="50000"/>
                  </a:schemeClr>
                </a:solidFill>
              </a:rPr>
              <a:t>К этому трудно добавить что-либо новое о нем и его современниках-ученых, работавших в Мерве.</a:t>
            </a:r>
          </a:p>
          <a:p>
            <a:r>
              <a:rPr lang="ru-RU" sz="5600" dirty="0" smtClean="0">
                <a:solidFill>
                  <a:schemeClr val="accent6">
                    <a:lumMod val="50000"/>
                  </a:schemeClr>
                </a:solidFill>
              </a:rPr>
              <a:t>Сейчас установлено, что ал-Хорезми был автором следующих сочинений:</a:t>
            </a:r>
            <a:br>
              <a:rPr lang="ru-RU" sz="5600" dirty="0" smtClean="0">
                <a:solidFill>
                  <a:schemeClr val="accent6">
                    <a:lumMod val="50000"/>
                  </a:schemeClr>
                </a:solidFill>
              </a:rPr>
            </a:br>
            <a:r>
              <a:rPr lang="ru-RU" sz="5600" dirty="0" smtClean="0">
                <a:solidFill>
                  <a:schemeClr val="accent6">
                    <a:lumMod val="50000"/>
                  </a:schemeClr>
                </a:solidFill>
              </a:rPr>
              <a:t>1) «Книга об индийской арифметике» (или «Книга об индийском счете»);</a:t>
            </a:r>
            <a:br>
              <a:rPr lang="ru-RU" sz="5600" dirty="0" smtClean="0">
                <a:solidFill>
                  <a:schemeClr val="accent6">
                    <a:lumMod val="50000"/>
                  </a:schemeClr>
                </a:solidFill>
              </a:rPr>
            </a:br>
            <a:r>
              <a:rPr lang="ru-RU" sz="5600" dirty="0" smtClean="0">
                <a:solidFill>
                  <a:schemeClr val="accent6">
                    <a:lumMod val="50000"/>
                  </a:schemeClr>
                </a:solidFill>
              </a:rPr>
              <a:t>2) «Краткая книга об исчислении алгебры и алмукабалы»;</a:t>
            </a:r>
            <a:br>
              <a:rPr lang="ru-RU" sz="5600" dirty="0" smtClean="0">
                <a:solidFill>
                  <a:schemeClr val="accent6">
                    <a:lumMod val="50000"/>
                  </a:schemeClr>
                </a:solidFill>
              </a:rPr>
            </a:br>
            <a:r>
              <a:rPr lang="ru-RU" sz="5600" dirty="0" smtClean="0">
                <a:solidFill>
                  <a:schemeClr val="accent6">
                    <a:lumMod val="50000"/>
                  </a:schemeClr>
                </a:solidFill>
              </a:rPr>
              <a:t>3) «Астрономические таблицы (зидж)»;</a:t>
            </a:r>
            <a:br>
              <a:rPr lang="ru-RU" sz="5600" dirty="0" smtClean="0">
                <a:solidFill>
                  <a:schemeClr val="accent6">
                    <a:lumMod val="50000"/>
                  </a:schemeClr>
                </a:solidFill>
              </a:rPr>
            </a:br>
            <a:r>
              <a:rPr lang="ru-RU" sz="5600" dirty="0" smtClean="0">
                <a:solidFill>
                  <a:schemeClr val="accent6">
                    <a:lumMod val="50000"/>
                  </a:schemeClr>
                </a:solidFill>
              </a:rPr>
              <a:t>4) «Книга картины Земли»;</a:t>
            </a:r>
            <a:br>
              <a:rPr lang="ru-RU" sz="5600" dirty="0" smtClean="0">
                <a:solidFill>
                  <a:schemeClr val="accent6">
                    <a:lumMod val="50000"/>
                  </a:schemeClr>
                </a:solidFill>
              </a:rPr>
            </a:br>
            <a:r>
              <a:rPr lang="ru-RU" sz="5600" dirty="0" smtClean="0">
                <a:solidFill>
                  <a:schemeClr val="accent6">
                    <a:lumMod val="50000"/>
                  </a:schemeClr>
                </a:solidFill>
              </a:rPr>
              <a:t>5) «Книга о построении астролябии»;</a:t>
            </a:r>
            <a:br>
              <a:rPr lang="ru-RU" sz="5600" dirty="0" smtClean="0">
                <a:solidFill>
                  <a:schemeClr val="accent6">
                    <a:lumMod val="50000"/>
                  </a:schemeClr>
                </a:solidFill>
              </a:rPr>
            </a:br>
            <a:r>
              <a:rPr lang="ru-RU" sz="5600" dirty="0" smtClean="0">
                <a:solidFill>
                  <a:schemeClr val="accent6">
                    <a:lumMod val="50000"/>
                  </a:schemeClr>
                </a:solidFill>
              </a:rPr>
              <a:t>6) «Книга о действиях с помощью астролябии»;</a:t>
            </a:r>
            <a:br>
              <a:rPr lang="ru-RU" sz="5600" dirty="0" smtClean="0">
                <a:solidFill>
                  <a:schemeClr val="accent6">
                    <a:lumMod val="50000"/>
                  </a:schemeClr>
                </a:solidFill>
              </a:rPr>
            </a:br>
            <a:r>
              <a:rPr lang="ru-RU" sz="5600" dirty="0" smtClean="0">
                <a:solidFill>
                  <a:schemeClr val="accent6">
                    <a:lumMod val="50000"/>
                  </a:schemeClr>
                </a:solidFill>
              </a:rPr>
              <a:t>7) «Книга о солнечных часах»;</a:t>
            </a:r>
            <a:br>
              <a:rPr lang="ru-RU" sz="5600" dirty="0" smtClean="0">
                <a:solidFill>
                  <a:schemeClr val="accent6">
                    <a:lumMod val="50000"/>
                  </a:schemeClr>
                </a:solidFill>
              </a:rPr>
            </a:br>
            <a:r>
              <a:rPr lang="ru-RU" sz="5600" dirty="0" smtClean="0">
                <a:solidFill>
                  <a:schemeClr val="accent6">
                    <a:lumMod val="50000"/>
                  </a:schemeClr>
                </a:solidFill>
              </a:rPr>
              <a:t>8) «Трактат об определении эры евреев и их праздниках»;</a:t>
            </a:r>
            <a:br>
              <a:rPr lang="ru-RU" sz="5600" dirty="0" smtClean="0">
                <a:solidFill>
                  <a:schemeClr val="accent6">
                    <a:lumMod val="50000"/>
                  </a:schemeClr>
                </a:solidFill>
              </a:rPr>
            </a:br>
            <a:r>
              <a:rPr lang="ru-RU" sz="5600" dirty="0" smtClean="0">
                <a:solidFill>
                  <a:schemeClr val="accent6">
                    <a:lumMod val="50000"/>
                  </a:schemeClr>
                </a:solidFill>
              </a:rPr>
              <a:t>9) «Книга истории».</a:t>
            </a:r>
            <a:br>
              <a:rPr lang="ru-RU" sz="5600" dirty="0" smtClean="0">
                <a:solidFill>
                  <a:schemeClr val="accent6">
                    <a:lumMod val="50000"/>
                  </a:schemeClr>
                </a:solidFill>
              </a:rPr>
            </a:br>
            <a:r>
              <a:rPr lang="ru-RU" sz="5600" dirty="0" smtClean="0">
                <a:solidFill>
                  <a:schemeClr val="accent6">
                    <a:lumMod val="50000"/>
                  </a:schemeClr>
                </a:solidFill>
              </a:rPr>
              <a:t>Из этих сочинений до нас дошло только семь — в текстах, принадлежащих либо самому       ал-Хорезми, либо его средневековым комментаторам.</a:t>
            </a:r>
            <a:br>
              <a:rPr lang="ru-RU" sz="5600" dirty="0" smtClean="0">
                <a:solidFill>
                  <a:schemeClr val="accent6">
                    <a:lumMod val="50000"/>
                  </a:schemeClr>
                </a:solidFill>
              </a:rPr>
            </a:br>
            <a:r>
              <a:rPr lang="ru-RU" sz="5600" dirty="0" smtClean="0">
                <a:solidFill>
                  <a:schemeClr val="accent6">
                    <a:lumMod val="50000"/>
                  </a:schemeClr>
                </a:solidFill>
              </a:rPr>
              <a:t>  </a:t>
            </a:r>
          </a:p>
          <a:p>
            <a:r>
              <a:rPr lang="ru-RU" sz="5600" dirty="0" smtClean="0">
                <a:solidFill>
                  <a:schemeClr val="accent6">
                    <a:lumMod val="50000"/>
                  </a:schemeClr>
                </a:solidFill>
              </a:rPr>
              <a:t>  </a:t>
            </a:r>
          </a:p>
          <a:p>
            <a:endParaRPr lang="ru-RU" sz="5600" dirty="0"/>
          </a:p>
        </p:txBody>
      </p:sp>
      <p:sp>
        <p:nvSpPr>
          <p:cNvPr id="4" name="Содержимое 3"/>
          <p:cNvSpPr>
            <a:spLocks noGrp="1"/>
          </p:cNvSpPr>
          <p:nvPr>
            <p:ph sz="half" idx="2"/>
          </p:nvPr>
        </p:nvSpPr>
        <p:spPr>
          <a:xfrm flipH="1">
            <a:off x="3714740" y="1214421"/>
            <a:ext cx="4714911" cy="1000133"/>
          </a:xfrm>
        </p:spPr>
        <p:txBody>
          <a:bodyPr>
            <a:noAutofit/>
          </a:bodyPr>
          <a:lstStyle/>
          <a:p>
            <a:r>
              <a:rPr lang="ru-RU" sz="1100" i="1" dirty="0" smtClean="0">
                <a:solidFill>
                  <a:schemeClr val="accent6">
                    <a:lumMod val="50000"/>
                  </a:schemeClr>
                </a:solidFill>
              </a:rPr>
              <a:t>«Я </a:t>
            </a:r>
            <a:r>
              <a:rPr lang="ru-RU" sz="1100" i="1" dirty="0" smtClean="0">
                <a:solidFill>
                  <a:schemeClr val="accent6">
                    <a:lumMod val="50000"/>
                  </a:schemeClr>
                </a:solidFill>
              </a:rPr>
              <a:t>составил краткую книгу об исчислении</a:t>
            </a:r>
            <a:br>
              <a:rPr lang="ru-RU" sz="1100" i="1" dirty="0" smtClean="0">
                <a:solidFill>
                  <a:schemeClr val="accent6">
                    <a:lumMod val="50000"/>
                  </a:schemeClr>
                </a:solidFill>
              </a:rPr>
            </a:br>
            <a:r>
              <a:rPr lang="ru-RU" sz="1100" i="1" dirty="0" smtClean="0">
                <a:solidFill>
                  <a:schemeClr val="accent6">
                    <a:lumMod val="50000"/>
                  </a:schemeClr>
                </a:solidFill>
              </a:rPr>
              <a:t>алгебры и </a:t>
            </a:r>
            <a:r>
              <a:rPr lang="ru-RU" sz="1100" i="1" dirty="0" err="1" smtClean="0">
                <a:solidFill>
                  <a:schemeClr val="accent6">
                    <a:lumMod val="50000"/>
                  </a:schemeClr>
                </a:solidFill>
              </a:rPr>
              <a:t>алмукабалы</a:t>
            </a:r>
            <a:r>
              <a:rPr lang="ru-RU" sz="1100" i="1" dirty="0" smtClean="0">
                <a:solidFill>
                  <a:schemeClr val="accent6">
                    <a:lumMod val="50000"/>
                  </a:schemeClr>
                </a:solidFill>
              </a:rPr>
              <a:t>, заключающую в себе</a:t>
            </a:r>
            <a:br>
              <a:rPr lang="ru-RU" sz="1100" i="1" dirty="0" smtClean="0">
                <a:solidFill>
                  <a:schemeClr val="accent6">
                    <a:lumMod val="50000"/>
                  </a:schemeClr>
                </a:solidFill>
              </a:rPr>
            </a:br>
            <a:r>
              <a:rPr lang="ru-RU" sz="1100" i="1" dirty="0" smtClean="0">
                <a:solidFill>
                  <a:schemeClr val="accent6">
                    <a:lumMod val="50000"/>
                  </a:schemeClr>
                </a:solidFill>
              </a:rPr>
              <a:t>простые и сложные вопросы арифметики,</a:t>
            </a:r>
            <a:br>
              <a:rPr lang="ru-RU" sz="1100" i="1" dirty="0" smtClean="0">
                <a:solidFill>
                  <a:schemeClr val="accent6">
                    <a:lumMod val="50000"/>
                  </a:schemeClr>
                </a:solidFill>
              </a:rPr>
            </a:br>
            <a:r>
              <a:rPr lang="ru-RU" sz="1100" i="1" dirty="0" smtClean="0">
                <a:solidFill>
                  <a:schemeClr val="accent6">
                    <a:lumMod val="50000"/>
                  </a:schemeClr>
                </a:solidFill>
              </a:rPr>
              <a:t>ибо это необходимо людям».</a:t>
            </a:r>
            <a:r>
              <a:rPr lang="ru-RU" sz="1100" dirty="0" smtClean="0">
                <a:solidFill>
                  <a:schemeClr val="accent6">
                    <a:lumMod val="50000"/>
                  </a:schemeClr>
                </a:solidFill>
              </a:rPr>
              <a:t/>
            </a:r>
            <a:br>
              <a:rPr lang="ru-RU" sz="1100" dirty="0" smtClean="0">
                <a:solidFill>
                  <a:schemeClr val="accent6">
                    <a:lumMod val="50000"/>
                  </a:schemeClr>
                </a:solidFill>
              </a:rPr>
            </a:br>
            <a:r>
              <a:rPr lang="ru-RU" sz="1100" dirty="0" err="1" smtClean="0">
                <a:solidFill>
                  <a:schemeClr val="accent6">
                    <a:lumMod val="50000"/>
                  </a:schemeClr>
                </a:solidFill>
              </a:rPr>
              <a:t>Ал-Хорезми</a:t>
            </a:r>
            <a:endParaRPr lang="ru-RU" sz="1100" dirty="0">
              <a:solidFill>
                <a:schemeClr val="accent6">
                  <a:lumMod val="50000"/>
                </a:schemeClr>
              </a:solidFill>
            </a:endParaRPr>
          </a:p>
        </p:txBody>
      </p:sp>
    </p:spTree>
  </p:cSld>
  <p:clrMapOvr>
    <a:masterClrMapping/>
  </p:clrMapOvr>
  <p:transition>
    <p:newsflash/>
    <p:sndAc>
      <p:stSnd>
        <p:snd r:embed="rId2" name="explode.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642918"/>
            <a:ext cx="8229600" cy="5931618"/>
          </a:xfrm>
        </p:spPr>
        <p:txBody>
          <a:bodyPr>
            <a:normAutofit/>
          </a:bodyPr>
          <a:lstStyle/>
          <a:p>
            <a:pPr>
              <a:buFont typeface="Arial" pitchFamily="34" charset="0"/>
              <a:buChar char="•"/>
            </a:pPr>
            <a:r>
              <a:rPr lang="ru-RU" sz="1600" dirty="0" smtClean="0">
                <a:solidFill>
                  <a:schemeClr val="accent6">
                    <a:lumMod val="50000"/>
                  </a:schemeClr>
                </a:solidFill>
              </a:rPr>
              <a:t>В алгебраическом трактате Аль – Хорезми даётся классификация линейных и квадратных уравнений. Автор насчитывает 6 видов уравнений, выражая их следующим образом:</a:t>
            </a:r>
          </a:p>
          <a:p>
            <a:pPr>
              <a:buFont typeface="Arial" pitchFamily="34" charset="0"/>
              <a:buChar char="•"/>
            </a:pPr>
            <a:r>
              <a:rPr lang="ru-RU" sz="1600" dirty="0" smtClean="0">
                <a:solidFill>
                  <a:srgbClr val="FF0000"/>
                </a:solidFill>
              </a:rPr>
              <a:t>«Квадраты равны корням», т.е. ах²=</a:t>
            </a:r>
            <a:r>
              <a:rPr lang="en-US" sz="1600" dirty="0" smtClean="0">
                <a:solidFill>
                  <a:srgbClr val="FF0000"/>
                </a:solidFill>
              </a:rPr>
              <a:t>b</a:t>
            </a:r>
            <a:r>
              <a:rPr lang="ru-RU" sz="1600" dirty="0" smtClean="0">
                <a:solidFill>
                  <a:srgbClr val="FF0000"/>
                </a:solidFill>
              </a:rPr>
              <a:t>х.</a:t>
            </a:r>
          </a:p>
          <a:p>
            <a:pPr>
              <a:buFont typeface="Arial" pitchFamily="34" charset="0"/>
              <a:buChar char="•"/>
            </a:pPr>
            <a:r>
              <a:rPr lang="ru-RU" sz="1600" dirty="0" smtClean="0">
                <a:solidFill>
                  <a:srgbClr val="FF0000"/>
                </a:solidFill>
              </a:rPr>
              <a:t>«Квадраты равны числу», т.е. ах²=</a:t>
            </a:r>
            <a:r>
              <a:rPr lang="en-US" sz="1600" dirty="0" smtClean="0">
                <a:solidFill>
                  <a:srgbClr val="FF0000"/>
                </a:solidFill>
              </a:rPr>
              <a:t>c</a:t>
            </a:r>
            <a:r>
              <a:rPr lang="ru-RU" sz="1600" dirty="0" smtClean="0">
                <a:solidFill>
                  <a:srgbClr val="FF0000"/>
                </a:solidFill>
              </a:rPr>
              <a:t>.</a:t>
            </a:r>
          </a:p>
          <a:p>
            <a:pPr>
              <a:buFont typeface="Arial" pitchFamily="34" charset="0"/>
              <a:buChar char="•"/>
            </a:pPr>
            <a:r>
              <a:rPr lang="ru-RU" sz="1600" dirty="0" smtClean="0">
                <a:solidFill>
                  <a:srgbClr val="FF0000"/>
                </a:solidFill>
              </a:rPr>
              <a:t>«Корни равны числу», т.е. ах=с.</a:t>
            </a:r>
          </a:p>
          <a:p>
            <a:pPr>
              <a:buFont typeface="Arial" pitchFamily="34" charset="0"/>
              <a:buChar char="•"/>
            </a:pPr>
            <a:r>
              <a:rPr lang="ru-RU" sz="1600" dirty="0" smtClean="0">
                <a:solidFill>
                  <a:srgbClr val="FF0000"/>
                </a:solidFill>
              </a:rPr>
              <a:t>«квадраты и числа равны корням», т.е. ах²+с=</a:t>
            </a:r>
            <a:r>
              <a:rPr lang="en-US" sz="1600" dirty="0" smtClean="0">
                <a:solidFill>
                  <a:srgbClr val="FF0000"/>
                </a:solidFill>
              </a:rPr>
              <a:t>b</a:t>
            </a:r>
            <a:r>
              <a:rPr lang="ru-RU" sz="1600" dirty="0" smtClean="0">
                <a:solidFill>
                  <a:srgbClr val="FF0000"/>
                </a:solidFill>
              </a:rPr>
              <a:t>х.</a:t>
            </a:r>
          </a:p>
          <a:p>
            <a:pPr>
              <a:buFont typeface="Arial" pitchFamily="34" charset="0"/>
              <a:buChar char="•"/>
            </a:pPr>
            <a:r>
              <a:rPr lang="ru-RU" sz="1600" dirty="0" smtClean="0">
                <a:solidFill>
                  <a:srgbClr val="FF0000"/>
                </a:solidFill>
              </a:rPr>
              <a:t>«Квадраты и корни равны числу», т.е. ах²+</a:t>
            </a:r>
            <a:r>
              <a:rPr lang="en-US" sz="1600" dirty="0" smtClean="0">
                <a:solidFill>
                  <a:srgbClr val="FF0000"/>
                </a:solidFill>
              </a:rPr>
              <a:t>b</a:t>
            </a:r>
            <a:r>
              <a:rPr lang="ru-RU" sz="1600" dirty="0" smtClean="0">
                <a:solidFill>
                  <a:srgbClr val="FF0000"/>
                </a:solidFill>
              </a:rPr>
              <a:t>х=с.</a:t>
            </a:r>
          </a:p>
          <a:p>
            <a:pPr>
              <a:buFont typeface="Arial" pitchFamily="34" charset="0"/>
              <a:buChar char="•"/>
            </a:pPr>
            <a:r>
              <a:rPr lang="ru-RU" sz="1600" dirty="0" smtClean="0">
                <a:solidFill>
                  <a:srgbClr val="FF0000"/>
                </a:solidFill>
              </a:rPr>
              <a:t>«Корни и числа равны квадратам», т.е. </a:t>
            </a:r>
            <a:r>
              <a:rPr lang="en-US" sz="1600" dirty="0" smtClean="0">
                <a:solidFill>
                  <a:srgbClr val="FF0000"/>
                </a:solidFill>
              </a:rPr>
              <a:t>b</a:t>
            </a:r>
            <a:r>
              <a:rPr lang="ru-RU" sz="1600" dirty="0" smtClean="0">
                <a:solidFill>
                  <a:srgbClr val="FF0000"/>
                </a:solidFill>
              </a:rPr>
              <a:t>х+с=ах².</a:t>
            </a:r>
          </a:p>
          <a:p>
            <a:pPr>
              <a:buFont typeface="Arial" pitchFamily="34" charset="0"/>
              <a:buChar char="•"/>
            </a:pPr>
            <a:r>
              <a:rPr lang="ru-RU" sz="1600" dirty="0" smtClean="0">
                <a:solidFill>
                  <a:schemeClr val="accent6">
                    <a:lumMod val="50000"/>
                  </a:schemeClr>
                </a:solidFill>
              </a:rPr>
              <a:t>Автор излагает способы решения указанных уравнений , используя приёмы алджабр и ал-мукабала. Его решение, конечно не совпадает с нашим, например он, как и все математики до 17 века не учитывает нулевых решений, вероятно потому, что в конкретных практических задачах оно не имеет значения. </a:t>
            </a:r>
          </a:p>
          <a:p>
            <a:pPr>
              <a:buFont typeface="Arial" pitchFamily="34" charset="0"/>
              <a:buChar char="•"/>
            </a:pPr>
            <a:r>
              <a:rPr lang="ru-RU" sz="1600" b="1" i="1" u="sng" dirty="0" smtClean="0">
                <a:solidFill>
                  <a:schemeClr val="accent6">
                    <a:lumMod val="50000"/>
                  </a:schemeClr>
                </a:solidFill>
              </a:rPr>
              <a:t>Задача Ал-Хорезми:</a:t>
            </a:r>
            <a:r>
              <a:rPr lang="ru-RU" sz="1600" b="1" i="1" dirty="0" smtClean="0">
                <a:solidFill>
                  <a:schemeClr val="accent6">
                    <a:lumMod val="50000"/>
                  </a:schemeClr>
                </a:solidFill>
              </a:rPr>
              <a:t> </a:t>
            </a:r>
            <a:r>
              <a:rPr lang="ru-RU" sz="1600" i="1" dirty="0" smtClean="0">
                <a:solidFill>
                  <a:schemeClr val="accent6">
                    <a:lumMod val="50000"/>
                  </a:schemeClr>
                </a:solidFill>
              </a:rPr>
              <a:t>« Квадрат и число 21 равны 10 корням. Найти корень» (х²+21=10х) .</a:t>
            </a:r>
          </a:p>
          <a:p>
            <a:pPr>
              <a:buFont typeface="Arial" pitchFamily="34" charset="0"/>
              <a:buChar char="•"/>
            </a:pPr>
            <a:r>
              <a:rPr lang="ru-RU" sz="1600" b="1" i="1" u="sng" dirty="0" smtClean="0">
                <a:solidFill>
                  <a:schemeClr val="accent6">
                    <a:lumMod val="50000"/>
                  </a:schemeClr>
                </a:solidFill>
              </a:rPr>
              <a:t>Решение: </a:t>
            </a:r>
            <a:r>
              <a:rPr lang="ru-RU" sz="1600" i="1" dirty="0" smtClean="0">
                <a:solidFill>
                  <a:schemeClr val="accent6">
                    <a:lumMod val="50000"/>
                  </a:schemeClr>
                </a:solidFill>
              </a:rPr>
              <a:t>Раздели пополам число корней, получишь 5, умножь 5 само на себя, от произведения отними 21, останется 4. Извлеки корень из 4, получишь 2. Отними2 от 5, получишь 3, это и будет искомый корень. Или же прибавь 2 к 5, что даст 7, это тоже есть корень.</a:t>
            </a:r>
            <a:endParaRPr lang="ru-RU" sz="1600" i="1" dirty="0">
              <a:solidFill>
                <a:schemeClr val="accent6">
                  <a:lumMod val="50000"/>
                </a:schemeClr>
              </a:solidFill>
            </a:endParaRPr>
          </a:p>
        </p:txBody>
      </p:sp>
    </p:spTree>
  </p:cSld>
  <p:clrMapOvr>
    <a:masterClrMapping/>
  </p:clrMapOvr>
  <p:transition>
    <p:newsflash/>
    <p:sndAc>
      <p:stSnd>
        <p:snd r:embed="rId2" name="explode.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dirty="0"/>
          </a:p>
        </p:txBody>
      </p:sp>
      <p:sp>
        <p:nvSpPr>
          <p:cNvPr id="3" name="Содержимое 2"/>
          <p:cNvSpPr>
            <a:spLocks noGrp="1"/>
          </p:cNvSpPr>
          <p:nvPr>
            <p:ph idx="1"/>
          </p:nvPr>
        </p:nvSpPr>
        <p:spPr>
          <a:xfrm>
            <a:off x="457200" y="285728"/>
            <a:ext cx="8229600" cy="6023632"/>
          </a:xfrm>
        </p:spPr>
        <p:txBody>
          <a:bodyPr>
            <a:noAutofit/>
          </a:bodyPr>
          <a:lstStyle/>
          <a:p>
            <a:r>
              <a:rPr lang="ru-RU" sz="2400" dirty="0" smtClean="0"/>
              <a:t>                                                                                                   </a:t>
            </a:r>
            <a:r>
              <a:rPr lang="ru-RU" sz="2400" dirty="0" smtClean="0">
                <a:solidFill>
                  <a:schemeClr val="accent6">
                    <a:lumMod val="50000"/>
                  </a:schemeClr>
                </a:solidFill>
              </a:rPr>
              <a:t>Индийская и арабская математика влияли на науку Китая. В книге составленной </a:t>
            </a:r>
            <a:r>
              <a:rPr lang="ru-RU" sz="2400" b="1" dirty="0" smtClean="0">
                <a:solidFill>
                  <a:schemeClr val="accent6">
                    <a:lumMod val="50000"/>
                  </a:schemeClr>
                </a:solidFill>
              </a:rPr>
              <a:t>Ван Сяо-туном </a:t>
            </a:r>
            <a:r>
              <a:rPr lang="ru-RU" sz="2400" dirty="0" smtClean="0">
                <a:solidFill>
                  <a:schemeClr val="accent6">
                    <a:lumMod val="50000"/>
                  </a:schemeClr>
                </a:solidFill>
              </a:rPr>
              <a:t>мы находим кубические уравнения Более сложные, чем </a:t>
            </a:r>
            <a:r>
              <a:rPr lang="ru-RU" sz="2400" dirty="0" smtClean="0">
                <a:solidFill>
                  <a:srgbClr val="FF0000"/>
                </a:solidFill>
              </a:rPr>
              <a:t>х³=</a:t>
            </a:r>
            <a:r>
              <a:rPr lang="ru-RU" sz="2400" i="1" dirty="0" smtClean="0">
                <a:solidFill>
                  <a:srgbClr val="FF0000"/>
                </a:solidFill>
              </a:rPr>
              <a:t>а</a:t>
            </a:r>
            <a:r>
              <a:rPr lang="ru-RU" sz="2400" dirty="0" smtClean="0">
                <a:solidFill>
                  <a:srgbClr val="FF0000"/>
                </a:solidFill>
              </a:rPr>
              <a:t>. </a:t>
            </a:r>
            <a:r>
              <a:rPr lang="ru-RU" sz="2400" dirty="0" smtClean="0">
                <a:solidFill>
                  <a:schemeClr val="accent6">
                    <a:lumMod val="50000"/>
                  </a:schemeClr>
                </a:solidFill>
              </a:rPr>
              <a:t>Но период расцвета древнекитайской математики наступил только во времена династии Сун (960-1279 г) и периода владычества монголов при Юане. Из числа ведущих математиков можно выделить </a:t>
            </a:r>
            <a:r>
              <a:rPr lang="ru-RU" sz="2400" b="1" dirty="0" smtClean="0">
                <a:solidFill>
                  <a:schemeClr val="accent6">
                    <a:lumMod val="50000"/>
                  </a:schemeClr>
                </a:solidFill>
              </a:rPr>
              <a:t>Цинь Цзю-шао, </a:t>
            </a:r>
            <a:r>
              <a:rPr lang="ru-RU" sz="2400" dirty="0" smtClean="0">
                <a:solidFill>
                  <a:schemeClr val="accent6">
                    <a:lumMod val="50000"/>
                  </a:schemeClr>
                </a:solidFill>
              </a:rPr>
              <a:t>который развивал тогда уже теорию неопределённых уравнений, а также занимался решением уравнений высших степеней, например :          </a:t>
            </a:r>
            <a:r>
              <a:rPr lang="ru-RU" sz="2400" dirty="0" smtClean="0">
                <a:solidFill>
                  <a:srgbClr val="FF0000"/>
                </a:solidFill>
              </a:rPr>
              <a:t>–Х</a:t>
            </a:r>
            <a:r>
              <a:rPr lang="ru-RU" sz="2400" baseline="30000" dirty="0" smtClean="0">
                <a:solidFill>
                  <a:srgbClr val="FF0000"/>
                </a:solidFill>
              </a:rPr>
              <a:t>45</a:t>
            </a:r>
            <a:r>
              <a:rPr lang="ru-RU" sz="2400" dirty="0" smtClean="0">
                <a:solidFill>
                  <a:srgbClr val="FF0000"/>
                </a:solidFill>
              </a:rPr>
              <a:t> +763200 х²- 40642560000=0.</a:t>
            </a:r>
            <a:endParaRPr lang="ru-RU" sz="2400" dirty="0">
              <a:solidFill>
                <a:srgbClr val="FF0000"/>
              </a:solidFill>
            </a:endParaRPr>
          </a:p>
        </p:txBody>
      </p:sp>
    </p:spTree>
  </p:cSld>
  <p:clrMapOvr>
    <a:masterClrMapping/>
  </p:clrMapOvr>
  <p:transition>
    <p:newsflash/>
    <p:sndAc>
      <p:stSnd>
        <p:snd r:embed="rId2" name="explode.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328</TotalTime>
  <Words>1570</Words>
  <Application>Microsoft Office PowerPoint</Application>
  <PresentationFormat>Экран (4:3)</PresentationFormat>
  <Paragraphs>57</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Городская</vt:lpstr>
      <vt:lpstr>Из истории решения уравнений.</vt:lpstr>
      <vt:lpstr>Решение уравнений математиками древности</vt:lpstr>
      <vt:lpstr>Слайд 3</vt:lpstr>
      <vt:lpstr>Диофант.</vt:lpstr>
      <vt:lpstr>Индийские, арабские и китайскиематематики.    </vt:lpstr>
      <vt:lpstr>Решение:</vt:lpstr>
      <vt:lpstr>Мухаммед ибн Муса ал-Хорезми</vt:lpstr>
      <vt:lpstr>Слайд 8</vt:lpstr>
      <vt:lpstr>Слайд 9</vt:lpstr>
      <vt:lpstr>Квадратные уравнения в Европе 12-17 веков.</vt:lpstr>
      <vt:lpstr>Эпоха Возрождения.</vt:lpstr>
      <vt:lpstr>Слайд 12</vt:lpstr>
      <vt:lpstr>Слайд 13</vt:lpstr>
      <vt:lpstr>Слайд 14</vt:lpstr>
      <vt:lpstr>Франсуа Виет.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 истории решения уравнений.</dc:title>
  <dc:creator>Света</dc:creator>
  <cp:lastModifiedBy>Света</cp:lastModifiedBy>
  <cp:revision>42</cp:revision>
  <dcterms:created xsi:type="dcterms:W3CDTF">2009-02-19T15:39:41Z</dcterms:created>
  <dcterms:modified xsi:type="dcterms:W3CDTF">2009-04-08T17:16:02Z</dcterms:modified>
</cp:coreProperties>
</file>