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1" r:id="rId3"/>
    <p:sldId id="259" r:id="rId4"/>
    <p:sldId id="282" r:id="rId5"/>
    <p:sldId id="298" r:id="rId6"/>
    <p:sldId id="300" r:id="rId7"/>
    <p:sldId id="323" r:id="rId8"/>
    <p:sldId id="264" r:id="rId9"/>
    <p:sldId id="304" r:id="rId10"/>
    <p:sldId id="297" r:id="rId11"/>
    <p:sldId id="292" r:id="rId12"/>
    <p:sldId id="305" r:id="rId13"/>
    <p:sldId id="293" r:id="rId14"/>
    <p:sldId id="306" r:id="rId15"/>
    <p:sldId id="295" r:id="rId16"/>
    <p:sldId id="307" r:id="rId17"/>
    <p:sldId id="309" r:id="rId18"/>
    <p:sldId id="317" r:id="rId19"/>
    <p:sldId id="318" r:id="rId20"/>
    <p:sldId id="319" r:id="rId21"/>
    <p:sldId id="320" r:id="rId22"/>
    <p:sldId id="321" r:id="rId23"/>
    <p:sldId id="257" r:id="rId24"/>
    <p:sldId id="280" r:id="rId25"/>
    <p:sldId id="310" r:id="rId26"/>
    <p:sldId id="286" r:id="rId27"/>
    <p:sldId id="274" r:id="rId28"/>
    <p:sldId id="296" r:id="rId29"/>
    <p:sldId id="311" r:id="rId30"/>
    <p:sldId id="312" r:id="rId31"/>
    <p:sldId id="316" r:id="rId32"/>
    <p:sldId id="313" r:id="rId33"/>
    <p:sldId id="315" r:id="rId34"/>
  </p:sldIdLst>
  <p:sldSz cx="9144000" cy="6858000" type="screen4x3"/>
  <p:notesSz cx="6858000" cy="9144000"/>
  <p:defaultTextStyle>
    <a:defPPr>
      <a:defRPr lang="ru-RU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  <a:srgbClr val="000000"/>
    <a:srgbClr val="0099FF"/>
    <a:srgbClr val="993300"/>
    <a:srgbClr val="0000FF"/>
    <a:srgbClr val="FF3300"/>
    <a:srgbClr val="FFFF99"/>
    <a:srgbClr val="3333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30" autoAdjust="0"/>
    <p:restoredTop sz="94660"/>
  </p:normalViewPr>
  <p:slideViewPr>
    <p:cSldViewPr>
      <p:cViewPr varScale="1">
        <p:scale>
          <a:sx n="69" d="100"/>
          <a:sy n="69" d="100"/>
        </p:scale>
        <p:origin x="-138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NULL"/><Relationship Id="rId4" Type="http://schemas.openxmlformats.org/officeDocument/2006/relationships/image" Target="../media/image20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2" Type="http://schemas.openxmlformats.org/officeDocument/2006/relationships/image" Target="../media/image46.wmf"/><Relationship Id="rId1" Type="http://schemas.openxmlformats.org/officeDocument/2006/relationships/image" Target="../media/image45.wmf"/><Relationship Id="rId6" Type="http://schemas.openxmlformats.org/officeDocument/2006/relationships/image" Target="../media/image50.wmf"/><Relationship Id="rId5" Type="http://schemas.openxmlformats.org/officeDocument/2006/relationships/image" Target="../media/image49.wmf"/><Relationship Id="rId4" Type="http://schemas.openxmlformats.org/officeDocument/2006/relationships/image" Target="../media/image4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43.wmf"/><Relationship Id="rId3" Type="http://schemas.openxmlformats.org/officeDocument/2006/relationships/image" Target="../media/image38.wmf"/><Relationship Id="rId7" Type="http://schemas.openxmlformats.org/officeDocument/2006/relationships/image" Target="../media/image42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Relationship Id="rId6" Type="http://schemas.openxmlformats.org/officeDocument/2006/relationships/image" Target="../media/image41.wmf"/><Relationship Id="rId5" Type="http://schemas.openxmlformats.org/officeDocument/2006/relationships/image" Target="../media/image40.wmf"/><Relationship Id="rId4" Type="http://schemas.openxmlformats.org/officeDocument/2006/relationships/image" Target="../media/image39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43.wmf"/><Relationship Id="rId3" Type="http://schemas.openxmlformats.org/officeDocument/2006/relationships/image" Target="../media/image38.wmf"/><Relationship Id="rId7" Type="http://schemas.openxmlformats.org/officeDocument/2006/relationships/image" Target="../media/image42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Relationship Id="rId6" Type="http://schemas.openxmlformats.org/officeDocument/2006/relationships/image" Target="../media/image41.wmf"/><Relationship Id="rId5" Type="http://schemas.openxmlformats.org/officeDocument/2006/relationships/image" Target="../media/image40.wmf"/><Relationship Id="rId4" Type="http://schemas.openxmlformats.org/officeDocument/2006/relationships/image" Target="../media/image3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637471-4811-4A66-A1FA-AC025AE899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8A4C0F-76B7-4F99-8EEA-5E697550E8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F267BF-2F3F-4253-A1FA-87EC3213E3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FCE054-6851-4CCA-A848-7A1F4EAF1B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C9D7C0-3F2F-4B7B-A2D6-0F42A964A2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D070A7-A449-4EA6-99D9-26CC6632F6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67E1D9-C84B-4BF7-A11F-0A7271F7B3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E02BCF-9799-4FC3-BD95-70BBDD6345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FA2069-0E3B-4D45-B92A-75C1EB6D83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6FCF70-6485-43F5-8D56-565CE3E970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F8FA3C-D337-4AEA-A2E0-D15028EB19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88348D12-1F54-4F5E-991C-09F7CDB9F5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gif"/><Relationship Id="rId3" Type="http://schemas.openxmlformats.org/officeDocument/2006/relationships/image" Target="../media/image16.gif"/><Relationship Id="rId7" Type="http://schemas.openxmlformats.org/officeDocument/2006/relationships/image" Target="../media/image31.gif"/><Relationship Id="rId2" Type="http://schemas.openxmlformats.org/officeDocument/2006/relationships/image" Target="../media/image27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0.gif"/><Relationship Id="rId5" Type="http://schemas.openxmlformats.org/officeDocument/2006/relationships/image" Target="../media/image29.gif"/><Relationship Id="rId4" Type="http://schemas.openxmlformats.org/officeDocument/2006/relationships/image" Target="../media/image28.gif"/><Relationship Id="rId9" Type="http://schemas.openxmlformats.org/officeDocument/2006/relationships/image" Target="../media/image33.gi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4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35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4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35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34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35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4.gi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34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35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34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35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34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35.wmf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13" Type="http://schemas.openxmlformats.org/officeDocument/2006/relationships/oleObject" Target="../embeddings/oleObject16.bin"/><Relationship Id="rId18" Type="http://schemas.openxmlformats.org/officeDocument/2006/relationships/image" Target="../media/image43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12" Type="http://schemas.openxmlformats.org/officeDocument/2006/relationships/image" Target="../media/image40.wmf"/><Relationship Id="rId17" Type="http://schemas.openxmlformats.org/officeDocument/2006/relationships/oleObject" Target="../embeddings/oleObject18.bin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42.wmf"/><Relationship Id="rId1" Type="http://schemas.openxmlformats.org/officeDocument/2006/relationships/vmlDrawing" Target="../drawings/vmlDrawing8.vml"/><Relationship Id="rId6" Type="http://schemas.openxmlformats.org/officeDocument/2006/relationships/image" Target="../media/image37.wmf"/><Relationship Id="rId11" Type="http://schemas.openxmlformats.org/officeDocument/2006/relationships/oleObject" Target="../embeddings/oleObject15.bin"/><Relationship Id="rId5" Type="http://schemas.openxmlformats.org/officeDocument/2006/relationships/oleObject" Target="../embeddings/oleObject12.bin"/><Relationship Id="rId15" Type="http://schemas.openxmlformats.org/officeDocument/2006/relationships/oleObject" Target="../embeddings/oleObject17.bin"/><Relationship Id="rId10" Type="http://schemas.openxmlformats.org/officeDocument/2006/relationships/image" Target="../media/image39.wmf"/><Relationship Id="rId4" Type="http://schemas.openxmlformats.org/officeDocument/2006/relationships/image" Target="../media/image36.wmf"/><Relationship Id="rId9" Type="http://schemas.openxmlformats.org/officeDocument/2006/relationships/oleObject" Target="../embeddings/oleObject14.bin"/><Relationship Id="rId14" Type="http://schemas.openxmlformats.org/officeDocument/2006/relationships/image" Target="../media/image41.wmf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13" Type="http://schemas.openxmlformats.org/officeDocument/2006/relationships/oleObject" Target="../embeddings/oleObject24.bin"/><Relationship Id="rId18" Type="http://schemas.openxmlformats.org/officeDocument/2006/relationships/image" Target="../media/image43.wmf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12" Type="http://schemas.openxmlformats.org/officeDocument/2006/relationships/image" Target="../media/image40.wmf"/><Relationship Id="rId17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42.wmf"/><Relationship Id="rId1" Type="http://schemas.openxmlformats.org/officeDocument/2006/relationships/vmlDrawing" Target="../drawings/vmlDrawing9.vml"/><Relationship Id="rId6" Type="http://schemas.openxmlformats.org/officeDocument/2006/relationships/image" Target="../media/image37.wmf"/><Relationship Id="rId11" Type="http://schemas.openxmlformats.org/officeDocument/2006/relationships/oleObject" Target="../embeddings/oleObject23.bin"/><Relationship Id="rId5" Type="http://schemas.openxmlformats.org/officeDocument/2006/relationships/oleObject" Target="../embeddings/oleObject20.bin"/><Relationship Id="rId15" Type="http://schemas.openxmlformats.org/officeDocument/2006/relationships/oleObject" Target="../embeddings/oleObject25.bin"/><Relationship Id="rId10" Type="http://schemas.openxmlformats.org/officeDocument/2006/relationships/image" Target="../media/image39.wmf"/><Relationship Id="rId19" Type="http://schemas.openxmlformats.org/officeDocument/2006/relationships/image" Target="../media/image44.jpeg"/><Relationship Id="rId4" Type="http://schemas.openxmlformats.org/officeDocument/2006/relationships/image" Target="../media/image36.wmf"/><Relationship Id="rId9" Type="http://schemas.openxmlformats.org/officeDocument/2006/relationships/oleObject" Target="../embeddings/oleObject22.bin"/><Relationship Id="rId14" Type="http://schemas.openxmlformats.org/officeDocument/2006/relationships/image" Target="../media/image41.wmf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wmf"/><Relationship Id="rId13" Type="http://schemas.openxmlformats.org/officeDocument/2006/relationships/oleObject" Target="../embeddings/oleObject31.bin"/><Relationship Id="rId3" Type="http://schemas.openxmlformats.org/officeDocument/2006/relationships/image" Target="../media/image14.gif"/><Relationship Id="rId7" Type="http://schemas.openxmlformats.org/officeDocument/2006/relationships/oleObject" Target="../embeddings/oleObject28.bin"/><Relationship Id="rId12" Type="http://schemas.openxmlformats.org/officeDocument/2006/relationships/image" Target="../media/image48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50.wmf"/><Relationship Id="rId1" Type="http://schemas.openxmlformats.org/officeDocument/2006/relationships/vmlDrawing" Target="../drawings/vmlDrawing10.vml"/><Relationship Id="rId6" Type="http://schemas.openxmlformats.org/officeDocument/2006/relationships/image" Target="../media/image45.wmf"/><Relationship Id="rId11" Type="http://schemas.openxmlformats.org/officeDocument/2006/relationships/oleObject" Target="../embeddings/oleObject30.bin"/><Relationship Id="rId5" Type="http://schemas.openxmlformats.org/officeDocument/2006/relationships/oleObject" Target="../embeddings/oleObject27.bin"/><Relationship Id="rId15" Type="http://schemas.openxmlformats.org/officeDocument/2006/relationships/oleObject" Target="../embeddings/oleObject32.bin"/><Relationship Id="rId10" Type="http://schemas.openxmlformats.org/officeDocument/2006/relationships/image" Target="../media/image47.wmf"/><Relationship Id="rId4" Type="http://schemas.openxmlformats.org/officeDocument/2006/relationships/image" Target="../media/image7.gif"/><Relationship Id="rId9" Type="http://schemas.openxmlformats.org/officeDocument/2006/relationships/oleObject" Target="../embeddings/oleObject29.bin"/><Relationship Id="rId14" Type="http://schemas.openxmlformats.org/officeDocument/2006/relationships/image" Target="../media/image49.w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2.png"/><Relationship Id="rId4" Type="http://schemas.microsoft.com/office/2007/relationships/hdphoto" Target="../media/hdphoto1.wdp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gif"/><Relationship Id="rId3" Type="http://schemas.openxmlformats.org/officeDocument/2006/relationships/image" Target="../media/image8.gif"/><Relationship Id="rId7" Type="http://schemas.openxmlformats.org/officeDocument/2006/relationships/image" Target="../media/image12.gif"/><Relationship Id="rId12" Type="http://schemas.openxmlformats.org/officeDocument/2006/relationships/image" Target="../media/image17.gif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eg"/><Relationship Id="rId11" Type="http://schemas.openxmlformats.org/officeDocument/2006/relationships/image" Target="../media/image16.gif"/><Relationship Id="rId5" Type="http://schemas.openxmlformats.org/officeDocument/2006/relationships/image" Target="../media/image10.gif"/><Relationship Id="rId10" Type="http://schemas.openxmlformats.org/officeDocument/2006/relationships/image" Target="../media/image15.gif"/><Relationship Id="rId4" Type="http://schemas.openxmlformats.org/officeDocument/2006/relationships/image" Target="../media/image9.gif"/><Relationship Id="rId9" Type="http://schemas.openxmlformats.org/officeDocument/2006/relationships/image" Target="../media/image14.gif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3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7.gif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image" Target="../media/image2.gif"/><Relationship Id="rId7" Type="http://schemas.openxmlformats.org/officeDocument/2006/relationships/oleObject" Target="../embeddings/oleObject2.bin"/><Relationship Id="rId12" Type="http://schemas.openxmlformats.org/officeDocument/2006/relationships/image" Target="../media/image2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11" Type="http://schemas.openxmlformats.org/officeDocument/2006/relationships/oleObject" Target="../embeddings/oleObject4.bin"/><Relationship Id="rId5" Type="http://schemas.openxmlformats.org/officeDocument/2006/relationships/image" Target="../media/image4.gif"/><Relationship Id="rId10" Type="http://schemas.openxmlformats.org/officeDocument/2006/relationships/image" Target="../media/image19.wmf"/><Relationship Id="rId4" Type="http://schemas.openxmlformats.org/officeDocument/2006/relationships/image" Target="../media/image3.gif"/><Relationship Id="rId9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gif"/><Relationship Id="rId7" Type="http://schemas.openxmlformats.org/officeDocument/2006/relationships/image" Target="../media/image26.gif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5.gif"/><Relationship Id="rId5" Type="http://schemas.openxmlformats.org/officeDocument/2006/relationships/image" Target="../media/image24.gif"/><Relationship Id="rId4" Type="http://schemas.openxmlformats.org/officeDocument/2006/relationships/image" Target="../media/image23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gif"/><Relationship Id="rId2" Type="http://schemas.openxmlformats.org/officeDocument/2006/relationships/image" Target="../media/image23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4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gif"/><Relationship Id="rId2" Type="http://schemas.openxmlformats.org/officeDocument/2006/relationships/image" Target="../media/image23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1547813" y="908050"/>
            <a:ext cx="7056437" cy="173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5400" b="1">
                <a:solidFill>
                  <a:schemeClr val="accent2"/>
                </a:solidFill>
              </a:rPr>
              <a:t>Путешествие в страну </a:t>
            </a:r>
          </a:p>
        </p:txBody>
      </p:sp>
      <p:pic>
        <p:nvPicPr>
          <p:cNvPr id="13315" name="Picture 12" descr="Рисунок37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825" y="404813"/>
            <a:ext cx="1651000" cy="194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6" name="Picture 13" descr="ulitka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51275" y="2205038"/>
            <a:ext cx="446405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7" name="Picture 15" descr="Рисунок14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9750" y="2349500"/>
            <a:ext cx="2376488" cy="163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3318" name="Group 25"/>
          <p:cNvGrpSpPr>
            <a:grpSpLocks/>
          </p:cNvGrpSpPr>
          <p:nvPr/>
        </p:nvGrpSpPr>
        <p:grpSpPr bwMode="auto">
          <a:xfrm>
            <a:off x="1116013" y="2997200"/>
            <a:ext cx="7051675" cy="3168650"/>
            <a:chOff x="703" y="1888"/>
            <a:chExt cx="4442" cy="1996"/>
          </a:xfrm>
        </p:grpSpPr>
        <p:sp>
          <p:nvSpPr>
            <p:cNvPr id="13319" name="Rectangle 6"/>
            <p:cNvSpPr>
              <a:spLocks noChangeArrowheads="1"/>
            </p:cNvSpPr>
            <p:nvPr/>
          </p:nvSpPr>
          <p:spPr bwMode="auto">
            <a:xfrm>
              <a:off x="703" y="2570"/>
              <a:ext cx="4442" cy="1314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i="1">
                <a:solidFill>
                  <a:srgbClr val="FFFF99"/>
                </a:solidFill>
              </a:endParaRPr>
            </a:p>
          </p:txBody>
        </p:sp>
        <p:sp>
          <p:nvSpPr>
            <p:cNvPr id="13320" name="Rectangle 7"/>
            <p:cNvSpPr>
              <a:spLocks noChangeArrowheads="1"/>
            </p:cNvSpPr>
            <p:nvPr/>
          </p:nvSpPr>
          <p:spPr bwMode="auto">
            <a:xfrm>
              <a:off x="703" y="2542"/>
              <a:ext cx="729" cy="1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ru-RU" sz="12000" b="1" i="1" dirty="0">
                  <a:solidFill>
                    <a:srgbClr val="0000FF"/>
                  </a:solidFill>
                  <a:cs typeface="Times New Roman" pitchFamily="18" charset="0"/>
                </a:rPr>
                <a:t>2</a:t>
              </a:r>
              <a:r>
                <a:rPr lang="ru-RU" sz="3600" b="1" i="1" dirty="0">
                  <a:cs typeface="Times New Roman" pitchFamily="18" charset="0"/>
                </a:rPr>
                <a:t> </a:t>
              </a:r>
              <a:endParaRPr lang="ru-RU" i="1" dirty="0"/>
            </a:p>
          </p:txBody>
        </p:sp>
        <p:sp>
          <p:nvSpPr>
            <p:cNvPr id="13321" name="Rectangle 9"/>
            <p:cNvSpPr>
              <a:spLocks noChangeArrowheads="1"/>
            </p:cNvSpPr>
            <p:nvPr/>
          </p:nvSpPr>
          <p:spPr bwMode="auto">
            <a:xfrm>
              <a:off x="4073" y="2526"/>
              <a:ext cx="967" cy="1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ru-RU" sz="3600" b="1" i="1">
                  <a:cs typeface="Times New Roman" pitchFamily="18" charset="0"/>
                </a:rPr>
                <a:t> </a:t>
              </a:r>
              <a:r>
                <a:rPr lang="ru-RU" sz="12000" b="1" i="1">
                  <a:solidFill>
                    <a:srgbClr val="0000FF"/>
                  </a:solidFill>
                  <a:cs typeface="Times New Roman" pitchFamily="18" charset="0"/>
                </a:rPr>
                <a:t>И</a:t>
              </a:r>
              <a:r>
                <a:rPr lang="ru-RU" sz="1100" i="1"/>
                <a:t> </a:t>
              </a:r>
              <a:endParaRPr lang="ru-RU" i="1"/>
            </a:p>
          </p:txBody>
        </p:sp>
        <p:sp>
          <p:nvSpPr>
            <p:cNvPr id="13322" name="Text Box 10"/>
            <p:cNvSpPr txBox="1">
              <a:spLocks noChangeArrowheads="1"/>
            </p:cNvSpPr>
            <p:nvPr/>
          </p:nvSpPr>
          <p:spPr bwMode="auto">
            <a:xfrm>
              <a:off x="1066" y="2024"/>
              <a:ext cx="920" cy="1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12000" b="1">
                  <a:solidFill>
                    <a:srgbClr val="FF0000"/>
                  </a:solidFill>
                </a:rPr>
                <a:t>,,</a:t>
              </a:r>
            </a:p>
          </p:txBody>
        </p:sp>
        <p:sp>
          <p:nvSpPr>
            <p:cNvPr id="13323" name="Text Box 11"/>
            <p:cNvSpPr txBox="1">
              <a:spLocks noChangeArrowheads="1"/>
            </p:cNvSpPr>
            <p:nvPr/>
          </p:nvSpPr>
          <p:spPr bwMode="auto">
            <a:xfrm>
              <a:off x="3153" y="1888"/>
              <a:ext cx="920" cy="1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ru-RU" sz="12000" b="1">
                  <a:solidFill>
                    <a:srgbClr val="FF0000"/>
                  </a:solidFill>
                </a:rPr>
                <a:t>,,</a:t>
              </a:r>
            </a:p>
          </p:txBody>
        </p:sp>
        <p:pic>
          <p:nvPicPr>
            <p:cNvPr id="13324" name="Picture 24" descr="ROBOT2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018" y="2750"/>
              <a:ext cx="974" cy="9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1071546"/>
            <a:ext cx="7780463" cy="923330"/>
          </a:xfrm>
          <a:prstGeom prst="rect">
            <a:avLst/>
          </a:prstGeom>
          <a:solidFill>
            <a:srgbClr val="FFFF00"/>
          </a:solidFill>
          <a:effectLst>
            <a:glow rad="101600">
              <a:srgbClr val="FFFF00">
                <a:alpha val="60000"/>
              </a:srgbClr>
            </a:glow>
          </a:effectLst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all" spc="0" dirty="0" smtClean="0">
                <a:ln w="0"/>
                <a:solidFill>
                  <a:srgbClr val="000000"/>
                </a:solidFill>
                <a:effectLst>
                  <a:reflection blurRad="12700" stA="50000" endPos="50000" dist="5000" dir="5400000" sy="-100000" rotWithShape="0"/>
                </a:effectLst>
              </a:rPr>
              <a:t>Цветочная поляна</a:t>
            </a:r>
            <a:endParaRPr lang="ru-RU" sz="5400" b="1" cap="all" spc="0" dirty="0">
              <a:ln w="0"/>
              <a:solidFill>
                <a:srgbClr val="00000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5" name="Рисунок 4" descr="Копия b13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58082" y="4357694"/>
            <a:ext cx="952500" cy="1019175"/>
          </a:xfrm>
          <a:prstGeom prst="rect">
            <a:avLst/>
          </a:prstGeom>
        </p:spPr>
      </p:pic>
      <p:pic>
        <p:nvPicPr>
          <p:cNvPr id="6" name="Рисунок 5" descr="b23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00496" y="2714620"/>
            <a:ext cx="1095375" cy="1095375"/>
          </a:xfrm>
          <a:prstGeom prst="rect">
            <a:avLst/>
          </a:prstGeom>
        </p:spPr>
      </p:pic>
      <p:pic>
        <p:nvPicPr>
          <p:cNvPr id="7" name="Рисунок 6" descr="daisy7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58148" y="2428868"/>
            <a:ext cx="695325" cy="1019175"/>
          </a:xfrm>
          <a:prstGeom prst="rect">
            <a:avLst/>
          </a:prstGeom>
        </p:spPr>
      </p:pic>
      <p:pic>
        <p:nvPicPr>
          <p:cNvPr id="8" name="Рисунок 7" descr="flow3.gi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00496" y="357166"/>
            <a:ext cx="666750" cy="609600"/>
          </a:xfrm>
          <a:prstGeom prst="rect">
            <a:avLst/>
          </a:prstGeom>
        </p:spPr>
      </p:pic>
      <p:pic>
        <p:nvPicPr>
          <p:cNvPr id="9" name="Рисунок 8" descr="11.gif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28596" y="4214818"/>
            <a:ext cx="1047750" cy="962025"/>
          </a:xfrm>
          <a:prstGeom prst="rect">
            <a:avLst/>
          </a:prstGeom>
        </p:spPr>
      </p:pic>
      <p:pic>
        <p:nvPicPr>
          <p:cNvPr id="10" name="Рисунок 9" descr="b28.gif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357818" y="4572008"/>
            <a:ext cx="1038225" cy="1247775"/>
          </a:xfrm>
          <a:prstGeom prst="rect">
            <a:avLst/>
          </a:prstGeom>
        </p:spPr>
      </p:pic>
      <p:pic>
        <p:nvPicPr>
          <p:cNvPr id="11" name="Рисунок 10" descr="n_blu050.gif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14282" y="2500306"/>
            <a:ext cx="990600" cy="990600"/>
          </a:xfrm>
          <a:prstGeom prst="rect">
            <a:avLst/>
          </a:prstGeom>
        </p:spPr>
      </p:pic>
      <p:pic>
        <p:nvPicPr>
          <p:cNvPr id="14" name="Рисунок 13" descr="b32.gif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071670" y="2786058"/>
            <a:ext cx="1009650" cy="847725"/>
          </a:xfrm>
          <a:prstGeom prst="rect">
            <a:avLst/>
          </a:prstGeom>
        </p:spPr>
      </p:pic>
      <p:pic>
        <p:nvPicPr>
          <p:cNvPr id="15" name="Рисунок 14" descr="b28.gif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857488" y="4572008"/>
            <a:ext cx="1038225" cy="1247775"/>
          </a:xfrm>
          <a:prstGeom prst="rect">
            <a:avLst/>
          </a:prstGeom>
        </p:spPr>
      </p:pic>
      <p:pic>
        <p:nvPicPr>
          <p:cNvPr id="16" name="Рисунок 15" descr="b32.gif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786446" y="2857496"/>
            <a:ext cx="1009650" cy="8477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Freeform 6"/>
          <p:cNvSpPr>
            <a:spLocks/>
          </p:cNvSpPr>
          <p:nvPr/>
        </p:nvSpPr>
        <p:spPr bwMode="auto">
          <a:xfrm>
            <a:off x="1547813" y="2997200"/>
            <a:ext cx="1584325" cy="3683000"/>
          </a:xfrm>
          <a:custGeom>
            <a:avLst/>
            <a:gdLst/>
            <a:ahLst/>
            <a:cxnLst>
              <a:cxn ang="0">
                <a:pos x="952" y="0"/>
              </a:cxn>
              <a:cxn ang="0">
                <a:pos x="544" y="454"/>
              </a:cxn>
              <a:cxn ang="0">
                <a:pos x="454" y="1679"/>
              </a:cxn>
              <a:cxn ang="0">
                <a:pos x="91" y="2177"/>
              </a:cxn>
              <a:cxn ang="0">
                <a:pos x="0" y="2268"/>
              </a:cxn>
            </a:cxnLst>
            <a:rect l="0" t="0" r="r" b="b"/>
            <a:pathLst>
              <a:path w="952" h="2275">
                <a:moveTo>
                  <a:pt x="952" y="0"/>
                </a:moveTo>
                <a:cubicBezTo>
                  <a:pt x="789" y="87"/>
                  <a:pt x="627" y="174"/>
                  <a:pt x="544" y="454"/>
                </a:cubicBezTo>
                <a:cubicBezTo>
                  <a:pt x="461" y="734"/>
                  <a:pt x="529" y="1392"/>
                  <a:pt x="454" y="1679"/>
                </a:cubicBezTo>
                <a:cubicBezTo>
                  <a:pt x="379" y="1966"/>
                  <a:pt x="167" y="2079"/>
                  <a:pt x="91" y="2177"/>
                </a:cubicBezTo>
                <a:cubicBezTo>
                  <a:pt x="15" y="2275"/>
                  <a:pt x="15" y="2260"/>
                  <a:pt x="0" y="2268"/>
                </a:cubicBezTo>
              </a:path>
            </a:pathLst>
          </a:custGeom>
          <a:noFill/>
          <a:ln w="9525">
            <a:solidFill>
              <a:srgbClr val="00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226" name="Freeform 10"/>
          <p:cNvSpPr>
            <a:spLocks/>
          </p:cNvSpPr>
          <p:nvPr/>
        </p:nvSpPr>
        <p:spPr bwMode="auto">
          <a:xfrm>
            <a:off x="1814513" y="3860800"/>
            <a:ext cx="2470150" cy="2540000"/>
          </a:xfrm>
          <a:custGeom>
            <a:avLst/>
            <a:gdLst/>
            <a:ahLst/>
            <a:cxnLst>
              <a:cxn ang="0">
                <a:pos x="329" y="631"/>
              </a:cxn>
              <a:cxn ang="0">
                <a:pos x="448" y="466"/>
              </a:cxn>
              <a:cxn ang="0">
                <a:pos x="484" y="439"/>
              </a:cxn>
              <a:cxn ang="0">
                <a:pos x="576" y="357"/>
              </a:cxn>
              <a:cxn ang="0">
                <a:pos x="631" y="329"/>
              </a:cxn>
              <a:cxn ang="0">
                <a:pos x="750" y="274"/>
              </a:cxn>
              <a:cxn ang="0">
                <a:pos x="914" y="219"/>
              </a:cxn>
              <a:cxn ang="0">
                <a:pos x="978" y="201"/>
              </a:cxn>
              <a:cxn ang="0">
                <a:pos x="1088" y="137"/>
              </a:cxn>
              <a:cxn ang="0">
                <a:pos x="1216" y="91"/>
              </a:cxn>
              <a:cxn ang="0">
                <a:pos x="1335" y="0"/>
              </a:cxn>
              <a:cxn ang="0">
                <a:pos x="1326" y="82"/>
              </a:cxn>
              <a:cxn ang="0">
                <a:pos x="1316" y="110"/>
              </a:cxn>
              <a:cxn ang="0">
                <a:pos x="1316" y="677"/>
              </a:cxn>
              <a:cxn ang="0">
                <a:pos x="1271" y="786"/>
              </a:cxn>
              <a:cxn ang="0">
                <a:pos x="1234" y="869"/>
              </a:cxn>
              <a:cxn ang="0">
                <a:pos x="1198" y="987"/>
              </a:cxn>
              <a:cxn ang="0">
                <a:pos x="1124" y="1088"/>
              </a:cxn>
              <a:cxn ang="0">
                <a:pos x="1106" y="1115"/>
              </a:cxn>
              <a:cxn ang="0">
                <a:pos x="942" y="1152"/>
              </a:cxn>
              <a:cxn ang="0">
                <a:pos x="759" y="1207"/>
              </a:cxn>
              <a:cxn ang="0">
                <a:pos x="686" y="1225"/>
              </a:cxn>
              <a:cxn ang="0">
                <a:pos x="649" y="1234"/>
              </a:cxn>
              <a:cxn ang="0">
                <a:pos x="347" y="1271"/>
              </a:cxn>
              <a:cxn ang="0">
                <a:pos x="265" y="1298"/>
              </a:cxn>
              <a:cxn ang="0">
                <a:pos x="238" y="1307"/>
              </a:cxn>
              <a:cxn ang="0">
                <a:pos x="183" y="1335"/>
              </a:cxn>
              <a:cxn ang="0">
                <a:pos x="128" y="1353"/>
              </a:cxn>
              <a:cxn ang="0">
                <a:pos x="0" y="1408"/>
              </a:cxn>
            </a:cxnLst>
            <a:rect l="0" t="0" r="r" b="b"/>
            <a:pathLst>
              <a:path w="1350" h="1408">
                <a:moveTo>
                  <a:pt x="329" y="631"/>
                </a:moveTo>
                <a:cubicBezTo>
                  <a:pt x="347" y="556"/>
                  <a:pt x="397" y="520"/>
                  <a:pt x="448" y="466"/>
                </a:cubicBezTo>
                <a:cubicBezTo>
                  <a:pt x="458" y="455"/>
                  <a:pt x="474" y="450"/>
                  <a:pt x="484" y="439"/>
                </a:cubicBezTo>
                <a:cubicBezTo>
                  <a:pt x="535" y="382"/>
                  <a:pt x="504" y="380"/>
                  <a:pt x="576" y="357"/>
                </a:cubicBezTo>
                <a:cubicBezTo>
                  <a:pt x="616" y="314"/>
                  <a:pt x="566" y="361"/>
                  <a:pt x="631" y="329"/>
                </a:cubicBezTo>
                <a:cubicBezTo>
                  <a:pt x="686" y="302"/>
                  <a:pt x="692" y="288"/>
                  <a:pt x="750" y="274"/>
                </a:cubicBezTo>
                <a:cubicBezTo>
                  <a:pt x="800" y="241"/>
                  <a:pt x="855" y="228"/>
                  <a:pt x="914" y="219"/>
                </a:cubicBezTo>
                <a:cubicBezTo>
                  <a:pt x="935" y="212"/>
                  <a:pt x="958" y="210"/>
                  <a:pt x="978" y="201"/>
                </a:cubicBezTo>
                <a:cubicBezTo>
                  <a:pt x="1017" y="184"/>
                  <a:pt x="1052" y="158"/>
                  <a:pt x="1088" y="137"/>
                </a:cubicBezTo>
                <a:cubicBezTo>
                  <a:pt x="1126" y="115"/>
                  <a:pt x="1174" y="102"/>
                  <a:pt x="1216" y="91"/>
                </a:cubicBezTo>
                <a:cubicBezTo>
                  <a:pt x="1263" y="60"/>
                  <a:pt x="1296" y="37"/>
                  <a:pt x="1335" y="0"/>
                </a:cubicBezTo>
                <a:cubicBezTo>
                  <a:pt x="1350" y="45"/>
                  <a:pt x="1347" y="19"/>
                  <a:pt x="1326" y="82"/>
                </a:cubicBezTo>
                <a:cubicBezTo>
                  <a:pt x="1323" y="91"/>
                  <a:pt x="1316" y="110"/>
                  <a:pt x="1316" y="110"/>
                </a:cubicBezTo>
                <a:cubicBezTo>
                  <a:pt x="1333" y="372"/>
                  <a:pt x="1332" y="292"/>
                  <a:pt x="1316" y="677"/>
                </a:cubicBezTo>
                <a:cubicBezTo>
                  <a:pt x="1314" y="716"/>
                  <a:pt x="1271" y="786"/>
                  <a:pt x="1271" y="786"/>
                </a:cubicBezTo>
                <a:cubicBezTo>
                  <a:pt x="1247" y="884"/>
                  <a:pt x="1284" y="750"/>
                  <a:pt x="1234" y="869"/>
                </a:cubicBezTo>
                <a:cubicBezTo>
                  <a:pt x="1218" y="907"/>
                  <a:pt x="1217" y="949"/>
                  <a:pt x="1198" y="987"/>
                </a:cubicBezTo>
                <a:cubicBezTo>
                  <a:pt x="1179" y="1024"/>
                  <a:pt x="1150" y="1057"/>
                  <a:pt x="1124" y="1088"/>
                </a:cubicBezTo>
                <a:cubicBezTo>
                  <a:pt x="1117" y="1096"/>
                  <a:pt x="1114" y="1108"/>
                  <a:pt x="1106" y="1115"/>
                </a:cubicBezTo>
                <a:cubicBezTo>
                  <a:pt x="1084" y="1133"/>
                  <a:pt x="970" y="1145"/>
                  <a:pt x="942" y="1152"/>
                </a:cubicBezTo>
                <a:cubicBezTo>
                  <a:pt x="879" y="1168"/>
                  <a:pt x="821" y="1193"/>
                  <a:pt x="759" y="1207"/>
                </a:cubicBezTo>
                <a:cubicBezTo>
                  <a:pt x="735" y="1213"/>
                  <a:pt x="710" y="1219"/>
                  <a:pt x="686" y="1225"/>
                </a:cubicBezTo>
                <a:cubicBezTo>
                  <a:pt x="674" y="1228"/>
                  <a:pt x="649" y="1234"/>
                  <a:pt x="649" y="1234"/>
                </a:cubicBezTo>
                <a:cubicBezTo>
                  <a:pt x="558" y="1298"/>
                  <a:pt x="476" y="1266"/>
                  <a:pt x="347" y="1271"/>
                </a:cubicBezTo>
                <a:cubicBezTo>
                  <a:pt x="283" y="1292"/>
                  <a:pt x="310" y="1283"/>
                  <a:pt x="265" y="1298"/>
                </a:cubicBezTo>
                <a:cubicBezTo>
                  <a:pt x="256" y="1301"/>
                  <a:pt x="238" y="1307"/>
                  <a:pt x="238" y="1307"/>
                </a:cubicBezTo>
                <a:cubicBezTo>
                  <a:pt x="208" y="1337"/>
                  <a:pt x="231" y="1321"/>
                  <a:pt x="183" y="1335"/>
                </a:cubicBezTo>
                <a:cubicBezTo>
                  <a:pt x="165" y="1340"/>
                  <a:pt x="128" y="1353"/>
                  <a:pt x="128" y="1353"/>
                </a:cubicBezTo>
                <a:cubicBezTo>
                  <a:pt x="94" y="1387"/>
                  <a:pt x="49" y="1408"/>
                  <a:pt x="0" y="1408"/>
                </a:cubicBezTo>
              </a:path>
            </a:pathLst>
          </a:custGeom>
          <a:gradFill rotWithShape="1">
            <a:gsLst>
              <a:gs pos="0">
                <a:srgbClr val="00FF00"/>
              </a:gs>
              <a:gs pos="100000">
                <a:srgbClr val="00FF00">
                  <a:gamma/>
                  <a:shade val="46275"/>
                  <a:invGamma/>
                </a:srgbClr>
              </a:gs>
            </a:gsLst>
            <a:path path="rect">
              <a:fillToRect t="100000" r="100000"/>
            </a:path>
          </a:gradFill>
          <a:ln w="9525">
            <a:solidFill>
              <a:srgbClr val="00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2911150" y="4797425"/>
            <a:ext cx="118333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000" b="1" dirty="0" smtClean="0">
                <a:latin typeface="Arial" pitchFamily="34" charset="0"/>
              </a:rPr>
              <a:t>50,4</a:t>
            </a:r>
            <a:endParaRPr lang="ru-RU" sz="4000" b="1" dirty="0">
              <a:latin typeface="Arial" pitchFamily="34" charset="0"/>
            </a:endParaRPr>
          </a:p>
        </p:txBody>
      </p:sp>
      <p:sp>
        <p:nvSpPr>
          <p:cNvPr id="9229" name="AutoShape 13"/>
          <p:cNvSpPr>
            <a:spLocks noChangeArrowheads="1"/>
          </p:cNvSpPr>
          <p:nvPr/>
        </p:nvSpPr>
        <p:spPr bwMode="auto">
          <a:xfrm rot="1883832">
            <a:off x="3160713" y="598488"/>
            <a:ext cx="1758950" cy="22352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gradFill rotWithShape="1">
            <a:gsLst>
              <a:gs pos="0">
                <a:srgbClr val="CC66FF"/>
              </a:gs>
              <a:gs pos="100000">
                <a:srgbClr val="990099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  <a:latin typeface="Arial Unicode MS" pitchFamily="34" charset="-128"/>
              </a:rPr>
              <a:t>25</a:t>
            </a:r>
            <a:endParaRPr lang="ru-RU" sz="3600" b="1" dirty="0">
              <a:solidFill>
                <a:schemeClr val="bg1"/>
              </a:solidFill>
              <a:latin typeface="Arial Unicode MS" pitchFamily="34" charset="-128"/>
            </a:endParaRPr>
          </a:p>
        </p:txBody>
      </p:sp>
      <p:sp>
        <p:nvSpPr>
          <p:cNvPr id="9230" name="AutoShape 14"/>
          <p:cNvSpPr>
            <a:spLocks noChangeArrowheads="1"/>
          </p:cNvSpPr>
          <p:nvPr/>
        </p:nvSpPr>
        <p:spPr bwMode="auto">
          <a:xfrm rot="19210853">
            <a:off x="1835150" y="620713"/>
            <a:ext cx="1808163" cy="2259012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gradFill rotWithShape="1">
            <a:gsLst>
              <a:gs pos="0">
                <a:srgbClr val="CC66FF"/>
              </a:gs>
              <a:gs pos="100000">
                <a:srgbClr val="990099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Arial Unicode MS" pitchFamily="34" charset="-128"/>
              </a:rPr>
              <a:t>25,2</a:t>
            </a:r>
            <a:endParaRPr lang="ru-RU" sz="3600" b="1" dirty="0">
              <a:solidFill>
                <a:schemeClr val="bg1"/>
              </a:solidFill>
              <a:latin typeface="Arial Unicode MS" pitchFamily="34" charset="-128"/>
            </a:endParaRPr>
          </a:p>
        </p:txBody>
      </p:sp>
      <p:sp>
        <p:nvSpPr>
          <p:cNvPr id="9231" name="AutoShape 15"/>
          <p:cNvSpPr>
            <a:spLocks noChangeArrowheads="1"/>
          </p:cNvSpPr>
          <p:nvPr/>
        </p:nvSpPr>
        <p:spPr bwMode="auto">
          <a:xfrm rot="5963803">
            <a:off x="3664744" y="1670844"/>
            <a:ext cx="1746250" cy="2236788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gradFill rotWithShape="1">
            <a:gsLst>
              <a:gs pos="0">
                <a:srgbClr val="CC66FF"/>
              </a:gs>
              <a:gs pos="100000">
                <a:srgbClr val="990099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vert="eaVert" wrap="none" anchor="ctr"/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Arial Unicode MS" pitchFamily="34" charset="-128"/>
              </a:rPr>
              <a:t>0,2</a:t>
            </a:r>
            <a:endParaRPr lang="ru-RU" sz="3600" b="1" dirty="0">
              <a:solidFill>
                <a:schemeClr val="bg1"/>
              </a:solidFill>
              <a:latin typeface="Arial Unicode MS" pitchFamily="34" charset="-128"/>
            </a:endParaRPr>
          </a:p>
        </p:txBody>
      </p:sp>
      <p:sp>
        <p:nvSpPr>
          <p:cNvPr id="9232" name="Oval 16"/>
          <p:cNvSpPr>
            <a:spLocks noChangeArrowheads="1"/>
          </p:cNvSpPr>
          <p:nvPr/>
        </p:nvSpPr>
        <p:spPr bwMode="auto">
          <a:xfrm>
            <a:off x="2916238" y="2133600"/>
            <a:ext cx="1081087" cy="935038"/>
          </a:xfrm>
          <a:prstGeom prst="ellipse">
            <a:avLst/>
          </a:prstGeom>
          <a:gradFill rotWithShape="1">
            <a:gsLst>
              <a:gs pos="0">
                <a:srgbClr val="FFFF66"/>
              </a:gs>
              <a:gs pos="100000">
                <a:srgbClr val="FF99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CC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Freeform 6"/>
          <p:cNvSpPr>
            <a:spLocks/>
          </p:cNvSpPr>
          <p:nvPr/>
        </p:nvSpPr>
        <p:spPr bwMode="auto">
          <a:xfrm>
            <a:off x="1547813" y="2997200"/>
            <a:ext cx="1584325" cy="3683000"/>
          </a:xfrm>
          <a:custGeom>
            <a:avLst/>
            <a:gdLst/>
            <a:ahLst/>
            <a:cxnLst>
              <a:cxn ang="0">
                <a:pos x="952" y="0"/>
              </a:cxn>
              <a:cxn ang="0">
                <a:pos x="544" y="454"/>
              </a:cxn>
              <a:cxn ang="0">
                <a:pos x="454" y="1679"/>
              </a:cxn>
              <a:cxn ang="0">
                <a:pos x="91" y="2177"/>
              </a:cxn>
              <a:cxn ang="0">
                <a:pos x="0" y="2268"/>
              </a:cxn>
            </a:cxnLst>
            <a:rect l="0" t="0" r="r" b="b"/>
            <a:pathLst>
              <a:path w="952" h="2275">
                <a:moveTo>
                  <a:pt x="952" y="0"/>
                </a:moveTo>
                <a:cubicBezTo>
                  <a:pt x="789" y="87"/>
                  <a:pt x="627" y="174"/>
                  <a:pt x="544" y="454"/>
                </a:cubicBezTo>
                <a:cubicBezTo>
                  <a:pt x="461" y="734"/>
                  <a:pt x="529" y="1392"/>
                  <a:pt x="454" y="1679"/>
                </a:cubicBezTo>
                <a:cubicBezTo>
                  <a:pt x="379" y="1966"/>
                  <a:pt x="167" y="2079"/>
                  <a:pt x="91" y="2177"/>
                </a:cubicBezTo>
                <a:cubicBezTo>
                  <a:pt x="15" y="2275"/>
                  <a:pt x="15" y="2260"/>
                  <a:pt x="0" y="2268"/>
                </a:cubicBezTo>
              </a:path>
            </a:pathLst>
          </a:custGeom>
          <a:noFill/>
          <a:ln w="9525">
            <a:solidFill>
              <a:srgbClr val="00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9226" name="Freeform 10"/>
          <p:cNvSpPr>
            <a:spLocks/>
          </p:cNvSpPr>
          <p:nvPr/>
        </p:nvSpPr>
        <p:spPr bwMode="auto">
          <a:xfrm>
            <a:off x="1814513" y="3860800"/>
            <a:ext cx="2470150" cy="2540000"/>
          </a:xfrm>
          <a:custGeom>
            <a:avLst/>
            <a:gdLst/>
            <a:ahLst/>
            <a:cxnLst>
              <a:cxn ang="0">
                <a:pos x="329" y="631"/>
              </a:cxn>
              <a:cxn ang="0">
                <a:pos x="448" y="466"/>
              </a:cxn>
              <a:cxn ang="0">
                <a:pos x="484" y="439"/>
              </a:cxn>
              <a:cxn ang="0">
                <a:pos x="576" y="357"/>
              </a:cxn>
              <a:cxn ang="0">
                <a:pos x="631" y="329"/>
              </a:cxn>
              <a:cxn ang="0">
                <a:pos x="750" y="274"/>
              </a:cxn>
              <a:cxn ang="0">
                <a:pos x="914" y="219"/>
              </a:cxn>
              <a:cxn ang="0">
                <a:pos x="978" y="201"/>
              </a:cxn>
              <a:cxn ang="0">
                <a:pos x="1088" y="137"/>
              </a:cxn>
              <a:cxn ang="0">
                <a:pos x="1216" y="91"/>
              </a:cxn>
              <a:cxn ang="0">
                <a:pos x="1335" y="0"/>
              </a:cxn>
              <a:cxn ang="0">
                <a:pos x="1326" y="82"/>
              </a:cxn>
              <a:cxn ang="0">
                <a:pos x="1316" y="110"/>
              </a:cxn>
              <a:cxn ang="0">
                <a:pos x="1316" y="677"/>
              </a:cxn>
              <a:cxn ang="0">
                <a:pos x="1271" y="786"/>
              </a:cxn>
              <a:cxn ang="0">
                <a:pos x="1234" y="869"/>
              </a:cxn>
              <a:cxn ang="0">
                <a:pos x="1198" y="987"/>
              </a:cxn>
              <a:cxn ang="0">
                <a:pos x="1124" y="1088"/>
              </a:cxn>
              <a:cxn ang="0">
                <a:pos x="1106" y="1115"/>
              </a:cxn>
              <a:cxn ang="0">
                <a:pos x="942" y="1152"/>
              </a:cxn>
              <a:cxn ang="0">
                <a:pos x="759" y="1207"/>
              </a:cxn>
              <a:cxn ang="0">
                <a:pos x="686" y="1225"/>
              </a:cxn>
              <a:cxn ang="0">
                <a:pos x="649" y="1234"/>
              </a:cxn>
              <a:cxn ang="0">
                <a:pos x="347" y="1271"/>
              </a:cxn>
              <a:cxn ang="0">
                <a:pos x="265" y="1298"/>
              </a:cxn>
              <a:cxn ang="0">
                <a:pos x="238" y="1307"/>
              </a:cxn>
              <a:cxn ang="0">
                <a:pos x="183" y="1335"/>
              </a:cxn>
              <a:cxn ang="0">
                <a:pos x="128" y="1353"/>
              </a:cxn>
              <a:cxn ang="0">
                <a:pos x="0" y="1408"/>
              </a:cxn>
            </a:cxnLst>
            <a:rect l="0" t="0" r="r" b="b"/>
            <a:pathLst>
              <a:path w="1350" h="1408">
                <a:moveTo>
                  <a:pt x="329" y="631"/>
                </a:moveTo>
                <a:cubicBezTo>
                  <a:pt x="347" y="556"/>
                  <a:pt x="397" y="520"/>
                  <a:pt x="448" y="466"/>
                </a:cubicBezTo>
                <a:cubicBezTo>
                  <a:pt x="458" y="455"/>
                  <a:pt x="474" y="450"/>
                  <a:pt x="484" y="439"/>
                </a:cubicBezTo>
                <a:cubicBezTo>
                  <a:pt x="535" y="382"/>
                  <a:pt x="504" y="380"/>
                  <a:pt x="576" y="357"/>
                </a:cubicBezTo>
                <a:cubicBezTo>
                  <a:pt x="616" y="314"/>
                  <a:pt x="566" y="361"/>
                  <a:pt x="631" y="329"/>
                </a:cubicBezTo>
                <a:cubicBezTo>
                  <a:pt x="686" y="302"/>
                  <a:pt x="692" y="288"/>
                  <a:pt x="750" y="274"/>
                </a:cubicBezTo>
                <a:cubicBezTo>
                  <a:pt x="800" y="241"/>
                  <a:pt x="855" y="228"/>
                  <a:pt x="914" y="219"/>
                </a:cubicBezTo>
                <a:cubicBezTo>
                  <a:pt x="935" y="212"/>
                  <a:pt x="958" y="210"/>
                  <a:pt x="978" y="201"/>
                </a:cubicBezTo>
                <a:cubicBezTo>
                  <a:pt x="1017" y="184"/>
                  <a:pt x="1052" y="158"/>
                  <a:pt x="1088" y="137"/>
                </a:cubicBezTo>
                <a:cubicBezTo>
                  <a:pt x="1126" y="115"/>
                  <a:pt x="1174" y="102"/>
                  <a:pt x="1216" y="91"/>
                </a:cubicBezTo>
                <a:cubicBezTo>
                  <a:pt x="1263" y="60"/>
                  <a:pt x="1296" y="37"/>
                  <a:pt x="1335" y="0"/>
                </a:cubicBezTo>
                <a:cubicBezTo>
                  <a:pt x="1350" y="45"/>
                  <a:pt x="1347" y="19"/>
                  <a:pt x="1326" y="82"/>
                </a:cubicBezTo>
                <a:cubicBezTo>
                  <a:pt x="1323" y="91"/>
                  <a:pt x="1316" y="110"/>
                  <a:pt x="1316" y="110"/>
                </a:cubicBezTo>
                <a:cubicBezTo>
                  <a:pt x="1333" y="372"/>
                  <a:pt x="1332" y="292"/>
                  <a:pt x="1316" y="677"/>
                </a:cubicBezTo>
                <a:cubicBezTo>
                  <a:pt x="1314" y="716"/>
                  <a:pt x="1271" y="786"/>
                  <a:pt x="1271" y="786"/>
                </a:cubicBezTo>
                <a:cubicBezTo>
                  <a:pt x="1247" y="884"/>
                  <a:pt x="1284" y="750"/>
                  <a:pt x="1234" y="869"/>
                </a:cubicBezTo>
                <a:cubicBezTo>
                  <a:pt x="1218" y="907"/>
                  <a:pt x="1217" y="949"/>
                  <a:pt x="1198" y="987"/>
                </a:cubicBezTo>
                <a:cubicBezTo>
                  <a:pt x="1179" y="1024"/>
                  <a:pt x="1150" y="1057"/>
                  <a:pt x="1124" y="1088"/>
                </a:cubicBezTo>
                <a:cubicBezTo>
                  <a:pt x="1117" y="1096"/>
                  <a:pt x="1114" y="1108"/>
                  <a:pt x="1106" y="1115"/>
                </a:cubicBezTo>
                <a:cubicBezTo>
                  <a:pt x="1084" y="1133"/>
                  <a:pt x="970" y="1145"/>
                  <a:pt x="942" y="1152"/>
                </a:cubicBezTo>
                <a:cubicBezTo>
                  <a:pt x="879" y="1168"/>
                  <a:pt x="821" y="1193"/>
                  <a:pt x="759" y="1207"/>
                </a:cubicBezTo>
                <a:cubicBezTo>
                  <a:pt x="735" y="1213"/>
                  <a:pt x="710" y="1219"/>
                  <a:pt x="686" y="1225"/>
                </a:cubicBezTo>
                <a:cubicBezTo>
                  <a:pt x="674" y="1228"/>
                  <a:pt x="649" y="1234"/>
                  <a:pt x="649" y="1234"/>
                </a:cubicBezTo>
                <a:cubicBezTo>
                  <a:pt x="558" y="1298"/>
                  <a:pt x="476" y="1266"/>
                  <a:pt x="347" y="1271"/>
                </a:cubicBezTo>
                <a:cubicBezTo>
                  <a:pt x="283" y="1292"/>
                  <a:pt x="310" y="1283"/>
                  <a:pt x="265" y="1298"/>
                </a:cubicBezTo>
                <a:cubicBezTo>
                  <a:pt x="256" y="1301"/>
                  <a:pt x="238" y="1307"/>
                  <a:pt x="238" y="1307"/>
                </a:cubicBezTo>
                <a:cubicBezTo>
                  <a:pt x="208" y="1337"/>
                  <a:pt x="231" y="1321"/>
                  <a:pt x="183" y="1335"/>
                </a:cubicBezTo>
                <a:cubicBezTo>
                  <a:pt x="165" y="1340"/>
                  <a:pt x="128" y="1353"/>
                  <a:pt x="128" y="1353"/>
                </a:cubicBezTo>
                <a:cubicBezTo>
                  <a:pt x="94" y="1387"/>
                  <a:pt x="49" y="1408"/>
                  <a:pt x="0" y="1408"/>
                </a:cubicBezTo>
              </a:path>
            </a:pathLst>
          </a:custGeom>
          <a:gradFill rotWithShape="1">
            <a:gsLst>
              <a:gs pos="0">
                <a:srgbClr val="00FF00"/>
              </a:gs>
              <a:gs pos="100000">
                <a:srgbClr val="00FF00">
                  <a:gamma/>
                  <a:shade val="46275"/>
                  <a:invGamma/>
                </a:srgbClr>
              </a:gs>
            </a:gsLst>
            <a:path path="rect">
              <a:fillToRect t="100000" r="100000"/>
            </a:path>
          </a:gradFill>
          <a:ln w="9525">
            <a:solidFill>
              <a:srgbClr val="00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2911150" y="4797425"/>
            <a:ext cx="118333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rgbClr val="000000"/>
                </a:solidFill>
                <a:latin typeface="Arial" pitchFamily="34" charset="0"/>
              </a:rPr>
              <a:t>50,4</a:t>
            </a:r>
            <a:endParaRPr lang="ru-RU" sz="4000" b="1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9229" name="AutoShape 13"/>
          <p:cNvSpPr>
            <a:spLocks noChangeArrowheads="1"/>
          </p:cNvSpPr>
          <p:nvPr/>
        </p:nvSpPr>
        <p:spPr bwMode="auto">
          <a:xfrm rot="1883832">
            <a:off x="2937226" y="439510"/>
            <a:ext cx="1758950" cy="22352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gradFill rotWithShape="1">
            <a:gsLst>
              <a:gs pos="0">
                <a:srgbClr val="CC66FF"/>
              </a:gs>
              <a:gs pos="100000">
                <a:srgbClr val="990099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 dirty="0" smtClean="0">
                <a:solidFill>
                  <a:srgbClr val="FFFFFF"/>
                </a:solidFill>
                <a:latin typeface="Arial Unicode MS" pitchFamily="34" charset="-128"/>
              </a:rPr>
              <a:t>25</a:t>
            </a:r>
            <a:endParaRPr lang="ru-RU" sz="3600" b="1" dirty="0">
              <a:solidFill>
                <a:srgbClr val="FFFFFF"/>
              </a:solidFill>
              <a:latin typeface="Arial Unicode MS" pitchFamily="34" charset="-128"/>
            </a:endParaRPr>
          </a:p>
        </p:txBody>
      </p:sp>
      <p:sp>
        <p:nvSpPr>
          <p:cNvPr id="9230" name="AutoShape 14"/>
          <p:cNvSpPr>
            <a:spLocks noChangeArrowheads="1"/>
          </p:cNvSpPr>
          <p:nvPr/>
        </p:nvSpPr>
        <p:spPr bwMode="auto">
          <a:xfrm rot="19128394">
            <a:off x="1729552" y="577277"/>
            <a:ext cx="1837222" cy="2259012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gradFill rotWithShape="1">
            <a:gsLst>
              <a:gs pos="0">
                <a:srgbClr val="CC66FF"/>
              </a:gs>
              <a:gs pos="100000">
                <a:srgbClr val="990099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ru-RU" sz="3600" b="1" dirty="0" smtClean="0">
                <a:solidFill>
                  <a:srgbClr val="FFFFFF"/>
                </a:solidFill>
                <a:latin typeface="Arial Unicode MS" pitchFamily="34" charset="-128"/>
              </a:rPr>
              <a:t>25,2</a:t>
            </a:r>
            <a:endParaRPr lang="ru-RU" sz="3600" b="1" dirty="0">
              <a:solidFill>
                <a:srgbClr val="FFFFFF"/>
              </a:solidFill>
              <a:latin typeface="Arial Unicode MS" pitchFamily="34" charset="-128"/>
            </a:endParaRPr>
          </a:p>
        </p:txBody>
      </p:sp>
      <p:sp>
        <p:nvSpPr>
          <p:cNvPr id="9231" name="AutoShape 15"/>
          <p:cNvSpPr>
            <a:spLocks noChangeArrowheads="1"/>
          </p:cNvSpPr>
          <p:nvPr/>
        </p:nvSpPr>
        <p:spPr bwMode="auto">
          <a:xfrm rot="5963803">
            <a:off x="3216275" y="1482725"/>
            <a:ext cx="1746250" cy="2236788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gradFill rotWithShape="1">
            <a:gsLst>
              <a:gs pos="0">
                <a:srgbClr val="CC66FF"/>
              </a:gs>
              <a:gs pos="100000">
                <a:srgbClr val="990099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vert="eaVert" wrap="none" anchor="ctr"/>
          <a:lstStyle/>
          <a:p>
            <a:r>
              <a:rPr lang="ru-RU" sz="3600" b="1" dirty="0" smtClean="0">
                <a:solidFill>
                  <a:srgbClr val="FFFFFF"/>
                </a:solidFill>
                <a:latin typeface="Arial Unicode MS" pitchFamily="34" charset="-128"/>
              </a:rPr>
              <a:t>0,2</a:t>
            </a:r>
            <a:endParaRPr lang="ru-RU" sz="3600" b="1" dirty="0">
              <a:solidFill>
                <a:srgbClr val="FFFFFF"/>
              </a:solidFill>
              <a:latin typeface="Arial Unicode MS" pitchFamily="34" charset="-128"/>
            </a:endParaRPr>
          </a:p>
        </p:txBody>
      </p:sp>
      <p:sp>
        <p:nvSpPr>
          <p:cNvPr id="9232" name="Oval 16"/>
          <p:cNvSpPr>
            <a:spLocks noChangeArrowheads="1"/>
          </p:cNvSpPr>
          <p:nvPr/>
        </p:nvSpPr>
        <p:spPr bwMode="auto">
          <a:xfrm>
            <a:off x="2916238" y="2133600"/>
            <a:ext cx="1081087" cy="935038"/>
          </a:xfrm>
          <a:prstGeom prst="ellipse">
            <a:avLst/>
          </a:prstGeom>
          <a:gradFill rotWithShape="1">
            <a:gsLst>
              <a:gs pos="0">
                <a:srgbClr val="FFFF66"/>
              </a:gs>
              <a:gs pos="100000">
                <a:srgbClr val="FF99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CC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Oval 16"/>
          <p:cNvSpPr>
            <a:spLocks noChangeArrowheads="1"/>
          </p:cNvSpPr>
          <p:nvPr/>
        </p:nvSpPr>
        <p:spPr bwMode="auto">
          <a:xfrm>
            <a:off x="5335342" y="4329906"/>
            <a:ext cx="3341114" cy="935038"/>
          </a:xfrm>
          <a:prstGeom prst="ellipse">
            <a:avLst/>
          </a:prstGeom>
          <a:gradFill rotWithShape="1">
            <a:gsLst>
              <a:gs pos="0">
                <a:srgbClr val="FFFF66"/>
              </a:gs>
              <a:gs pos="100000">
                <a:srgbClr val="FF99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CC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ru-RU" sz="5400" b="1" dirty="0" smtClean="0">
                <a:solidFill>
                  <a:srgbClr val="000000"/>
                </a:solidFill>
              </a:rPr>
              <a:t>целебный</a:t>
            </a:r>
            <a:endParaRPr lang="ru-RU" sz="54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8450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2" name="AutoShape 24"/>
          <p:cNvSpPr>
            <a:spLocks noChangeArrowheads="1"/>
          </p:cNvSpPr>
          <p:nvPr/>
        </p:nvSpPr>
        <p:spPr bwMode="auto">
          <a:xfrm rot="57110900">
            <a:off x="2915444" y="1845469"/>
            <a:ext cx="1871662" cy="25908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gradFill rotWithShape="1">
            <a:gsLst>
              <a:gs pos="0">
                <a:srgbClr val="9999FF"/>
              </a:gs>
              <a:gs pos="100000">
                <a:srgbClr val="6600FF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r>
              <a:rPr lang="ru-RU" sz="3600" b="1">
                <a:solidFill>
                  <a:schemeClr val="bg1"/>
                </a:solidFill>
                <a:latin typeface="Arial" pitchFamily="34" charset="0"/>
              </a:rPr>
              <a:t>5,4</a:t>
            </a:r>
          </a:p>
        </p:txBody>
      </p:sp>
      <p:sp>
        <p:nvSpPr>
          <p:cNvPr id="7193" name="AutoShape 25"/>
          <p:cNvSpPr>
            <a:spLocks noChangeArrowheads="1"/>
          </p:cNvSpPr>
          <p:nvPr/>
        </p:nvSpPr>
        <p:spPr bwMode="auto">
          <a:xfrm rot="5231936">
            <a:off x="4572794" y="1267619"/>
            <a:ext cx="1868488" cy="25908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gradFill rotWithShape="1">
            <a:gsLst>
              <a:gs pos="0">
                <a:srgbClr val="9999FF"/>
              </a:gs>
              <a:gs pos="100000">
                <a:srgbClr val="6600FF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rot="10800000" vert="eaVert" wrap="none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  <a:latin typeface="Arial" pitchFamily="34" charset="0"/>
              </a:rPr>
              <a:t>0</a:t>
            </a:r>
            <a:endParaRPr lang="ru-RU" sz="3600" b="1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7194" name="AutoShape 26"/>
          <p:cNvSpPr>
            <a:spLocks noChangeArrowheads="1"/>
          </p:cNvSpPr>
          <p:nvPr/>
        </p:nvSpPr>
        <p:spPr bwMode="auto">
          <a:xfrm rot="975701">
            <a:off x="3851275" y="404813"/>
            <a:ext cx="1870075" cy="25908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gradFill rotWithShape="1">
            <a:gsLst>
              <a:gs pos="0">
                <a:srgbClr val="9999FF"/>
              </a:gs>
              <a:gs pos="100000">
                <a:srgbClr val="6600FF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  <a:latin typeface="Arial" pitchFamily="34" charset="0"/>
              </a:rPr>
              <a:t>1,4</a:t>
            </a:r>
            <a:endParaRPr lang="ru-RU" sz="3600" b="1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7195" name="AutoShape 27"/>
          <p:cNvSpPr>
            <a:spLocks noChangeArrowheads="1"/>
          </p:cNvSpPr>
          <p:nvPr/>
        </p:nvSpPr>
        <p:spPr bwMode="auto">
          <a:xfrm rot="-3342650">
            <a:off x="2749550" y="714376"/>
            <a:ext cx="1914525" cy="25908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gradFill rotWithShape="1">
            <a:gsLst>
              <a:gs pos="0">
                <a:srgbClr val="9999FF"/>
              </a:gs>
              <a:gs pos="100000">
                <a:srgbClr val="6600FF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  <a:latin typeface="Arial" pitchFamily="34" charset="0"/>
              </a:rPr>
              <a:t>4</a:t>
            </a:r>
            <a:endParaRPr lang="ru-RU" sz="3600" b="1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7199" name="Freeform 31"/>
          <p:cNvSpPr>
            <a:spLocks/>
          </p:cNvSpPr>
          <p:nvPr/>
        </p:nvSpPr>
        <p:spPr bwMode="auto">
          <a:xfrm rot="561520">
            <a:off x="4500563" y="3213100"/>
            <a:ext cx="2720975" cy="3063875"/>
          </a:xfrm>
          <a:custGeom>
            <a:avLst/>
            <a:gdLst/>
            <a:ahLst/>
            <a:cxnLst>
              <a:cxn ang="0">
                <a:pos x="329" y="631"/>
              </a:cxn>
              <a:cxn ang="0">
                <a:pos x="448" y="466"/>
              </a:cxn>
              <a:cxn ang="0">
                <a:pos x="484" y="439"/>
              </a:cxn>
              <a:cxn ang="0">
                <a:pos x="576" y="357"/>
              </a:cxn>
              <a:cxn ang="0">
                <a:pos x="631" y="329"/>
              </a:cxn>
              <a:cxn ang="0">
                <a:pos x="750" y="274"/>
              </a:cxn>
              <a:cxn ang="0">
                <a:pos x="914" y="219"/>
              </a:cxn>
              <a:cxn ang="0">
                <a:pos x="978" y="201"/>
              </a:cxn>
              <a:cxn ang="0">
                <a:pos x="1088" y="137"/>
              </a:cxn>
              <a:cxn ang="0">
                <a:pos x="1216" y="91"/>
              </a:cxn>
              <a:cxn ang="0">
                <a:pos x="1335" y="0"/>
              </a:cxn>
              <a:cxn ang="0">
                <a:pos x="1326" y="82"/>
              </a:cxn>
              <a:cxn ang="0">
                <a:pos x="1316" y="110"/>
              </a:cxn>
              <a:cxn ang="0">
                <a:pos x="1316" y="677"/>
              </a:cxn>
              <a:cxn ang="0">
                <a:pos x="1271" y="786"/>
              </a:cxn>
              <a:cxn ang="0">
                <a:pos x="1234" y="869"/>
              </a:cxn>
              <a:cxn ang="0">
                <a:pos x="1198" y="987"/>
              </a:cxn>
              <a:cxn ang="0">
                <a:pos x="1124" y="1088"/>
              </a:cxn>
              <a:cxn ang="0">
                <a:pos x="1106" y="1115"/>
              </a:cxn>
              <a:cxn ang="0">
                <a:pos x="942" y="1152"/>
              </a:cxn>
              <a:cxn ang="0">
                <a:pos x="759" y="1207"/>
              </a:cxn>
              <a:cxn ang="0">
                <a:pos x="686" y="1225"/>
              </a:cxn>
              <a:cxn ang="0">
                <a:pos x="649" y="1234"/>
              </a:cxn>
              <a:cxn ang="0">
                <a:pos x="347" y="1271"/>
              </a:cxn>
              <a:cxn ang="0">
                <a:pos x="265" y="1298"/>
              </a:cxn>
              <a:cxn ang="0">
                <a:pos x="238" y="1307"/>
              </a:cxn>
              <a:cxn ang="0">
                <a:pos x="183" y="1335"/>
              </a:cxn>
              <a:cxn ang="0">
                <a:pos x="128" y="1353"/>
              </a:cxn>
              <a:cxn ang="0">
                <a:pos x="0" y="1408"/>
              </a:cxn>
            </a:cxnLst>
            <a:rect l="0" t="0" r="r" b="b"/>
            <a:pathLst>
              <a:path w="1350" h="1408">
                <a:moveTo>
                  <a:pt x="329" y="631"/>
                </a:moveTo>
                <a:cubicBezTo>
                  <a:pt x="347" y="556"/>
                  <a:pt x="397" y="520"/>
                  <a:pt x="448" y="466"/>
                </a:cubicBezTo>
                <a:cubicBezTo>
                  <a:pt x="458" y="455"/>
                  <a:pt x="474" y="450"/>
                  <a:pt x="484" y="439"/>
                </a:cubicBezTo>
                <a:cubicBezTo>
                  <a:pt x="535" y="382"/>
                  <a:pt x="504" y="380"/>
                  <a:pt x="576" y="357"/>
                </a:cubicBezTo>
                <a:cubicBezTo>
                  <a:pt x="616" y="314"/>
                  <a:pt x="566" y="361"/>
                  <a:pt x="631" y="329"/>
                </a:cubicBezTo>
                <a:cubicBezTo>
                  <a:pt x="686" y="302"/>
                  <a:pt x="692" y="288"/>
                  <a:pt x="750" y="274"/>
                </a:cubicBezTo>
                <a:cubicBezTo>
                  <a:pt x="800" y="241"/>
                  <a:pt x="855" y="228"/>
                  <a:pt x="914" y="219"/>
                </a:cubicBezTo>
                <a:cubicBezTo>
                  <a:pt x="935" y="212"/>
                  <a:pt x="958" y="210"/>
                  <a:pt x="978" y="201"/>
                </a:cubicBezTo>
                <a:cubicBezTo>
                  <a:pt x="1017" y="184"/>
                  <a:pt x="1052" y="158"/>
                  <a:pt x="1088" y="137"/>
                </a:cubicBezTo>
                <a:cubicBezTo>
                  <a:pt x="1126" y="115"/>
                  <a:pt x="1174" y="102"/>
                  <a:pt x="1216" y="91"/>
                </a:cubicBezTo>
                <a:cubicBezTo>
                  <a:pt x="1263" y="60"/>
                  <a:pt x="1296" y="37"/>
                  <a:pt x="1335" y="0"/>
                </a:cubicBezTo>
                <a:cubicBezTo>
                  <a:pt x="1350" y="45"/>
                  <a:pt x="1347" y="19"/>
                  <a:pt x="1326" y="82"/>
                </a:cubicBezTo>
                <a:cubicBezTo>
                  <a:pt x="1323" y="91"/>
                  <a:pt x="1316" y="110"/>
                  <a:pt x="1316" y="110"/>
                </a:cubicBezTo>
                <a:cubicBezTo>
                  <a:pt x="1333" y="372"/>
                  <a:pt x="1332" y="292"/>
                  <a:pt x="1316" y="677"/>
                </a:cubicBezTo>
                <a:cubicBezTo>
                  <a:pt x="1314" y="716"/>
                  <a:pt x="1271" y="786"/>
                  <a:pt x="1271" y="786"/>
                </a:cubicBezTo>
                <a:cubicBezTo>
                  <a:pt x="1247" y="884"/>
                  <a:pt x="1284" y="750"/>
                  <a:pt x="1234" y="869"/>
                </a:cubicBezTo>
                <a:cubicBezTo>
                  <a:pt x="1218" y="907"/>
                  <a:pt x="1217" y="949"/>
                  <a:pt x="1198" y="987"/>
                </a:cubicBezTo>
                <a:cubicBezTo>
                  <a:pt x="1179" y="1024"/>
                  <a:pt x="1150" y="1057"/>
                  <a:pt x="1124" y="1088"/>
                </a:cubicBezTo>
                <a:cubicBezTo>
                  <a:pt x="1117" y="1096"/>
                  <a:pt x="1114" y="1108"/>
                  <a:pt x="1106" y="1115"/>
                </a:cubicBezTo>
                <a:cubicBezTo>
                  <a:pt x="1084" y="1133"/>
                  <a:pt x="970" y="1145"/>
                  <a:pt x="942" y="1152"/>
                </a:cubicBezTo>
                <a:cubicBezTo>
                  <a:pt x="879" y="1168"/>
                  <a:pt x="821" y="1193"/>
                  <a:pt x="759" y="1207"/>
                </a:cubicBezTo>
                <a:cubicBezTo>
                  <a:pt x="735" y="1213"/>
                  <a:pt x="710" y="1219"/>
                  <a:pt x="686" y="1225"/>
                </a:cubicBezTo>
                <a:cubicBezTo>
                  <a:pt x="674" y="1228"/>
                  <a:pt x="649" y="1234"/>
                  <a:pt x="649" y="1234"/>
                </a:cubicBezTo>
                <a:cubicBezTo>
                  <a:pt x="558" y="1298"/>
                  <a:pt x="476" y="1266"/>
                  <a:pt x="347" y="1271"/>
                </a:cubicBezTo>
                <a:cubicBezTo>
                  <a:pt x="283" y="1292"/>
                  <a:pt x="310" y="1283"/>
                  <a:pt x="265" y="1298"/>
                </a:cubicBezTo>
                <a:cubicBezTo>
                  <a:pt x="256" y="1301"/>
                  <a:pt x="238" y="1307"/>
                  <a:pt x="238" y="1307"/>
                </a:cubicBezTo>
                <a:cubicBezTo>
                  <a:pt x="208" y="1337"/>
                  <a:pt x="231" y="1321"/>
                  <a:pt x="183" y="1335"/>
                </a:cubicBezTo>
                <a:cubicBezTo>
                  <a:pt x="165" y="1340"/>
                  <a:pt x="128" y="1353"/>
                  <a:pt x="128" y="1353"/>
                </a:cubicBezTo>
                <a:cubicBezTo>
                  <a:pt x="94" y="1387"/>
                  <a:pt x="49" y="1408"/>
                  <a:pt x="0" y="1408"/>
                </a:cubicBezTo>
              </a:path>
            </a:pathLst>
          </a:custGeom>
          <a:gradFill rotWithShape="1">
            <a:gsLst>
              <a:gs pos="0">
                <a:srgbClr val="00FF00"/>
              </a:gs>
              <a:gs pos="100000">
                <a:srgbClr val="00FF00">
                  <a:gamma/>
                  <a:shade val="46275"/>
                  <a:invGamma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rgbClr val="00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200" name="Text Box 32"/>
          <p:cNvSpPr txBox="1">
            <a:spLocks noChangeArrowheads="1"/>
          </p:cNvSpPr>
          <p:nvPr/>
        </p:nvSpPr>
        <p:spPr bwMode="auto">
          <a:xfrm>
            <a:off x="5575464" y="4508500"/>
            <a:ext cx="108234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 b="1" dirty="0" smtClean="0">
                <a:latin typeface="Arial" pitchFamily="34" charset="0"/>
              </a:rPr>
              <a:t>10,8</a:t>
            </a:r>
            <a:endParaRPr lang="ru-RU" sz="3600" b="1" dirty="0">
              <a:latin typeface="Arial" pitchFamily="34" charset="0"/>
            </a:endParaRPr>
          </a:p>
        </p:txBody>
      </p:sp>
      <p:sp>
        <p:nvSpPr>
          <p:cNvPr id="7201" name="Oval 33"/>
          <p:cNvSpPr>
            <a:spLocks noChangeArrowheads="1"/>
          </p:cNvSpPr>
          <p:nvPr/>
        </p:nvSpPr>
        <p:spPr bwMode="auto">
          <a:xfrm rot="-678333">
            <a:off x="3995738" y="2133600"/>
            <a:ext cx="1223962" cy="1079500"/>
          </a:xfrm>
          <a:prstGeom prst="ellipse">
            <a:avLst/>
          </a:prstGeom>
          <a:gradFill rotWithShape="1">
            <a:gsLst>
              <a:gs pos="0">
                <a:srgbClr val="FFFF66"/>
              </a:gs>
              <a:gs pos="100000">
                <a:srgbClr val="FF99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CC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204" name="Freeform 36"/>
          <p:cNvSpPr>
            <a:spLocks/>
          </p:cNvSpPr>
          <p:nvPr/>
        </p:nvSpPr>
        <p:spPr bwMode="auto">
          <a:xfrm>
            <a:off x="4092575" y="3141663"/>
            <a:ext cx="755650" cy="3683000"/>
          </a:xfrm>
          <a:custGeom>
            <a:avLst/>
            <a:gdLst/>
            <a:ahLst/>
            <a:cxnLst>
              <a:cxn ang="0">
                <a:pos x="438" y="0"/>
              </a:cxn>
              <a:cxn ang="0">
                <a:pos x="438" y="725"/>
              </a:cxn>
              <a:cxn ang="0">
                <a:pos x="211" y="1406"/>
              </a:cxn>
              <a:cxn ang="0">
                <a:pos x="30" y="2177"/>
              </a:cxn>
              <a:cxn ang="0">
                <a:pos x="30" y="2268"/>
              </a:cxn>
            </a:cxnLst>
            <a:rect l="0" t="0" r="r" b="b"/>
            <a:pathLst>
              <a:path w="476" h="2320">
                <a:moveTo>
                  <a:pt x="438" y="0"/>
                </a:moveTo>
                <a:cubicBezTo>
                  <a:pt x="457" y="245"/>
                  <a:pt x="476" y="491"/>
                  <a:pt x="438" y="725"/>
                </a:cubicBezTo>
                <a:cubicBezTo>
                  <a:pt x="400" y="959"/>
                  <a:pt x="279" y="1164"/>
                  <a:pt x="211" y="1406"/>
                </a:cubicBezTo>
                <a:cubicBezTo>
                  <a:pt x="143" y="1648"/>
                  <a:pt x="60" y="2034"/>
                  <a:pt x="30" y="2177"/>
                </a:cubicBezTo>
                <a:cubicBezTo>
                  <a:pt x="0" y="2320"/>
                  <a:pt x="30" y="2253"/>
                  <a:pt x="30" y="2268"/>
                </a:cubicBezTo>
              </a:path>
            </a:pathLst>
          </a:custGeom>
          <a:noFill/>
          <a:ln w="9525">
            <a:solidFill>
              <a:srgbClr val="3399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2" name="AutoShape 24"/>
          <p:cNvSpPr>
            <a:spLocks noChangeArrowheads="1"/>
          </p:cNvSpPr>
          <p:nvPr/>
        </p:nvSpPr>
        <p:spPr bwMode="auto">
          <a:xfrm rot="57110900">
            <a:off x="2915444" y="1845469"/>
            <a:ext cx="1871662" cy="25908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gradFill rotWithShape="1">
            <a:gsLst>
              <a:gs pos="0">
                <a:srgbClr val="9999FF"/>
              </a:gs>
              <a:gs pos="100000">
                <a:srgbClr val="6600FF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r>
              <a:rPr lang="ru-RU" sz="3600" b="1">
                <a:solidFill>
                  <a:schemeClr val="bg1"/>
                </a:solidFill>
                <a:latin typeface="Arial" pitchFamily="34" charset="0"/>
              </a:rPr>
              <a:t>5,4</a:t>
            </a:r>
          </a:p>
        </p:txBody>
      </p:sp>
      <p:sp>
        <p:nvSpPr>
          <p:cNvPr id="7193" name="AutoShape 25"/>
          <p:cNvSpPr>
            <a:spLocks noChangeArrowheads="1"/>
          </p:cNvSpPr>
          <p:nvPr/>
        </p:nvSpPr>
        <p:spPr bwMode="auto">
          <a:xfrm rot="5231936">
            <a:off x="4572794" y="1267619"/>
            <a:ext cx="1868488" cy="25908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gradFill rotWithShape="1">
            <a:gsLst>
              <a:gs pos="0">
                <a:srgbClr val="9999FF"/>
              </a:gs>
              <a:gs pos="100000">
                <a:srgbClr val="6600FF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rot="10800000" vert="eaVert" wrap="none" anchor="ctr"/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</a:rPr>
              <a:t>0</a:t>
            </a:r>
            <a:endParaRPr lang="ru-RU" sz="3600" b="1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7194" name="AutoShape 26"/>
          <p:cNvSpPr>
            <a:spLocks noChangeArrowheads="1"/>
          </p:cNvSpPr>
          <p:nvPr/>
        </p:nvSpPr>
        <p:spPr bwMode="auto">
          <a:xfrm rot="975701">
            <a:off x="3851275" y="404813"/>
            <a:ext cx="1870075" cy="25908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gradFill rotWithShape="1">
            <a:gsLst>
              <a:gs pos="0">
                <a:srgbClr val="9999FF"/>
              </a:gs>
              <a:gs pos="100000">
                <a:srgbClr val="6600FF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  <a:latin typeface="Arial" pitchFamily="34" charset="0"/>
              </a:rPr>
              <a:t>1,4</a:t>
            </a:r>
            <a:endParaRPr lang="ru-RU" sz="3600" b="1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7195" name="AutoShape 27"/>
          <p:cNvSpPr>
            <a:spLocks noChangeArrowheads="1"/>
          </p:cNvSpPr>
          <p:nvPr/>
        </p:nvSpPr>
        <p:spPr bwMode="auto">
          <a:xfrm rot="-3342650">
            <a:off x="2749550" y="714376"/>
            <a:ext cx="1914525" cy="25908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gradFill rotWithShape="1">
            <a:gsLst>
              <a:gs pos="0">
                <a:srgbClr val="9999FF"/>
              </a:gs>
              <a:gs pos="100000">
                <a:srgbClr val="6600FF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  <a:latin typeface="Arial" pitchFamily="34" charset="0"/>
              </a:rPr>
              <a:t>4</a:t>
            </a:r>
            <a:endParaRPr lang="ru-RU" sz="3600" b="1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7199" name="Freeform 31"/>
          <p:cNvSpPr>
            <a:spLocks/>
          </p:cNvSpPr>
          <p:nvPr/>
        </p:nvSpPr>
        <p:spPr bwMode="auto">
          <a:xfrm rot="561520">
            <a:off x="4500563" y="3213100"/>
            <a:ext cx="2720975" cy="3063875"/>
          </a:xfrm>
          <a:custGeom>
            <a:avLst/>
            <a:gdLst/>
            <a:ahLst/>
            <a:cxnLst>
              <a:cxn ang="0">
                <a:pos x="329" y="631"/>
              </a:cxn>
              <a:cxn ang="0">
                <a:pos x="448" y="466"/>
              </a:cxn>
              <a:cxn ang="0">
                <a:pos x="484" y="439"/>
              </a:cxn>
              <a:cxn ang="0">
                <a:pos x="576" y="357"/>
              </a:cxn>
              <a:cxn ang="0">
                <a:pos x="631" y="329"/>
              </a:cxn>
              <a:cxn ang="0">
                <a:pos x="750" y="274"/>
              </a:cxn>
              <a:cxn ang="0">
                <a:pos x="914" y="219"/>
              </a:cxn>
              <a:cxn ang="0">
                <a:pos x="978" y="201"/>
              </a:cxn>
              <a:cxn ang="0">
                <a:pos x="1088" y="137"/>
              </a:cxn>
              <a:cxn ang="0">
                <a:pos x="1216" y="91"/>
              </a:cxn>
              <a:cxn ang="0">
                <a:pos x="1335" y="0"/>
              </a:cxn>
              <a:cxn ang="0">
                <a:pos x="1326" y="82"/>
              </a:cxn>
              <a:cxn ang="0">
                <a:pos x="1316" y="110"/>
              </a:cxn>
              <a:cxn ang="0">
                <a:pos x="1316" y="677"/>
              </a:cxn>
              <a:cxn ang="0">
                <a:pos x="1271" y="786"/>
              </a:cxn>
              <a:cxn ang="0">
                <a:pos x="1234" y="869"/>
              </a:cxn>
              <a:cxn ang="0">
                <a:pos x="1198" y="987"/>
              </a:cxn>
              <a:cxn ang="0">
                <a:pos x="1124" y="1088"/>
              </a:cxn>
              <a:cxn ang="0">
                <a:pos x="1106" y="1115"/>
              </a:cxn>
              <a:cxn ang="0">
                <a:pos x="942" y="1152"/>
              </a:cxn>
              <a:cxn ang="0">
                <a:pos x="759" y="1207"/>
              </a:cxn>
              <a:cxn ang="0">
                <a:pos x="686" y="1225"/>
              </a:cxn>
              <a:cxn ang="0">
                <a:pos x="649" y="1234"/>
              </a:cxn>
              <a:cxn ang="0">
                <a:pos x="347" y="1271"/>
              </a:cxn>
              <a:cxn ang="0">
                <a:pos x="265" y="1298"/>
              </a:cxn>
              <a:cxn ang="0">
                <a:pos x="238" y="1307"/>
              </a:cxn>
              <a:cxn ang="0">
                <a:pos x="183" y="1335"/>
              </a:cxn>
              <a:cxn ang="0">
                <a:pos x="128" y="1353"/>
              </a:cxn>
              <a:cxn ang="0">
                <a:pos x="0" y="1408"/>
              </a:cxn>
            </a:cxnLst>
            <a:rect l="0" t="0" r="r" b="b"/>
            <a:pathLst>
              <a:path w="1350" h="1408">
                <a:moveTo>
                  <a:pt x="329" y="631"/>
                </a:moveTo>
                <a:cubicBezTo>
                  <a:pt x="347" y="556"/>
                  <a:pt x="397" y="520"/>
                  <a:pt x="448" y="466"/>
                </a:cubicBezTo>
                <a:cubicBezTo>
                  <a:pt x="458" y="455"/>
                  <a:pt x="474" y="450"/>
                  <a:pt x="484" y="439"/>
                </a:cubicBezTo>
                <a:cubicBezTo>
                  <a:pt x="535" y="382"/>
                  <a:pt x="504" y="380"/>
                  <a:pt x="576" y="357"/>
                </a:cubicBezTo>
                <a:cubicBezTo>
                  <a:pt x="616" y="314"/>
                  <a:pt x="566" y="361"/>
                  <a:pt x="631" y="329"/>
                </a:cubicBezTo>
                <a:cubicBezTo>
                  <a:pt x="686" y="302"/>
                  <a:pt x="692" y="288"/>
                  <a:pt x="750" y="274"/>
                </a:cubicBezTo>
                <a:cubicBezTo>
                  <a:pt x="800" y="241"/>
                  <a:pt x="855" y="228"/>
                  <a:pt x="914" y="219"/>
                </a:cubicBezTo>
                <a:cubicBezTo>
                  <a:pt x="935" y="212"/>
                  <a:pt x="958" y="210"/>
                  <a:pt x="978" y="201"/>
                </a:cubicBezTo>
                <a:cubicBezTo>
                  <a:pt x="1017" y="184"/>
                  <a:pt x="1052" y="158"/>
                  <a:pt x="1088" y="137"/>
                </a:cubicBezTo>
                <a:cubicBezTo>
                  <a:pt x="1126" y="115"/>
                  <a:pt x="1174" y="102"/>
                  <a:pt x="1216" y="91"/>
                </a:cubicBezTo>
                <a:cubicBezTo>
                  <a:pt x="1263" y="60"/>
                  <a:pt x="1296" y="37"/>
                  <a:pt x="1335" y="0"/>
                </a:cubicBezTo>
                <a:cubicBezTo>
                  <a:pt x="1350" y="45"/>
                  <a:pt x="1347" y="19"/>
                  <a:pt x="1326" y="82"/>
                </a:cubicBezTo>
                <a:cubicBezTo>
                  <a:pt x="1323" y="91"/>
                  <a:pt x="1316" y="110"/>
                  <a:pt x="1316" y="110"/>
                </a:cubicBezTo>
                <a:cubicBezTo>
                  <a:pt x="1333" y="372"/>
                  <a:pt x="1332" y="292"/>
                  <a:pt x="1316" y="677"/>
                </a:cubicBezTo>
                <a:cubicBezTo>
                  <a:pt x="1314" y="716"/>
                  <a:pt x="1271" y="786"/>
                  <a:pt x="1271" y="786"/>
                </a:cubicBezTo>
                <a:cubicBezTo>
                  <a:pt x="1247" y="884"/>
                  <a:pt x="1284" y="750"/>
                  <a:pt x="1234" y="869"/>
                </a:cubicBezTo>
                <a:cubicBezTo>
                  <a:pt x="1218" y="907"/>
                  <a:pt x="1217" y="949"/>
                  <a:pt x="1198" y="987"/>
                </a:cubicBezTo>
                <a:cubicBezTo>
                  <a:pt x="1179" y="1024"/>
                  <a:pt x="1150" y="1057"/>
                  <a:pt x="1124" y="1088"/>
                </a:cubicBezTo>
                <a:cubicBezTo>
                  <a:pt x="1117" y="1096"/>
                  <a:pt x="1114" y="1108"/>
                  <a:pt x="1106" y="1115"/>
                </a:cubicBezTo>
                <a:cubicBezTo>
                  <a:pt x="1084" y="1133"/>
                  <a:pt x="970" y="1145"/>
                  <a:pt x="942" y="1152"/>
                </a:cubicBezTo>
                <a:cubicBezTo>
                  <a:pt x="879" y="1168"/>
                  <a:pt x="821" y="1193"/>
                  <a:pt x="759" y="1207"/>
                </a:cubicBezTo>
                <a:cubicBezTo>
                  <a:pt x="735" y="1213"/>
                  <a:pt x="710" y="1219"/>
                  <a:pt x="686" y="1225"/>
                </a:cubicBezTo>
                <a:cubicBezTo>
                  <a:pt x="674" y="1228"/>
                  <a:pt x="649" y="1234"/>
                  <a:pt x="649" y="1234"/>
                </a:cubicBezTo>
                <a:cubicBezTo>
                  <a:pt x="558" y="1298"/>
                  <a:pt x="476" y="1266"/>
                  <a:pt x="347" y="1271"/>
                </a:cubicBezTo>
                <a:cubicBezTo>
                  <a:pt x="283" y="1292"/>
                  <a:pt x="310" y="1283"/>
                  <a:pt x="265" y="1298"/>
                </a:cubicBezTo>
                <a:cubicBezTo>
                  <a:pt x="256" y="1301"/>
                  <a:pt x="238" y="1307"/>
                  <a:pt x="238" y="1307"/>
                </a:cubicBezTo>
                <a:cubicBezTo>
                  <a:pt x="208" y="1337"/>
                  <a:pt x="231" y="1321"/>
                  <a:pt x="183" y="1335"/>
                </a:cubicBezTo>
                <a:cubicBezTo>
                  <a:pt x="165" y="1340"/>
                  <a:pt x="128" y="1353"/>
                  <a:pt x="128" y="1353"/>
                </a:cubicBezTo>
                <a:cubicBezTo>
                  <a:pt x="94" y="1387"/>
                  <a:pt x="49" y="1408"/>
                  <a:pt x="0" y="1408"/>
                </a:cubicBezTo>
              </a:path>
            </a:pathLst>
          </a:custGeom>
          <a:gradFill rotWithShape="1">
            <a:gsLst>
              <a:gs pos="0">
                <a:srgbClr val="00FF00"/>
              </a:gs>
              <a:gs pos="100000">
                <a:srgbClr val="00FF00">
                  <a:gamma/>
                  <a:shade val="46275"/>
                  <a:invGamma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rgbClr val="00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200" name="Text Box 32"/>
          <p:cNvSpPr txBox="1">
            <a:spLocks noChangeArrowheads="1"/>
          </p:cNvSpPr>
          <p:nvPr/>
        </p:nvSpPr>
        <p:spPr bwMode="auto">
          <a:xfrm>
            <a:off x="5575463" y="4508500"/>
            <a:ext cx="108234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 b="1" dirty="0" smtClean="0">
                <a:latin typeface="Arial" pitchFamily="34" charset="0"/>
              </a:rPr>
              <a:t>10,8</a:t>
            </a:r>
            <a:endParaRPr lang="ru-RU" sz="3600" b="1" dirty="0">
              <a:latin typeface="Arial" pitchFamily="34" charset="0"/>
            </a:endParaRPr>
          </a:p>
        </p:txBody>
      </p:sp>
      <p:sp>
        <p:nvSpPr>
          <p:cNvPr id="7201" name="Oval 33"/>
          <p:cNvSpPr>
            <a:spLocks noChangeArrowheads="1"/>
          </p:cNvSpPr>
          <p:nvPr/>
        </p:nvSpPr>
        <p:spPr bwMode="auto">
          <a:xfrm rot="-678333">
            <a:off x="3995738" y="2133600"/>
            <a:ext cx="1223962" cy="1079500"/>
          </a:xfrm>
          <a:prstGeom prst="ellipse">
            <a:avLst/>
          </a:prstGeom>
          <a:gradFill rotWithShape="1">
            <a:gsLst>
              <a:gs pos="0">
                <a:srgbClr val="FFFF66"/>
              </a:gs>
              <a:gs pos="100000">
                <a:srgbClr val="FF99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CC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204" name="Freeform 36"/>
          <p:cNvSpPr>
            <a:spLocks/>
          </p:cNvSpPr>
          <p:nvPr/>
        </p:nvSpPr>
        <p:spPr bwMode="auto">
          <a:xfrm>
            <a:off x="4092575" y="3141663"/>
            <a:ext cx="755650" cy="3683000"/>
          </a:xfrm>
          <a:custGeom>
            <a:avLst/>
            <a:gdLst/>
            <a:ahLst/>
            <a:cxnLst>
              <a:cxn ang="0">
                <a:pos x="438" y="0"/>
              </a:cxn>
              <a:cxn ang="0">
                <a:pos x="438" y="725"/>
              </a:cxn>
              <a:cxn ang="0">
                <a:pos x="211" y="1406"/>
              </a:cxn>
              <a:cxn ang="0">
                <a:pos x="30" y="2177"/>
              </a:cxn>
              <a:cxn ang="0">
                <a:pos x="30" y="2268"/>
              </a:cxn>
            </a:cxnLst>
            <a:rect l="0" t="0" r="r" b="b"/>
            <a:pathLst>
              <a:path w="476" h="2320">
                <a:moveTo>
                  <a:pt x="438" y="0"/>
                </a:moveTo>
                <a:cubicBezTo>
                  <a:pt x="457" y="245"/>
                  <a:pt x="476" y="491"/>
                  <a:pt x="438" y="725"/>
                </a:cubicBezTo>
                <a:cubicBezTo>
                  <a:pt x="400" y="959"/>
                  <a:pt x="279" y="1164"/>
                  <a:pt x="211" y="1406"/>
                </a:cubicBezTo>
                <a:cubicBezTo>
                  <a:pt x="143" y="1648"/>
                  <a:pt x="60" y="2034"/>
                  <a:pt x="30" y="2177"/>
                </a:cubicBezTo>
                <a:cubicBezTo>
                  <a:pt x="0" y="2320"/>
                  <a:pt x="30" y="2253"/>
                  <a:pt x="30" y="2268"/>
                </a:cubicBezTo>
              </a:path>
            </a:pathLst>
          </a:custGeom>
          <a:noFill/>
          <a:ln w="9525">
            <a:solidFill>
              <a:srgbClr val="3399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" name="Oval 33"/>
          <p:cNvSpPr>
            <a:spLocks noChangeArrowheads="1"/>
          </p:cNvSpPr>
          <p:nvPr/>
        </p:nvSpPr>
        <p:spPr bwMode="auto">
          <a:xfrm rot="-678333">
            <a:off x="506584" y="4570532"/>
            <a:ext cx="3429938" cy="1512121"/>
          </a:xfrm>
          <a:prstGeom prst="ellipse">
            <a:avLst/>
          </a:prstGeom>
          <a:gradFill rotWithShape="1">
            <a:gsLst>
              <a:gs pos="0">
                <a:srgbClr val="FFFF66"/>
              </a:gs>
              <a:gs pos="100000">
                <a:srgbClr val="FF99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CC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ru-RU" sz="5400" b="1" dirty="0" smtClean="0"/>
              <a:t>целебный</a:t>
            </a:r>
            <a:endParaRPr lang="ru-RU" sz="5400" b="1" dirty="0"/>
          </a:p>
        </p:txBody>
      </p:sp>
    </p:spTree>
    <p:extLst>
      <p:ext uri="{BB962C8B-B14F-4D97-AF65-F5344CB8AC3E}">
        <p14:creationId xmlns:p14="http://schemas.microsoft.com/office/powerpoint/2010/main" val="2429391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0"/>
          <p:cNvGrpSpPr>
            <a:grpSpLocks noChangeAspect="1"/>
          </p:cNvGrpSpPr>
          <p:nvPr/>
        </p:nvGrpSpPr>
        <p:grpSpPr bwMode="auto">
          <a:xfrm>
            <a:off x="1692275" y="-26988"/>
            <a:ext cx="5943600" cy="8343901"/>
            <a:chOff x="2274" y="6111"/>
            <a:chExt cx="7341" cy="10173"/>
          </a:xfrm>
        </p:grpSpPr>
        <p:sp>
          <p:nvSpPr>
            <p:cNvPr id="6165" name="AutoShape 21"/>
            <p:cNvSpPr>
              <a:spLocks noChangeAspect="1" noChangeArrowheads="1" noTextEdit="1"/>
            </p:cNvSpPr>
            <p:nvPr/>
          </p:nvSpPr>
          <p:spPr bwMode="auto">
            <a:xfrm>
              <a:off x="2274" y="6111"/>
              <a:ext cx="7341" cy="10173"/>
            </a:xfrm>
            <a:prstGeom prst="rect">
              <a:avLst/>
            </a:prstGeom>
            <a:noFill/>
          </p:spPr>
          <p:txBody>
            <a:bodyPr/>
            <a:lstStyle/>
            <a:p>
              <a:endParaRPr lang="ru-RU"/>
            </a:p>
          </p:txBody>
        </p:sp>
        <p:sp>
          <p:nvSpPr>
            <p:cNvPr id="6166" name="Oval 22"/>
            <p:cNvSpPr>
              <a:spLocks noChangeArrowheads="1"/>
            </p:cNvSpPr>
            <p:nvPr/>
          </p:nvSpPr>
          <p:spPr bwMode="auto">
            <a:xfrm rot="2360670">
              <a:off x="7074" y="6250"/>
              <a:ext cx="1554" cy="320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99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800">
                <a:latin typeface="Arial" pitchFamily="34" charset="0"/>
              </a:endParaRPr>
            </a:p>
          </p:txBody>
        </p:sp>
        <p:sp>
          <p:nvSpPr>
            <p:cNvPr id="6167" name="Oval 23"/>
            <p:cNvSpPr>
              <a:spLocks noChangeArrowheads="1"/>
            </p:cNvSpPr>
            <p:nvPr/>
          </p:nvSpPr>
          <p:spPr bwMode="auto">
            <a:xfrm rot="-1789261">
              <a:off x="5097" y="6111"/>
              <a:ext cx="1553" cy="320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99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800">
                <a:latin typeface="Arial" pitchFamily="34" charset="0"/>
              </a:endParaRPr>
            </a:p>
            <a:p>
              <a:pPr eaLnBrk="0" hangingPunct="0"/>
              <a:endParaRPr lang="ru-RU" sz="1800">
                <a:latin typeface="Arial" pitchFamily="34" charset="0"/>
              </a:endParaRPr>
            </a:p>
          </p:txBody>
        </p:sp>
        <p:sp>
          <p:nvSpPr>
            <p:cNvPr id="6168" name="Oval 24"/>
            <p:cNvSpPr>
              <a:spLocks noChangeArrowheads="1"/>
            </p:cNvSpPr>
            <p:nvPr/>
          </p:nvSpPr>
          <p:spPr bwMode="auto">
            <a:xfrm rot="16200000">
              <a:off x="4260" y="7484"/>
              <a:ext cx="1532" cy="324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9900"/>
              </a:solidFill>
              <a:round/>
              <a:headEnd/>
              <a:tailEnd/>
            </a:ln>
          </p:spPr>
          <p:txBody>
            <a:bodyPr vert="eaVert"/>
            <a:lstStyle/>
            <a:p>
              <a:endParaRPr lang="ru-RU" sz="1800">
                <a:latin typeface="Arial" pitchFamily="34" charset="0"/>
              </a:endParaRPr>
            </a:p>
          </p:txBody>
        </p:sp>
        <p:sp>
          <p:nvSpPr>
            <p:cNvPr id="6169" name="Oval 25"/>
            <p:cNvSpPr>
              <a:spLocks noChangeArrowheads="1"/>
            </p:cNvSpPr>
            <p:nvPr/>
          </p:nvSpPr>
          <p:spPr bwMode="auto">
            <a:xfrm rot="-47897827">
              <a:off x="7226" y="8040"/>
              <a:ext cx="1531" cy="3247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CC00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ru-RU" sz="1200">
                  <a:latin typeface="Arial" pitchFamily="34" charset="0"/>
                  <a:cs typeface="Times New Roman" pitchFamily="18" charset="0"/>
                </a:rPr>
                <a:t>                </a:t>
              </a:r>
              <a:endParaRPr lang="ru-RU" sz="1800">
                <a:latin typeface="Arial" pitchFamily="34" charset="0"/>
              </a:endParaRPr>
            </a:p>
          </p:txBody>
        </p:sp>
        <p:sp>
          <p:nvSpPr>
            <p:cNvPr id="6170" name="Oval 26"/>
            <p:cNvSpPr>
              <a:spLocks noChangeArrowheads="1"/>
            </p:cNvSpPr>
            <p:nvPr/>
          </p:nvSpPr>
          <p:spPr bwMode="auto">
            <a:xfrm>
              <a:off x="5803" y="8480"/>
              <a:ext cx="1694" cy="1394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FFCC00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ru-RU" sz="4800">
                  <a:latin typeface="Arial" pitchFamily="34" charset="0"/>
                  <a:cs typeface="Times New Roman" pitchFamily="18" charset="0"/>
                </a:rPr>
                <a:t> </a:t>
              </a:r>
              <a:endParaRPr lang="ru-RU" sz="1800">
                <a:latin typeface="Arial" pitchFamily="34" charset="0"/>
              </a:endParaRPr>
            </a:p>
          </p:txBody>
        </p:sp>
        <p:sp>
          <p:nvSpPr>
            <p:cNvPr id="6171" name="Rectangle 27"/>
            <p:cNvSpPr>
              <a:spLocks noChangeArrowheads="1"/>
            </p:cNvSpPr>
            <p:nvPr/>
          </p:nvSpPr>
          <p:spPr bwMode="auto">
            <a:xfrm>
              <a:off x="7074" y="13218"/>
              <a:ext cx="1553" cy="8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 sz="1800">
                <a:latin typeface="Arial" pitchFamily="34" charset="0"/>
              </a:endParaRPr>
            </a:p>
          </p:txBody>
        </p:sp>
      </p:grpSp>
      <p:grpSp>
        <p:nvGrpSpPr>
          <p:cNvPr id="3" name="Group 28"/>
          <p:cNvGrpSpPr>
            <a:grpSpLocks noChangeAspect="1"/>
          </p:cNvGrpSpPr>
          <p:nvPr/>
        </p:nvGrpSpPr>
        <p:grpSpPr bwMode="auto">
          <a:xfrm>
            <a:off x="1692275" y="-26988"/>
            <a:ext cx="5943600" cy="8343901"/>
            <a:chOff x="2274" y="6111"/>
            <a:chExt cx="7341" cy="10173"/>
          </a:xfrm>
        </p:grpSpPr>
        <p:sp>
          <p:nvSpPr>
            <p:cNvPr id="6173" name="AutoShape 29"/>
            <p:cNvSpPr>
              <a:spLocks noChangeAspect="1" noChangeArrowheads="1" noTextEdit="1"/>
            </p:cNvSpPr>
            <p:nvPr/>
          </p:nvSpPr>
          <p:spPr bwMode="auto">
            <a:xfrm>
              <a:off x="2274" y="6111"/>
              <a:ext cx="7341" cy="10173"/>
            </a:xfrm>
            <a:prstGeom prst="rect">
              <a:avLst/>
            </a:prstGeom>
            <a:noFill/>
          </p:spPr>
          <p:txBody>
            <a:bodyPr/>
            <a:lstStyle/>
            <a:p>
              <a:endParaRPr lang="ru-RU"/>
            </a:p>
          </p:txBody>
        </p:sp>
        <p:sp>
          <p:nvSpPr>
            <p:cNvPr id="6174" name="Oval 30"/>
            <p:cNvSpPr>
              <a:spLocks noChangeArrowheads="1"/>
            </p:cNvSpPr>
            <p:nvPr/>
          </p:nvSpPr>
          <p:spPr bwMode="auto">
            <a:xfrm rot="2360670">
              <a:off x="7074" y="6250"/>
              <a:ext cx="1554" cy="3206"/>
            </a:xfrm>
            <a:prstGeom prst="ellipse">
              <a:avLst/>
            </a:prstGeom>
            <a:gradFill rotWithShape="1">
              <a:gsLst>
                <a:gs pos="0">
                  <a:srgbClr val="FF0000"/>
                </a:gs>
                <a:gs pos="100000">
                  <a:srgbClr val="CC00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800">
                <a:latin typeface="Arial" pitchFamily="34" charset="0"/>
              </a:endParaRPr>
            </a:p>
          </p:txBody>
        </p:sp>
        <p:sp>
          <p:nvSpPr>
            <p:cNvPr id="6175" name="Oval 31"/>
            <p:cNvSpPr>
              <a:spLocks noChangeArrowheads="1"/>
            </p:cNvSpPr>
            <p:nvPr/>
          </p:nvSpPr>
          <p:spPr bwMode="auto">
            <a:xfrm rot="-1789261">
              <a:off x="5097" y="6111"/>
              <a:ext cx="1553" cy="3206"/>
            </a:xfrm>
            <a:prstGeom prst="ellipse">
              <a:avLst/>
            </a:prstGeom>
            <a:gradFill rotWithShape="1">
              <a:gsLst>
                <a:gs pos="0">
                  <a:srgbClr val="FF0000"/>
                </a:gs>
                <a:gs pos="100000">
                  <a:srgbClr val="CC00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800">
                <a:latin typeface="Arial" pitchFamily="34" charset="0"/>
              </a:endParaRPr>
            </a:p>
            <a:p>
              <a:pPr eaLnBrk="0" hangingPunct="0"/>
              <a:endParaRPr lang="ru-RU" sz="1800">
                <a:latin typeface="Arial" pitchFamily="34" charset="0"/>
              </a:endParaRPr>
            </a:p>
          </p:txBody>
        </p:sp>
        <p:sp>
          <p:nvSpPr>
            <p:cNvPr id="6176" name="Oval 32"/>
            <p:cNvSpPr>
              <a:spLocks noChangeArrowheads="1"/>
            </p:cNvSpPr>
            <p:nvPr/>
          </p:nvSpPr>
          <p:spPr bwMode="auto">
            <a:xfrm rot="16200000">
              <a:off x="4260" y="7484"/>
              <a:ext cx="1532" cy="3245"/>
            </a:xfrm>
            <a:prstGeom prst="ellipse">
              <a:avLst/>
            </a:prstGeom>
            <a:gradFill rotWithShape="1">
              <a:gsLst>
                <a:gs pos="0">
                  <a:srgbClr val="FF0000"/>
                </a:gs>
                <a:gs pos="100000">
                  <a:srgbClr val="CC00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CC0000"/>
              </a:solidFill>
              <a:round/>
              <a:headEnd/>
              <a:tailEnd/>
            </a:ln>
          </p:spPr>
          <p:txBody>
            <a:bodyPr vert="eaVert"/>
            <a:lstStyle/>
            <a:p>
              <a:endParaRPr lang="ru-RU" sz="1800">
                <a:latin typeface="Arial" pitchFamily="34" charset="0"/>
              </a:endParaRPr>
            </a:p>
          </p:txBody>
        </p:sp>
        <p:sp>
          <p:nvSpPr>
            <p:cNvPr id="6177" name="Oval 33"/>
            <p:cNvSpPr>
              <a:spLocks noChangeArrowheads="1"/>
            </p:cNvSpPr>
            <p:nvPr/>
          </p:nvSpPr>
          <p:spPr bwMode="auto">
            <a:xfrm rot="-47897827">
              <a:off x="7226" y="8040"/>
              <a:ext cx="1531" cy="3247"/>
            </a:xfrm>
            <a:prstGeom prst="ellipse">
              <a:avLst/>
            </a:prstGeom>
            <a:gradFill rotWithShape="1">
              <a:gsLst>
                <a:gs pos="0">
                  <a:srgbClr val="FF0000"/>
                </a:gs>
                <a:gs pos="100000">
                  <a:srgbClr val="CC00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ru-RU" sz="1200">
                  <a:latin typeface="Arial" pitchFamily="34" charset="0"/>
                  <a:cs typeface="Times New Roman" pitchFamily="18" charset="0"/>
                </a:rPr>
                <a:t>                </a:t>
              </a:r>
              <a:endParaRPr lang="ru-RU" sz="1800">
                <a:latin typeface="Arial" pitchFamily="34" charset="0"/>
              </a:endParaRPr>
            </a:p>
          </p:txBody>
        </p:sp>
        <p:sp>
          <p:nvSpPr>
            <p:cNvPr id="6178" name="Oval 34"/>
            <p:cNvSpPr>
              <a:spLocks noChangeArrowheads="1"/>
            </p:cNvSpPr>
            <p:nvPr/>
          </p:nvSpPr>
          <p:spPr bwMode="auto">
            <a:xfrm>
              <a:off x="5803" y="8480"/>
              <a:ext cx="1694" cy="1394"/>
            </a:xfrm>
            <a:prstGeom prst="ellipse">
              <a:avLst/>
            </a:prstGeom>
            <a:solidFill>
              <a:srgbClr val="FFC000"/>
            </a:solidFill>
            <a:ln w="9525">
              <a:solidFill>
                <a:srgbClr val="FFCC00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ru-RU" sz="4800">
                  <a:latin typeface="Arial" pitchFamily="34" charset="0"/>
                  <a:cs typeface="Times New Roman" pitchFamily="18" charset="0"/>
                </a:rPr>
                <a:t> </a:t>
              </a:r>
              <a:endParaRPr lang="ru-RU" sz="1800">
                <a:latin typeface="Arial" pitchFamily="34" charset="0"/>
              </a:endParaRPr>
            </a:p>
          </p:txBody>
        </p:sp>
        <p:sp>
          <p:nvSpPr>
            <p:cNvPr id="6179" name="Rectangle 35"/>
            <p:cNvSpPr>
              <a:spLocks noChangeArrowheads="1"/>
            </p:cNvSpPr>
            <p:nvPr/>
          </p:nvSpPr>
          <p:spPr bwMode="auto">
            <a:xfrm>
              <a:off x="7074" y="13218"/>
              <a:ext cx="1553" cy="836"/>
            </a:xfrm>
            <a:prstGeom prst="rect">
              <a:avLst/>
            </a:prstGeom>
            <a:solidFill>
              <a:srgbClr val="FFFF99">
                <a:alpha val="96001"/>
              </a:srgbClr>
            </a:solidFill>
            <a:ln w="9525">
              <a:solidFill>
                <a:srgbClr val="FFFF99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 sz="1800">
                <a:latin typeface="Arial" pitchFamily="34" charset="0"/>
              </a:endParaRPr>
            </a:p>
          </p:txBody>
        </p:sp>
      </p:grpSp>
      <p:sp>
        <p:nvSpPr>
          <p:cNvPr id="6180" name="Text Box 36"/>
          <p:cNvSpPr txBox="1">
            <a:spLocks noChangeArrowheads="1"/>
          </p:cNvSpPr>
          <p:nvPr/>
        </p:nvSpPr>
        <p:spPr bwMode="auto">
          <a:xfrm>
            <a:off x="4246380" y="981075"/>
            <a:ext cx="82586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</a:rPr>
              <a:t>0</a:t>
            </a:r>
            <a:r>
              <a:rPr lang="en-US" sz="3600" b="1" dirty="0" smtClean="0">
                <a:solidFill>
                  <a:schemeClr val="bg1"/>
                </a:solidFill>
                <a:latin typeface="Arial" pitchFamily="34" charset="0"/>
              </a:rPr>
              <a:t>,1</a:t>
            </a:r>
            <a:endParaRPr lang="ru-RU" sz="3600" b="1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181" name="Text Box 37"/>
          <p:cNvSpPr txBox="1">
            <a:spLocks noChangeArrowheads="1"/>
          </p:cNvSpPr>
          <p:nvPr/>
        </p:nvSpPr>
        <p:spPr bwMode="auto">
          <a:xfrm>
            <a:off x="5664364" y="1052513"/>
            <a:ext cx="108234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  <a:latin typeface="Arial" pitchFamily="34" charset="0"/>
              </a:rPr>
              <a:t>3</a:t>
            </a:r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</a:rPr>
              <a:t>0,5</a:t>
            </a:r>
            <a:endParaRPr lang="ru-RU" sz="3600" b="1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182" name="Text Box 38"/>
          <p:cNvSpPr txBox="1">
            <a:spLocks noChangeArrowheads="1"/>
          </p:cNvSpPr>
          <p:nvPr/>
        </p:nvSpPr>
        <p:spPr bwMode="auto">
          <a:xfrm>
            <a:off x="6070764" y="2565400"/>
            <a:ext cx="108234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  <a:latin typeface="Arial" pitchFamily="34" charset="0"/>
              </a:rPr>
              <a:t>33,5</a:t>
            </a:r>
            <a:endParaRPr lang="ru-RU" sz="3600" b="1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183" name="Text Box 39"/>
          <p:cNvSpPr txBox="1">
            <a:spLocks noChangeArrowheads="1"/>
          </p:cNvSpPr>
          <p:nvPr/>
        </p:nvSpPr>
        <p:spPr bwMode="auto">
          <a:xfrm>
            <a:off x="3276600" y="2133600"/>
            <a:ext cx="819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chemeClr val="bg1"/>
                </a:solidFill>
                <a:latin typeface="Arial" pitchFamily="34" charset="0"/>
              </a:rPr>
              <a:t>6,9</a:t>
            </a:r>
          </a:p>
        </p:txBody>
      </p:sp>
      <p:sp>
        <p:nvSpPr>
          <p:cNvPr id="6184" name="Freeform 40"/>
          <p:cNvSpPr>
            <a:spLocks/>
          </p:cNvSpPr>
          <p:nvPr/>
        </p:nvSpPr>
        <p:spPr bwMode="auto">
          <a:xfrm>
            <a:off x="3840163" y="3068638"/>
            <a:ext cx="1163637" cy="3900487"/>
          </a:xfrm>
          <a:custGeom>
            <a:avLst/>
            <a:gdLst/>
            <a:ahLst/>
            <a:cxnLst>
              <a:cxn ang="0">
                <a:pos x="733" y="0"/>
              </a:cxn>
              <a:cxn ang="0">
                <a:pos x="416" y="272"/>
              </a:cxn>
              <a:cxn ang="0">
                <a:pos x="53" y="1588"/>
              </a:cxn>
              <a:cxn ang="0">
                <a:pos x="98" y="2359"/>
              </a:cxn>
              <a:cxn ang="0">
                <a:pos x="98" y="2177"/>
              </a:cxn>
            </a:cxnLst>
            <a:rect l="0" t="0" r="r" b="b"/>
            <a:pathLst>
              <a:path w="733" h="2457">
                <a:moveTo>
                  <a:pt x="733" y="0"/>
                </a:moveTo>
                <a:cubicBezTo>
                  <a:pt x="631" y="3"/>
                  <a:pt x="529" y="7"/>
                  <a:pt x="416" y="272"/>
                </a:cubicBezTo>
                <a:cubicBezTo>
                  <a:pt x="303" y="537"/>
                  <a:pt x="106" y="1240"/>
                  <a:pt x="53" y="1588"/>
                </a:cubicBezTo>
                <a:cubicBezTo>
                  <a:pt x="0" y="1936"/>
                  <a:pt x="91" y="2261"/>
                  <a:pt x="98" y="2359"/>
                </a:cubicBezTo>
                <a:cubicBezTo>
                  <a:pt x="105" y="2457"/>
                  <a:pt x="101" y="2317"/>
                  <a:pt x="98" y="2177"/>
                </a:cubicBezTo>
              </a:path>
            </a:pathLst>
          </a:custGeom>
          <a:noFill/>
          <a:ln w="9525">
            <a:solidFill>
              <a:schemeClr val="fol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185" name="Freeform 41"/>
          <p:cNvSpPr>
            <a:spLocks/>
          </p:cNvSpPr>
          <p:nvPr/>
        </p:nvSpPr>
        <p:spPr bwMode="auto">
          <a:xfrm>
            <a:off x="1984375" y="2960688"/>
            <a:ext cx="2006600" cy="3570287"/>
          </a:xfrm>
          <a:custGeom>
            <a:avLst/>
            <a:gdLst/>
            <a:ahLst/>
            <a:cxnLst>
              <a:cxn ang="0">
                <a:pos x="1264" y="1381"/>
              </a:cxn>
              <a:cxn ang="0">
                <a:pos x="1246" y="1253"/>
              </a:cxn>
              <a:cxn ang="0">
                <a:pos x="1173" y="1161"/>
              </a:cxn>
              <a:cxn ang="0">
                <a:pos x="953" y="732"/>
              </a:cxn>
              <a:cxn ang="0">
                <a:pos x="807" y="713"/>
              </a:cxn>
              <a:cxn ang="0">
                <a:pos x="469" y="540"/>
              </a:cxn>
              <a:cxn ang="0">
                <a:pos x="405" y="466"/>
              </a:cxn>
              <a:cxn ang="0">
                <a:pos x="259" y="338"/>
              </a:cxn>
              <a:cxn ang="0">
                <a:pos x="167" y="210"/>
              </a:cxn>
              <a:cxn ang="0">
                <a:pos x="103" y="101"/>
              </a:cxn>
              <a:cxn ang="0">
                <a:pos x="57" y="0"/>
              </a:cxn>
              <a:cxn ang="0">
                <a:pos x="48" y="28"/>
              </a:cxn>
              <a:cxn ang="0">
                <a:pos x="131" y="631"/>
              </a:cxn>
              <a:cxn ang="0">
                <a:pos x="103" y="686"/>
              </a:cxn>
              <a:cxn ang="0">
                <a:pos x="94" y="750"/>
              </a:cxn>
              <a:cxn ang="0">
                <a:pos x="85" y="777"/>
              </a:cxn>
              <a:cxn ang="0">
                <a:pos x="213" y="1189"/>
              </a:cxn>
              <a:cxn ang="0">
                <a:pos x="222" y="1216"/>
              </a:cxn>
              <a:cxn ang="0">
                <a:pos x="268" y="1262"/>
              </a:cxn>
              <a:cxn ang="0">
                <a:pos x="323" y="1381"/>
              </a:cxn>
              <a:cxn ang="0">
                <a:pos x="414" y="1481"/>
              </a:cxn>
              <a:cxn ang="0">
                <a:pos x="469" y="1527"/>
              </a:cxn>
              <a:cxn ang="0">
                <a:pos x="487" y="1554"/>
              </a:cxn>
              <a:cxn ang="0">
                <a:pos x="542" y="1600"/>
              </a:cxn>
              <a:cxn ang="0">
                <a:pos x="597" y="1673"/>
              </a:cxn>
              <a:cxn ang="0">
                <a:pos x="670" y="1792"/>
              </a:cxn>
              <a:cxn ang="0">
                <a:pos x="716" y="1829"/>
              </a:cxn>
              <a:cxn ang="0">
                <a:pos x="825" y="1948"/>
              </a:cxn>
              <a:cxn ang="0">
                <a:pos x="871" y="2002"/>
              </a:cxn>
              <a:cxn ang="0">
                <a:pos x="1008" y="2121"/>
              </a:cxn>
              <a:cxn ang="0">
                <a:pos x="1063" y="2158"/>
              </a:cxn>
              <a:cxn ang="0">
                <a:pos x="1118" y="2194"/>
              </a:cxn>
              <a:cxn ang="0">
                <a:pos x="1264" y="2249"/>
              </a:cxn>
            </a:cxnLst>
            <a:rect l="0" t="0" r="r" b="b"/>
            <a:pathLst>
              <a:path w="1264" h="2249">
                <a:moveTo>
                  <a:pt x="1264" y="1381"/>
                </a:moveTo>
                <a:cubicBezTo>
                  <a:pt x="1264" y="1378"/>
                  <a:pt x="1263" y="1282"/>
                  <a:pt x="1246" y="1253"/>
                </a:cubicBezTo>
                <a:cubicBezTo>
                  <a:pt x="1223" y="1214"/>
                  <a:pt x="1190" y="1213"/>
                  <a:pt x="1173" y="1161"/>
                </a:cubicBezTo>
                <a:cubicBezTo>
                  <a:pt x="1128" y="1027"/>
                  <a:pt x="1091" y="802"/>
                  <a:pt x="953" y="732"/>
                </a:cubicBezTo>
                <a:cubicBezTo>
                  <a:pt x="909" y="710"/>
                  <a:pt x="850" y="716"/>
                  <a:pt x="807" y="713"/>
                </a:cubicBezTo>
                <a:cubicBezTo>
                  <a:pt x="675" y="687"/>
                  <a:pt x="569" y="628"/>
                  <a:pt x="469" y="540"/>
                </a:cubicBezTo>
                <a:cubicBezTo>
                  <a:pt x="341" y="428"/>
                  <a:pt x="512" y="573"/>
                  <a:pt x="405" y="466"/>
                </a:cubicBezTo>
                <a:cubicBezTo>
                  <a:pt x="360" y="421"/>
                  <a:pt x="301" y="386"/>
                  <a:pt x="259" y="338"/>
                </a:cubicBezTo>
                <a:cubicBezTo>
                  <a:pt x="223" y="297"/>
                  <a:pt x="205" y="250"/>
                  <a:pt x="167" y="210"/>
                </a:cubicBezTo>
                <a:cubicBezTo>
                  <a:pt x="152" y="165"/>
                  <a:pt x="128" y="139"/>
                  <a:pt x="103" y="101"/>
                </a:cubicBezTo>
                <a:cubicBezTo>
                  <a:pt x="93" y="62"/>
                  <a:pt x="80" y="34"/>
                  <a:pt x="57" y="0"/>
                </a:cubicBezTo>
                <a:cubicBezTo>
                  <a:pt x="54" y="9"/>
                  <a:pt x="48" y="18"/>
                  <a:pt x="48" y="28"/>
                </a:cubicBezTo>
                <a:cubicBezTo>
                  <a:pt x="48" y="93"/>
                  <a:pt x="0" y="507"/>
                  <a:pt x="131" y="631"/>
                </a:cubicBezTo>
                <a:cubicBezTo>
                  <a:pt x="124" y="650"/>
                  <a:pt x="109" y="666"/>
                  <a:pt x="103" y="686"/>
                </a:cubicBezTo>
                <a:cubicBezTo>
                  <a:pt x="97" y="707"/>
                  <a:pt x="98" y="729"/>
                  <a:pt x="94" y="750"/>
                </a:cubicBezTo>
                <a:cubicBezTo>
                  <a:pt x="92" y="759"/>
                  <a:pt x="88" y="768"/>
                  <a:pt x="85" y="777"/>
                </a:cubicBezTo>
                <a:cubicBezTo>
                  <a:pt x="98" y="936"/>
                  <a:pt x="98" y="1074"/>
                  <a:pt x="213" y="1189"/>
                </a:cubicBezTo>
                <a:cubicBezTo>
                  <a:pt x="216" y="1198"/>
                  <a:pt x="216" y="1208"/>
                  <a:pt x="222" y="1216"/>
                </a:cubicBezTo>
                <a:cubicBezTo>
                  <a:pt x="235" y="1233"/>
                  <a:pt x="268" y="1262"/>
                  <a:pt x="268" y="1262"/>
                </a:cubicBezTo>
                <a:cubicBezTo>
                  <a:pt x="281" y="1313"/>
                  <a:pt x="287" y="1345"/>
                  <a:pt x="323" y="1381"/>
                </a:cubicBezTo>
                <a:cubicBezTo>
                  <a:pt x="338" y="1426"/>
                  <a:pt x="372" y="1461"/>
                  <a:pt x="414" y="1481"/>
                </a:cubicBezTo>
                <a:cubicBezTo>
                  <a:pt x="457" y="1547"/>
                  <a:pt x="401" y="1471"/>
                  <a:pt x="469" y="1527"/>
                </a:cubicBezTo>
                <a:cubicBezTo>
                  <a:pt x="477" y="1534"/>
                  <a:pt x="480" y="1545"/>
                  <a:pt x="487" y="1554"/>
                </a:cubicBezTo>
                <a:cubicBezTo>
                  <a:pt x="504" y="1576"/>
                  <a:pt x="518" y="1583"/>
                  <a:pt x="542" y="1600"/>
                </a:cubicBezTo>
                <a:cubicBezTo>
                  <a:pt x="554" y="1638"/>
                  <a:pt x="580" y="1638"/>
                  <a:pt x="597" y="1673"/>
                </a:cubicBezTo>
                <a:cubicBezTo>
                  <a:pt x="620" y="1720"/>
                  <a:pt x="616" y="1756"/>
                  <a:pt x="670" y="1792"/>
                </a:cubicBezTo>
                <a:cubicBezTo>
                  <a:pt x="693" y="1807"/>
                  <a:pt x="699" y="1809"/>
                  <a:pt x="716" y="1829"/>
                </a:cubicBezTo>
                <a:cubicBezTo>
                  <a:pt x="754" y="1874"/>
                  <a:pt x="778" y="1911"/>
                  <a:pt x="825" y="1948"/>
                </a:cubicBezTo>
                <a:cubicBezTo>
                  <a:pt x="844" y="2000"/>
                  <a:pt x="821" y="1952"/>
                  <a:pt x="871" y="2002"/>
                </a:cubicBezTo>
                <a:cubicBezTo>
                  <a:pt x="919" y="2050"/>
                  <a:pt x="944" y="2095"/>
                  <a:pt x="1008" y="2121"/>
                </a:cubicBezTo>
                <a:cubicBezTo>
                  <a:pt x="1094" y="2207"/>
                  <a:pt x="987" y="2108"/>
                  <a:pt x="1063" y="2158"/>
                </a:cubicBezTo>
                <a:cubicBezTo>
                  <a:pt x="1131" y="2203"/>
                  <a:pt x="1054" y="2173"/>
                  <a:pt x="1118" y="2194"/>
                </a:cubicBezTo>
                <a:cubicBezTo>
                  <a:pt x="1177" y="2235"/>
                  <a:pt x="1190" y="2249"/>
                  <a:pt x="1264" y="2249"/>
                </a:cubicBezTo>
              </a:path>
            </a:pathLst>
          </a:custGeom>
          <a:gradFill rotWithShape="1">
            <a:gsLst>
              <a:gs pos="0">
                <a:srgbClr val="00FF00"/>
              </a:gs>
              <a:gs pos="100000">
                <a:srgbClr val="00FF00">
                  <a:gamma/>
                  <a:shade val="46275"/>
                  <a:invGamma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rgbClr val="3399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186" name="Freeform 42"/>
          <p:cNvSpPr>
            <a:spLocks/>
          </p:cNvSpPr>
          <p:nvPr/>
        </p:nvSpPr>
        <p:spPr bwMode="auto">
          <a:xfrm>
            <a:off x="3990975" y="3536950"/>
            <a:ext cx="1727200" cy="3024188"/>
          </a:xfrm>
          <a:custGeom>
            <a:avLst/>
            <a:gdLst/>
            <a:ahLst/>
            <a:cxnLst>
              <a:cxn ang="0">
                <a:pos x="55" y="835"/>
              </a:cxn>
              <a:cxn ang="0">
                <a:pos x="174" y="661"/>
              </a:cxn>
              <a:cxn ang="0">
                <a:pos x="201" y="615"/>
              </a:cxn>
              <a:cxn ang="0">
                <a:pos x="238" y="597"/>
              </a:cxn>
              <a:cxn ang="0">
                <a:pos x="393" y="497"/>
              </a:cxn>
              <a:cxn ang="0">
                <a:pos x="595" y="405"/>
              </a:cxn>
              <a:cxn ang="0">
                <a:pos x="649" y="387"/>
              </a:cxn>
              <a:cxn ang="0">
                <a:pos x="768" y="323"/>
              </a:cxn>
              <a:cxn ang="0">
                <a:pos x="878" y="213"/>
              </a:cxn>
              <a:cxn ang="0">
                <a:pos x="924" y="122"/>
              </a:cxn>
              <a:cxn ang="0">
                <a:pos x="960" y="30"/>
              </a:cxn>
              <a:cxn ang="0">
                <a:pos x="969" y="3"/>
              </a:cxn>
              <a:cxn ang="0">
                <a:pos x="988" y="21"/>
              </a:cxn>
              <a:cxn ang="0">
                <a:pos x="1006" y="49"/>
              </a:cxn>
              <a:cxn ang="0">
                <a:pos x="1052" y="177"/>
              </a:cxn>
              <a:cxn ang="0">
                <a:pos x="1088" y="295"/>
              </a:cxn>
              <a:cxn ang="0">
                <a:pos x="1079" y="359"/>
              </a:cxn>
              <a:cxn ang="0">
                <a:pos x="1052" y="378"/>
              </a:cxn>
              <a:cxn ang="0">
                <a:pos x="942" y="533"/>
              </a:cxn>
              <a:cxn ang="0">
                <a:pos x="969" y="661"/>
              </a:cxn>
              <a:cxn ang="0">
                <a:pos x="997" y="972"/>
              </a:cxn>
              <a:cxn ang="0">
                <a:pos x="988" y="1173"/>
              </a:cxn>
              <a:cxn ang="0">
                <a:pos x="942" y="1255"/>
              </a:cxn>
              <a:cxn ang="0">
                <a:pos x="713" y="1411"/>
              </a:cxn>
              <a:cxn ang="0">
                <a:pos x="686" y="1429"/>
              </a:cxn>
              <a:cxn ang="0">
                <a:pos x="631" y="1447"/>
              </a:cxn>
              <a:cxn ang="0">
                <a:pos x="467" y="1521"/>
              </a:cxn>
              <a:cxn ang="0">
                <a:pos x="384" y="1594"/>
              </a:cxn>
              <a:cxn ang="0">
                <a:pos x="339" y="1639"/>
              </a:cxn>
              <a:cxn ang="0">
                <a:pos x="265" y="1649"/>
              </a:cxn>
              <a:cxn ang="0">
                <a:pos x="183" y="1722"/>
              </a:cxn>
              <a:cxn ang="0">
                <a:pos x="128" y="1749"/>
              </a:cxn>
              <a:cxn ang="0">
                <a:pos x="83" y="1804"/>
              </a:cxn>
              <a:cxn ang="0">
                <a:pos x="55" y="1822"/>
              </a:cxn>
              <a:cxn ang="0">
                <a:pos x="37" y="1841"/>
              </a:cxn>
              <a:cxn ang="0">
                <a:pos x="0" y="1905"/>
              </a:cxn>
            </a:cxnLst>
            <a:rect l="0" t="0" r="r" b="b"/>
            <a:pathLst>
              <a:path w="1088" h="1905">
                <a:moveTo>
                  <a:pt x="55" y="835"/>
                </a:moveTo>
                <a:cubicBezTo>
                  <a:pt x="75" y="772"/>
                  <a:pt x="118" y="698"/>
                  <a:pt x="174" y="661"/>
                </a:cubicBezTo>
                <a:cubicBezTo>
                  <a:pt x="183" y="646"/>
                  <a:pt x="188" y="628"/>
                  <a:pt x="201" y="615"/>
                </a:cubicBezTo>
                <a:cubicBezTo>
                  <a:pt x="211" y="605"/>
                  <a:pt x="227" y="604"/>
                  <a:pt x="238" y="597"/>
                </a:cubicBezTo>
                <a:cubicBezTo>
                  <a:pt x="290" y="563"/>
                  <a:pt x="333" y="517"/>
                  <a:pt x="393" y="497"/>
                </a:cubicBezTo>
                <a:cubicBezTo>
                  <a:pt x="436" y="454"/>
                  <a:pt x="534" y="429"/>
                  <a:pt x="595" y="405"/>
                </a:cubicBezTo>
                <a:cubicBezTo>
                  <a:pt x="613" y="398"/>
                  <a:pt x="633" y="397"/>
                  <a:pt x="649" y="387"/>
                </a:cubicBezTo>
                <a:cubicBezTo>
                  <a:pt x="687" y="363"/>
                  <a:pt x="730" y="348"/>
                  <a:pt x="768" y="323"/>
                </a:cubicBezTo>
                <a:cubicBezTo>
                  <a:pt x="812" y="294"/>
                  <a:pt x="833" y="243"/>
                  <a:pt x="878" y="213"/>
                </a:cubicBezTo>
                <a:cubicBezTo>
                  <a:pt x="918" y="92"/>
                  <a:pt x="871" y="214"/>
                  <a:pt x="924" y="122"/>
                </a:cubicBezTo>
                <a:cubicBezTo>
                  <a:pt x="943" y="90"/>
                  <a:pt x="933" y="59"/>
                  <a:pt x="960" y="30"/>
                </a:cubicBezTo>
                <a:cubicBezTo>
                  <a:pt x="963" y="21"/>
                  <a:pt x="960" y="6"/>
                  <a:pt x="969" y="3"/>
                </a:cubicBezTo>
                <a:cubicBezTo>
                  <a:pt x="977" y="0"/>
                  <a:pt x="983" y="14"/>
                  <a:pt x="988" y="21"/>
                </a:cubicBezTo>
                <a:cubicBezTo>
                  <a:pt x="995" y="30"/>
                  <a:pt x="1000" y="40"/>
                  <a:pt x="1006" y="49"/>
                </a:cubicBezTo>
                <a:cubicBezTo>
                  <a:pt x="1017" y="94"/>
                  <a:pt x="1026" y="139"/>
                  <a:pt x="1052" y="177"/>
                </a:cubicBezTo>
                <a:cubicBezTo>
                  <a:pt x="1065" y="217"/>
                  <a:pt x="1078" y="255"/>
                  <a:pt x="1088" y="295"/>
                </a:cubicBezTo>
                <a:cubicBezTo>
                  <a:pt x="1085" y="316"/>
                  <a:pt x="1088" y="339"/>
                  <a:pt x="1079" y="359"/>
                </a:cubicBezTo>
                <a:cubicBezTo>
                  <a:pt x="1075" y="369"/>
                  <a:pt x="1060" y="370"/>
                  <a:pt x="1052" y="378"/>
                </a:cubicBezTo>
                <a:cubicBezTo>
                  <a:pt x="1009" y="421"/>
                  <a:pt x="969" y="479"/>
                  <a:pt x="942" y="533"/>
                </a:cubicBezTo>
                <a:cubicBezTo>
                  <a:pt x="948" y="578"/>
                  <a:pt x="955" y="618"/>
                  <a:pt x="969" y="661"/>
                </a:cubicBezTo>
                <a:cubicBezTo>
                  <a:pt x="976" y="830"/>
                  <a:pt x="977" y="850"/>
                  <a:pt x="997" y="972"/>
                </a:cubicBezTo>
                <a:cubicBezTo>
                  <a:pt x="994" y="1039"/>
                  <a:pt x="993" y="1106"/>
                  <a:pt x="988" y="1173"/>
                </a:cubicBezTo>
                <a:cubicBezTo>
                  <a:pt x="985" y="1210"/>
                  <a:pt x="963" y="1229"/>
                  <a:pt x="942" y="1255"/>
                </a:cubicBezTo>
                <a:cubicBezTo>
                  <a:pt x="882" y="1328"/>
                  <a:pt x="804" y="1382"/>
                  <a:pt x="713" y="1411"/>
                </a:cubicBezTo>
                <a:cubicBezTo>
                  <a:pt x="704" y="1417"/>
                  <a:pt x="696" y="1425"/>
                  <a:pt x="686" y="1429"/>
                </a:cubicBezTo>
                <a:cubicBezTo>
                  <a:pt x="668" y="1437"/>
                  <a:pt x="631" y="1447"/>
                  <a:pt x="631" y="1447"/>
                </a:cubicBezTo>
                <a:cubicBezTo>
                  <a:pt x="583" y="1481"/>
                  <a:pt x="520" y="1494"/>
                  <a:pt x="467" y="1521"/>
                </a:cubicBezTo>
                <a:cubicBezTo>
                  <a:pt x="437" y="1536"/>
                  <a:pt x="399" y="1571"/>
                  <a:pt x="384" y="1594"/>
                </a:cubicBezTo>
                <a:cubicBezTo>
                  <a:pt x="371" y="1613"/>
                  <a:pt x="364" y="1632"/>
                  <a:pt x="339" y="1639"/>
                </a:cubicBezTo>
                <a:cubicBezTo>
                  <a:pt x="315" y="1646"/>
                  <a:pt x="290" y="1646"/>
                  <a:pt x="265" y="1649"/>
                </a:cubicBezTo>
                <a:cubicBezTo>
                  <a:pt x="220" y="1664"/>
                  <a:pt x="220" y="1699"/>
                  <a:pt x="183" y="1722"/>
                </a:cubicBezTo>
                <a:cubicBezTo>
                  <a:pt x="123" y="1760"/>
                  <a:pt x="191" y="1697"/>
                  <a:pt x="128" y="1749"/>
                </a:cubicBezTo>
                <a:cubicBezTo>
                  <a:pt x="31" y="1830"/>
                  <a:pt x="160" y="1729"/>
                  <a:pt x="83" y="1804"/>
                </a:cubicBezTo>
                <a:cubicBezTo>
                  <a:pt x="75" y="1812"/>
                  <a:pt x="64" y="1815"/>
                  <a:pt x="55" y="1822"/>
                </a:cubicBezTo>
                <a:cubicBezTo>
                  <a:pt x="48" y="1827"/>
                  <a:pt x="43" y="1835"/>
                  <a:pt x="37" y="1841"/>
                </a:cubicBezTo>
                <a:cubicBezTo>
                  <a:pt x="28" y="1869"/>
                  <a:pt x="12" y="1879"/>
                  <a:pt x="0" y="1905"/>
                </a:cubicBezTo>
              </a:path>
            </a:pathLst>
          </a:custGeom>
          <a:gradFill rotWithShape="1">
            <a:gsLst>
              <a:gs pos="0">
                <a:srgbClr val="00FF00"/>
              </a:gs>
              <a:gs pos="100000">
                <a:srgbClr val="00FF00">
                  <a:gamma/>
                  <a:shade val="46275"/>
                  <a:invGamma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rgbClr val="3399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187" name="Freeform 43"/>
          <p:cNvSpPr>
            <a:spLocks/>
          </p:cNvSpPr>
          <p:nvPr/>
        </p:nvSpPr>
        <p:spPr bwMode="auto">
          <a:xfrm>
            <a:off x="4140200" y="4581525"/>
            <a:ext cx="936625" cy="1295400"/>
          </a:xfrm>
          <a:custGeom>
            <a:avLst/>
            <a:gdLst/>
            <a:ahLst/>
            <a:cxnLst>
              <a:cxn ang="0">
                <a:pos x="0" y="816"/>
              </a:cxn>
              <a:cxn ang="0">
                <a:pos x="317" y="408"/>
              </a:cxn>
              <a:cxn ang="0">
                <a:pos x="590" y="0"/>
              </a:cxn>
            </a:cxnLst>
            <a:rect l="0" t="0" r="r" b="b"/>
            <a:pathLst>
              <a:path w="590" h="816">
                <a:moveTo>
                  <a:pt x="0" y="816"/>
                </a:moveTo>
                <a:cubicBezTo>
                  <a:pt x="109" y="680"/>
                  <a:pt x="219" y="544"/>
                  <a:pt x="317" y="408"/>
                </a:cubicBezTo>
                <a:cubicBezTo>
                  <a:pt x="415" y="272"/>
                  <a:pt x="545" y="68"/>
                  <a:pt x="590" y="0"/>
                </a:cubicBezTo>
              </a:path>
            </a:pathLst>
          </a:custGeom>
          <a:noFill/>
          <a:ln w="9525">
            <a:solidFill>
              <a:srgbClr val="3399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188" name="Text Box 44"/>
          <p:cNvSpPr txBox="1">
            <a:spLocks noChangeArrowheads="1"/>
          </p:cNvSpPr>
          <p:nvPr/>
        </p:nvSpPr>
        <p:spPr bwMode="auto">
          <a:xfrm>
            <a:off x="2815074" y="4508500"/>
            <a:ext cx="69762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 b="1" dirty="0" smtClean="0">
                <a:latin typeface="Arial" pitchFamily="34" charset="0"/>
              </a:rPr>
              <a:t>69</a:t>
            </a:r>
            <a:endParaRPr lang="ru-RU" sz="3600" b="1" dirty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0"/>
          <p:cNvGrpSpPr>
            <a:grpSpLocks noChangeAspect="1"/>
          </p:cNvGrpSpPr>
          <p:nvPr/>
        </p:nvGrpSpPr>
        <p:grpSpPr bwMode="auto">
          <a:xfrm>
            <a:off x="1692275" y="-26988"/>
            <a:ext cx="5943600" cy="8343901"/>
            <a:chOff x="2274" y="6111"/>
            <a:chExt cx="7341" cy="10173"/>
          </a:xfrm>
        </p:grpSpPr>
        <p:sp>
          <p:nvSpPr>
            <p:cNvPr id="6165" name="AutoShape 21"/>
            <p:cNvSpPr>
              <a:spLocks noChangeAspect="1" noChangeArrowheads="1" noTextEdit="1"/>
            </p:cNvSpPr>
            <p:nvPr/>
          </p:nvSpPr>
          <p:spPr bwMode="auto">
            <a:xfrm>
              <a:off x="2274" y="6111"/>
              <a:ext cx="7341" cy="10173"/>
            </a:xfrm>
            <a:prstGeom prst="rect">
              <a:avLst/>
            </a:prstGeom>
            <a:noFill/>
          </p:spPr>
          <p:txBody>
            <a:bodyPr/>
            <a:lstStyle/>
            <a:p>
              <a:endParaRPr lang="ru-RU"/>
            </a:p>
          </p:txBody>
        </p:sp>
        <p:sp>
          <p:nvSpPr>
            <p:cNvPr id="6166" name="Oval 22"/>
            <p:cNvSpPr>
              <a:spLocks noChangeArrowheads="1"/>
            </p:cNvSpPr>
            <p:nvPr/>
          </p:nvSpPr>
          <p:spPr bwMode="auto">
            <a:xfrm rot="2360670">
              <a:off x="7074" y="6250"/>
              <a:ext cx="1554" cy="320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99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800">
                <a:latin typeface="Arial" pitchFamily="34" charset="0"/>
              </a:endParaRPr>
            </a:p>
          </p:txBody>
        </p:sp>
        <p:sp>
          <p:nvSpPr>
            <p:cNvPr id="6167" name="Oval 23"/>
            <p:cNvSpPr>
              <a:spLocks noChangeArrowheads="1"/>
            </p:cNvSpPr>
            <p:nvPr/>
          </p:nvSpPr>
          <p:spPr bwMode="auto">
            <a:xfrm rot="-1789261">
              <a:off x="5097" y="6111"/>
              <a:ext cx="1553" cy="320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99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800">
                <a:latin typeface="Arial" pitchFamily="34" charset="0"/>
              </a:endParaRPr>
            </a:p>
            <a:p>
              <a:pPr eaLnBrk="0" hangingPunct="0"/>
              <a:endParaRPr lang="ru-RU" sz="1800">
                <a:latin typeface="Arial" pitchFamily="34" charset="0"/>
              </a:endParaRPr>
            </a:p>
          </p:txBody>
        </p:sp>
        <p:sp>
          <p:nvSpPr>
            <p:cNvPr id="6168" name="Oval 24"/>
            <p:cNvSpPr>
              <a:spLocks noChangeArrowheads="1"/>
            </p:cNvSpPr>
            <p:nvPr/>
          </p:nvSpPr>
          <p:spPr bwMode="auto">
            <a:xfrm rot="16200000">
              <a:off x="4260" y="7484"/>
              <a:ext cx="1532" cy="324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9900"/>
              </a:solidFill>
              <a:round/>
              <a:headEnd/>
              <a:tailEnd/>
            </a:ln>
          </p:spPr>
          <p:txBody>
            <a:bodyPr vert="eaVert"/>
            <a:lstStyle/>
            <a:p>
              <a:endParaRPr lang="ru-RU" sz="1800">
                <a:latin typeface="Arial" pitchFamily="34" charset="0"/>
              </a:endParaRPr>
            </a:p>
          </p:txBody>
        </p:sp>
        <p:sp>
          <p:nvSpPr>
            <p:cNvPr id="6169" name="Oval 25"/>
            <p:cNvSpPr>
              <a:spLocks noChangeArrowheads="1"/>
            </p:cNvSpPr>
            <p:nvPr/>
          </p:nvSpPr>
          <p:spPr bwMode="auto">
            <a:xfrm rot="-47897827">
              <a:off x="7226" y="8040"/>
              <a:ext cx="1531" cy="3247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CC00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ru-RU" sz="1200">
                  <a:latin typeface="Arial" pitchFamily="34" charset="0"/>
                  <a:cs typeface="Times New Roman" pitchFamily="18" charset="0"/>
                </a:rPr>
                <a:t>                </a:t>
              </a:r>
              <a:endParaRPr lang="ru-RU" sz="1800">
                <a:latin typeface="Arial" pitchFamily="34" charset="0"/>
              </a:endParaRPr>
            </a:p>
          </p:txBody>
        </p:sp>
        <p:sp>
          <p:nvSpPr>
            <p:cNvPr id="6170" name="Oval 26"/>
            <p:cNvSpPr>
              <a:spLocks noChangeArrowheads="1"/>
            </p:cNvSpPr>
            <p:nvPr/>
          </p:nvSpPr>
          <p:spPr bwMode="auto">
            <a:xfrm>
              <a:off x="5803" y="8480"/>
              <a:ext cx="1694" cy="1394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FFCC00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ru-RU" sz="4800">
                  <a:latin typeface="Arial" pitchFamily="34" charset="0"/>
                  <a:cs typeface="Times New Roman" pitchFamily="18" charset="0"/>
                </a:rPr>
                <a:t> </a:t>
              </a:r>
              <a:endParaRPr lang="ru-RU" sz="1800">
                <a:latin typeface="Arial" pitchFamily="34" charset="0"/>
              </a:endParaRPr>
            </a:p>
          </p:txBody>
        </p:sp>
        <p:sp>
          <p:nvSpPr>
            <p:cNvPr id="6171" name="Rectangle 27"/>
            <p:cNvSpPr>
              <a:spLocks noChangeArrowheads="1"/>
            </p:cNvSpPr>
            <p:nvPr/>
          </p:nvSpPr>
          <p:spPr bwMode="auto">
            <a:xfrm>
              <a:off x="7074" y="13218"/>
              <a:ext cx="1553" cy="8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 sz="1800">
                <a:latin typeface="Arial" pitchFamily="34" charset="0"/>
              </a:endParaRPr>
            </a:p>
          </p:txBody>
        </p:sp>
      </p:grpSp>
      <p:grpSp>
        <p:nvGrpSpPr>
          <p:cNvPr id="3" name="Group 28"/>
          <p:cNvGrpSpPr>
            <a:grpSpLocks noChangeAspect="1"/>
          </p:cNvGrpSpPr>
          <p:nvPr/>
        </p:nvGrpSpPr>
        <p:grpSpPr bwMode="auto">
          <a:xfrm>
            <a:off x="1692275" y="-26988"/>
            <a:ext cx="7344284" cy="8343901"/>
            <a:chOff x="2274" y="6111"/>
            <a:chExt cx="9071" cy="10173"/>
          </a:xfrm>
        </p:grpSpPr>
        <p:sp>
          <p:nvSpPr>
            <p:cNvPr id="6173" name="AutoShape 29"/>
            <p:cNvSpPr>
              <a:spLocks noChangeAspect="1" noChangeArrowheads="1" noTextEdit="1"/>
            </p:cNvSpPr>
            <p:nvPr/>
          </p:nvSpPr>
          <p:spPr bwMode="auto">
            <a:xfrm>
              <a:off x="2274" y="6111"/>
              <a:ext cx="7341" cy="10173"/>
            </a:xfrm>
            <a:prstGeom prst="rect">
              <a:avLst/>
            </a:prstGeom>
            <a:noFill/>
          </p:spPr>
          <p:txBody>
            <a:bodyPr/>
            <a:lstStyle/>
            <a:p>
              <a:endParaRPr lang="ru-RU"/>
            </a:p>
          </p:txBody>
        </p:sp>
        <p:sp>
          <p:nvSpPr>
            <p:cNvPr id="6174" name="Oval 30"/>
            <p:cNvSpPr>
              <a:spLocks noChangeArrowheads="1"/>
            </p:cNvSpPr>
            <p:nvPr/>
          </p:nvSpPr>
          <p:spPr bwMode="auto">
            <a:xfrm rot="2360670">
              <a:off x="7074" y="6250"/>
              <a:ext cx="1554" cy="3206"/>
            </a:xfrm>
            <a:prstGeom prst="ellipse">
              <a:avLst/>
            </a:prstGeom>
            <a:gradFill rotWithShape="1">
              <a:gsLst>
                <a:gs pos="0">
                  <a:srgbClr val="FF0000"/>
                </a:gs>
                <a:gs pos="100000">
                  <a:srgbClr val="CC00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800">
                <a:latin typeface="Arial" pitchFamily="34" charset="0"/>
              </a:endParaRPr>
            </a:p>
          </p:txBody>
        </p:sp>
        <p:sp>
          <p:nvSpPr>
            <p:cNvPr id="6175" name="Oval 31"/>
            <p:cNvSpPr>
              <a:spLocks noChangeArrowheads="1"/>
            </p:cNvSpPr>
            <p:nvPr/>
          </p:nvSpPr>
          <p:spPr bwMode="auto">
            <a:xfrm rot="-1789261">
              <a:off x="5097" y="6111"/>
              <a:ext cx="1553" cy="3206"/>
            </a:xfrm>
            <a:prstGeom prst="ellipse">
              <a:avLst/>
            </a:prstGeom>
            <a:gradFill rotWithShape="1">
              <a:gsLst>
                <a:gs pos="0">
                  <a:srgbClr val="FF0000"/>
                </a:gs>
                <a:gs pos="100000">
                  <a:srgbClr val="CC00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800">
                <a:latin typeface="Arial" pitchFamily="34" charset="0"/>
              </a:endParaRPr>
            </a:p>
            <a:p>
              <a:pPr eaLnBrk="0" hangingPunct="0"/>
              <a:endParaRPr lang="ru-RU" sz="1800">
                <a:latin typeface="Arial" pitchFamily="34" charset="0"/>
              </a:endParaRPr>
            </a:p>
          </p:txBody>
        </p:sp>
        <p:sp>
          <p:nvSpPr>
            <p:cNvPr id="6176" name="Oval 32"/>
            <p:cNvSpPr>
              <a:spLocks noChangeArrowheads="1"/>
            </p:cNvSpPr>
            <p:nvPr/>
          </p:nvSpPr>
          <p:spPr bwMode="auto">
            <a:xfrm rot="16200000">
              <a:off x="4260" y="7484"/>
              <a:ext cx="1532" cy="3245"/>
            </a:xfrm>
            <a:prstGeom prst="ellipse">
              <a:avLst/>
            </a:prstGeom>
            <a:gradFill rotWithShape="1">
              <a:gsLst>
                <a:gs pos="0">
                  <a:srgbClr val="FF0000"/>
                </a:gs>
                <a:gs pos="100000">
                  <a:srgbClr val="CC00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CC0000"/>
              </a:solidFill>
              <a:round/>
              <a:headEnd/>
              <a:tailEnd/>
            </a:ln>
          </p:spPr>
          <p:txBody>
            <a:bodyPr vert="eaVert"/>
            <a:lstStyle/>
            <a:p>
              <a:endParaRPr lang="ru-RU" sz="1800">
                <a:latin typeface="Arial" pitchFamily="34" charset="0"/>
              </a:endParaRPr>
            </a:p>
          </p:txBody>
        </p:sp>
        <p:sp>
          <p:nvSpPr>
            <p:cNvPr id="6177" name="Oval 33"/>
            <p:cNvSpPr>
              <a:spLocks noChangeArrowheads="1"/>
            </p:cNvSpPr>
            <p:nvPr/>
          </p:nvSpPr>
          <p:spPr bwMode="auto">
            <a:xfrm rot="-47897827">
              <a:off x="7226" y="8040"/>
              <a:ext cx="1531" cy="3247"/>
            </a:xfrm>
            <a:prstGeom prst="ellipse">
              <a:avLst/>
            </a:prstGeom>
            <a:gradFill rotWithShape="1">
              <a:gsLst>
                <a:gs pos="0">
                  <a:srgbClr val="FF0000"/>
                </a:gs>
                <a:gs pos="100000">
                  <a:srgbClr val="CC00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ru-RU" sz="1200">
                  <a:latin typeface="Arial" pitchFamily="34" charset="0"/>
                  <a:cs typeface="Times New Roman" pitchFamily="18" charset="0"/>
                </a:rPr>
                <a:t>                </a:t>
              </a:r>
              <a:endParaRPr lang="ru-RU" sz="1800">
                <a:latin typeface="Arial" pitchFamily="34" charset="0"/>
              </a:endParaRPr>
            </a:p>
          </p:txBody>
        </p:sp>
        <p:sp>
          <p:nvSpPr>
            <p:cNvPr id="6178" name="Oval 34"/>
            <p:cNvSpPr>
              <a:spLocks noChangeArrowheads="1"/>
            </p:cNvSpPr>
            <p:nvPr/>
          </p:nvSpPr>
          <p:spPr bwMode="auto">
            <a:xfrm>
              <a:off x="5803" y="8480"/>
              <a:ext cx="1694" cy="1394"/>
            </a:xfrm>
            <a:prstGeom prst="ellipse">
              <a:avLst/>
            </a:prstGeom>
            <a:solidFill>
              <a:srgbClr val="FFC000"/>
            </a:solidFill>
            <a:ln w="9525">
              <a:solidFill>
                <a:srgbClr val="FFCC00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ru-RU" sz="4800">
                  <a:latin typeface="Arial" pitchFamily="34" charset="0"/>
                  <a:cs typeface="Times New Roman" pitchFamily="18" charset="0"/>
                </a:rPr>
                <a:t> </a:t>
              </a:r>
              <a:endParaRPr lang="ru-RU" sz="1800">
                <a:latin typeface="Arial" pitchFamily="34" charset="0"/>
              </a:endParaRPr>
            </a:p>
          </p:txBody>
        </p:sp>
        <p:sp>
          <p:nvSpPr>
            <p:cNvPr id="6179" name="Rectangle 35"/>
            <p:cNvSpPr>
              <a:spLocks noChangeArrowheads="1"/>
            </p:cNvSpPr>
            <p:nvPr/>
          </p:nvSpPr>
          <p:spPr bwMode="auto">
            <a:xfrm>
              <a:off x="6649" y="12423"/>
              <a:ext cx="4696" cy="1631"/>
            </a:xfrm>
            <a:prstGeom prst="rect">
              <a:avLst/>
            </a:prstGeom>
            <a:solidFill>
              <a:srgbClr val="FFFF99">
                <a:alpha val="96001"/>
              </a:srgbClr>
            </a:solidFill>
            <a:ln w="9525">
              <a:solidFill>
                <a:srgbClr val="FFFF99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5400" b="1" dirty="0" smtClean="0">
                  <a:latin typeface="Arial" pitchFamily="34" charset="0"/>
                </a:rPr>
                <a:t>ядовитый</a:t>
              </a:r>
              <a:endParaRPr lang="ru-RU" sz="5400" b="1" dirty="0">
                <a:latin typeface="Arial" pitchFamily="34" charset="0"/>
              </a:endParaRPr>
            </a:p>
          </p:txBody>
        </p:sp>
      </p:grpSp>
      <p:sp>
        <p:nvSpPr>
          <p:cNvPr id="6180" name="Text Box 36"/>
          <p:cNvSpPr txBox="1">
            <a:spLocks noChangeArrowheads="1"/>
          </p:cNvSpPr>
          <p:nvPr/>
        </p:nvSpPr>
        <p:spPr bwMode="auto">
          <a:xfrm>
            <a:off x="4246381" y="981075"/>
            <a:ext cx="82586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  <a:latin typeface="Arial" pitchFamily="34" charset="0"/>
              </a:rPr>
              <a:t>0,1</a:t>
            </a:r>
            <a:endParaRPr lang="ru-RU" sz="3600" b="1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181" name="Text Box 37"/>
          <p:cNvSpPr txBox="1">
            <a:spLocks noChangeArrowheads="1"/>
          </p:cNvSpPr>
          <p:nvPr/>
        </p:nvSpPr>
        <p:spPr bwMode="auto">
          <a:xfrm>
            <a:off x="5664364" y="1052513"/>
            <a:ext cx="108234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  <a:latin typeface="Arial" pitchFamily="34" charset="0"/>
              </a:rPr>
              <a:t>3</a:t>
            </a:r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</a:rPr>
              <a:t>0,5</a:t>
            </a:r>
            <a:endParaRPr lang="ru-RU" sz="3600" b="1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182" name="Text Box 38"/>
          <p:cNvSpPr txBox="1">
            <a:spLocks noChangeArrowheads="1"/>
          </p:cNvSpPr>
          <p:nvPr/>
        </p:nvSpPr>
        <p:spPr bwMode="auto">
          <a:xfrm>
            <a:off x="6070764" y="2565400"/>
            <a:ext cx="108234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  <a:latin typeface="Arial" pitchFamily="34" charset="0"/>
              </a:rPr>
              <a:t>33,5</a:t>
            </a:r>
            <a:endParaRPr lang="ru-RU" sz="3600" b="1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183" name="Text Box 39"/>
          <p:cNvSpPr txBox="1">
            <a:spLocks noChangeArrowheads="1"/>
          </p:cNvSpPr>
          <p:nvPr/>
        </p:nvSpPr>
        <p:spPr bwMode="auto">
          <a:xfrm>
            <a:off x="3276600" y="2133600"/>
            <a:ext cx="819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 b="1">
                <a:solidFill>
                  <a:schemeClr val="bg1"/>
                </a:solidFill>
                <a:latin typeface="Arial" pitchFamily="34" charset="0"/>
              </a:rPr>
              <a:t>6,9</a:t>
            </a:r>
          </a:p>
        </p:txBody>
      </p:sp>
      <p:sp>
        <p:nvSpPr>
          <p:cNvPr id="6184" name="Freeform 40"/>
          <p:cNvSpPr>
            <a:spLocks/>
          </p:cNvSpPr>
          <p:nvPr/>
        </p:nvSpPr>
        <p:spPr bwMode="auto">
          <a:xfrm>
            <a:off x="3840163" y="3068638"/>
            <a:ext cx="1163637" cy="3900487"/>
          </a:xfrm>
          <a:custGeom>
            <a:avLst/>
            <a:gdLst/>
            <a:ahLst/>
            <a:cxnLst>
              <a:cxn ang="0">
                <a:pos x="733" y="0"/>
              </a:cxn>
              <a:cxn ang="0">
                <a:pos x="416" y="272"/>
              </a:cxn>
              <a:cxn ang="0">
                <a:pos x="53" y="1588"/>
              </a:cxn>
              <a:cxn ang="0">
                <a:pos x="98" y="2359"/>
              </a:cxn>
              <a:cxn ang="0">
                <a:pos x="98" y="2177"/>
              </a:cxn>
            </a:cxnLst>
            <a:rect l="0" t="0" r="r" b="b"/>
            <a:pathLst>
              <a:path w="733" h="2457">
                <a:moveTo>
                  <a:pt x="733" y="0"/>
                </a:moveTo>
                <a:cubicBezTo>
                  <a:pt x="631" y="3"/>
                  <a:pt x="529" y="7"/>
                  <a:pt x="416" y="272"/>
                </a:cubicBezTo>
                <a:cubicBezTo>
                  <a:pt x="303" y="537"/>
                  <a:pt x="106" y="1240"/>
                  <a:pt x="53" y="1588"/>
                </a:cubicBezTo>
                <a:cubicBezTo>
                  <a:pt x="0" y="1936"/>
                  <a:pt x="91" y="2261"/>
                  <a:pt x="98" y="2359"/>
                </a:cubicBezTo>
                <a:cubicBezTo>
                  <a:pt x="105" y="2457"/>
                  <a:pt x="101" y="2317"/>
                  <a:pt x="98" y="2177"/>
                </a:cubicBezTo>
              </a:path>
            </a:pathLst>
          </a:custGeom>
          <a:noFill/>
          <a:ln w="9525">
            <a:solidFill>
              <a:schemeClr val="fol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185" name="Freeform 41"/>
          <p:cNvSpPr>
            <a:spLocks/>
          </p:cNvSpPr>
          <p:nvPr/>
        </p:nvSpPr>
        <p:spPr bwMode="auto">
          <a:xfrm>
            <a:off x="1984375" y="2960688"/>
            <a:ext cx="2006600" cy="3570287"/>
          </a:xfrm>
          <a:custGeom>
            <a:avLst/>
            <a:gdLst/>
            <a:ahLst/>
            <a:cxnLst>
              <a:cxn ang="0">
                <a:pos x="1264" y="1381"/>
              </a:cxn>
              <a:cxn ang="0">
                <a:pos x="1246" y="1253"/>
              </a:cxn>
              <a:cxn ang="0">
                <a:pos x="1173" y="1161"/>
              </a:cxn>
              <a:cxn ang="0">
                <a:pos x="953" y="732"/>
              </a:cxn>
              <a:cxn ang="0">
                <a:pos x="807" y="713"/>
              </a:cxn>
              <a:cxn ang="0">
                <a:pos x="469" y="540"/>
              </a:cxn>
              <a:cxn ang="0">
                <a:pos x="405" y="466"/>
              </a:cxn>
              <a:cxn ang="0">
                <a:pos x="259" y="338"/>
              </a:cxn>
              <a:cxn ang="0">
                <a:pos x="167" y="210"/>
              </a:cxn>
              <a:cxn ang="0">
                <a:pos x="103" y="101"/>
              </a:cxn>
              <a:cxn ang="0">
                <a:pos x="57" y="0"/>
              </a:cxn>
              <a:cxn ang="0">
                <a:pos x="48" y="28"/>
              </a:cxn>
              <a:cxn ang="0">
                <a:pos x="131" y="631"/>
              </a:cxn>
              <a:cxn ang="0">
                <a:pos x="103" y="686"/>
              </a:cxn>
              <a:cxn ang="0">
                <a:pos x="94" y="750"/>
              </a:cxn>
              <a:cxn ang="0">
                <a:pos x="85" y="777"/>
              </a:cxn>
              <a:cxn ang="0">
                <a:pos x="213" y="1189"/>
              </a:cxn>
              <a:cxn ang="0">
                <a:pos x="222" y="1216"/>
              </a:cxn>
              <a:cxn ang="0">
                <a:pos x="268" y="1262"/>
              </a:cxn>
              <a:cxn ang="0">
                <a:pos x="323" y="1381"/>
              </a:cxn>
              <a:cxn ang="0">
                <a:pos x="414" y="1481"/>
              </a:cxn>
              <a:cxn ang="0">
                <a:pos x="469" y="1527"/>
              </a:cxn>
              <a:cxn ang="0">
                <a:pos x="487" y="1554"/>
              </a:cxn>
              <a:cxn ang="0">
                <a:pos x="542" y="1600"/>
              </a:cxn>
              <a:cxn ang="0">
                <a:pos x="597" y="1673"/>
              </a:cxn>
              <a:cxn ang="0">
                <a:pos x="670" y="1792"/>
              </a:cxn>
              <a:cxn ang="0">
                <a:pos x="716" y="1829"/>
              </a:cxn>
              <a:cxn ang="0">
                <a:pos x="825" y="1948"/>
              </a:cxn>
              <a:cxn ang="0">
                <a:pos x="871" y="2002"/>
              </a:cxn>
              <a:cxn ang="0">
                <a:pos x="1008" y="2121"/>
              </a:cxn>
              <a:cxn ang="0">
                <a:pos x="1063" y="2158"/>
              </a:cxn>
              <a:cxn ang="0">
                <a:pos x="1118" y="2194"/>
              </a:cxn>
              <a:cxn ang="0">
                <a:pos x="1264" y="2249"/>
              </a:cxn>
            </a:cxnLst>
            <a:rect l="0" t="0" r="r" b="b"/>
            <a:pathLst>
              <a:path w="1264" h="2249">
                <a:moveTo>
                  <a:pt x="1264" y="1381"/>
                </a:moveTo>
                <a:cubicBezTo>
                  <a:pt x="1264" y="1378"/>
                  <a:pt x="1263" y="1282"/>
                  <a:pt x="1246" y="1253"/>
                </a:cubicBezTo>
                <a:cubicBezTo>
                  <a:pt x="1223" y="1214"/>
                  <a:pt x="1190" y="1213"/>
                  <a:pt x="1173" y="1161"/>
                </a:cubicBezTo>
                <a:cubicBezTo>
                  <a:pt x="1128" y="1027"/>
                  <a:pt x="1091" y="802"/>
                  <a:pt x="953" y="732"/>
                </a:cubicBezTo>
                <a:cubicBezTo>
                  <a:pt x="909" y="710"/>
                  <a:pt x="850" y="716"/>
                  <a:pt x="807" y="713"/>
                </a:cubicBezTo>
                <a:cubicBezTo>
                  <a:pt x="675" y="687"/>
                  <a:pt x="569" y="628"/>
                  <a:pt x="469" y="540"/>
                </a:cubicBezTo>
                <a:cubicBezTo>
                  <a:pt x="341" y="428"/>
                  <a:pt x="512" y="573"/>
                  <a:pt x="405" y="466"/>
                </a:cubicBezTo>
                <a:cubicBezTo>
                  <a:pt x="360" y="421"/>
                  <a:pt x="301" y="386"/>
                  <a:pt x="259" y="338"/>
                </a:cubicBezTo>
                <a:cubicBezTo>
                  <a:pt x="223" y="297"/>
                  <a:pt x="205" y="250"/>
                  <a:pt x="167" y="210"/>
                </a:cubicBezTo>
                <a:cubicBezTo>
                  <a:pt x="152" y="165"/>
                  <a:pt x="128" y="139"/>
                  <a:pt x="103" y="101"/>
                </a:cubicBezTo>
                <a:cubicBezTo>
                  <a:pt x="93" y="62"/>
                  <a:pt x="80" y="34"/>
                  <a:pt x="57" y="0"/>
                </a:cubicBezTo>
                <a:cubicBezTo>
                  <a:pt x="54" y="9"/>
                  <a:pt x="48" y="18"/>
                  <a:pt x="48" y="28"/>
                </a:cubicBezTo>
                <a:cubicBezTo>
                  <a:pt x="48" y="93"/>
                  <a:pt x="0" y="507"/>
                  <a:pt x="131" y="631"/>
                </a:cubicBezTo>
                <a:cubicBezTo>
                  <a:pt x="124" y="650"/>
                  <a:pt x="109" y="666"/>
                  <a:pt x="103" y="686"/>
                </a:cubicBezTo>
                <a:cubicBezTo>
                  <a:pt x="97" y="707"/>
                  <a:pt x="98" y="729"/>
                  <a:pt x="94" y="750"/>
                </a:cubicBezTo>
                <a:cubicBezTo>
                  <a:pt x="92" y="759"/>
                  <a:pt x="88" y="768"/>
                  <a:pt x="85" y="777"/>
                </a:cubicBezTo>
                <a:cubicBezTo>
                  <a:pt x="98" y="936"/>
                  <a:pt x="98" y="1074"/>
                  <a:pt x="213" y="1189"/>
                </a:cubicBezTo>
                <a:cubicBezTo>
                  <a:pt x="216" y="1198"/>
                  <a:pt x="216" y="1208"/>
                  <a:pt x="222" y="1216"/>
                </a:cubicBezTo>
                <a:cubicBezTo>
                  <a:pt x="235" y="1233"/>
                  <a:pt x="268" y="1262"/>
                  <a:pt x="268" y="1262"/>
                </a:cubicBezTo>
                <a:cubicBezTo>
                  <a:pt x="281" y="1313"/>
                  <a:pt x="287" y="1345"/>
                  <a:pt x="323" y="1381"/>
                </a:cubicBezTo>
                <a:cubicBezTo>
                  <a:pt x="338" y="1426"/>
                  <a:pt x="372" y="1461"/>
                  <a:pt x="414" y="1481"/>
                </a:cubicBezTo>
                <a:cubicBezTo>
                  <a:pt x="457" y="1547"/>
                  <a:pt x="401" y="1471"/>
                  <a:pt x="469" y="1527"/>
                </a:cubicBezTo>
                <a:cubicBezTo>
                  <a:pt x="477" y="1534"/>
                  <a:pt x="480" y="1545"/>
                  <a:pt x="487" y="1554"/>
                </a:cubicBezTo>
                <a:cubicBezTo>
                  <a:pt x="504" y="1576"/>
                  <a:pt x="518" y="1583"/>
                  <a:pt x="542" y="1600"/>
                </a:cubicBezTo>
                <a:cubicBezTo>
                  <a:pt x="554" y="1638"/>
                  <a:pt x="580" y="1638"/>
                  <a:pt x="597" y="1673"/>
                </a:cubicBezTo>
                <a:cubicBezTo>
                  <a:pt x="620" y="1720"/>
                  <a:pt x="616" y="1756"/>
                  <a:pt x="670" y="1792"/>
                </a:cubicBezTo>
                <a:cubicBezTo>
                  <a:pt x="693" y="1807"/>
                  <a:pt x="699" y="1809"/>
                  <a:pt x="716" y="1829"/>
                </a:cubicBezTo>
                <a:cubicBezTo>
                  <a:pt x="754" y="1874"/>
                  <a:pt x="778" y="1911"/>
                  <a:pt x="825" y="1948"/>
                </a:cubicBezTo>
                <a:cubicBezTo>
                  <a:pt x="844" y="2000"/>
                  <a:pt x="821" y="1952"/>
                  <a:pt x="871" y="2002"/>
                </a:cubicBezTo>
                <a:cubicBezTo>
                  <a:pt x="919" y="2050"/>
                  <a:pt x="944" y="2095"/>
                  <a:pt x="1008" y="2121"/>
                </a:cubicBezTo>
                <a:cubicBezTo>
                  <a:pt x="1094" y="2207"/>
                  <a:pt x="987" y="2108"/>
                  <a:pt x="1063" y="2158"/>
                </a:cubicBezTo>
                <a:cubicBezTo>
                  <a:pt x="1131" y="2203"/>
                  <a:pt x="1054" y="2173"/>
                  <a:pt x="1118" y="2194"/>
                </a:cubicBezTo>
                <a:cubicBezTo>
                  <a:pt x="1177" y="2235"/>
                  <a:pt x="1190" y="2249"/>
                  <a:pt x="1264" y="2249"/>
                </a:cubicBezTo>
              </a:path>
            </a:pathLst>
          </a:custGeom>
          <a:gradFill rotWithShape="1">
            <a:gsLst>
              <a:gs pos="0">
                <a:srgbClr val="00FF00"/>
              </a:gs>
              <a:gs pos="100000">
                <a:srgbClr val="00FF00">
                  <a:gamma/>
                  <a:shade val="46275"/>
                  <a:invGamma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rgbClr val="3399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186" name="Freeform 42"/>
          <p:cNvSpPr>
            <a:spLocks/>
          </p:cNvSpPr>
          <p:nvPr/>
        </p:nvSpPr>
        <p:spPr bwMode="auto">
          <a:xfrm>
            <a:off x="3990975" y="3536950"/>
            <a:ext cx="1727200" cy="3024188"/>
          </a:xfrm>
          <a:custGeom>
            <a:avLst/>
            <a:gdLst/>
            <a:ahLst/>
            <a:cxnLst>
              <a:cxn ang="0">
                <a:pos x="55" y="835"/>
              </a:cxn>
              <a:cxn ang="0">
                <a:pos x="174" y="661"/>
              </a:cxn>
              <a:cxn ang="0">
                <a:pos x="201" y="615"/>
              </a:cxn>
              <a:cxn ang="0">
                <a:pos x="238" y="597"/>
              </a:cxn>
              <a:cxn ang="0">
                <a:pos x="393" y="497"/>
              </a:cxn>
              <a:cxn ang="0">
                <a:pos x="595" y="405"/>
              </a:cxn>
              <a:cxn ang="0">
                <a:pos x="649" y="387"/>
              </a:cxn>
              <a:cxn ang="0">
                <a:pos x="768" y="323"/>
              </a:cxn>
              <a:cxn ang="0">
                <a:pos x="878" y="213"/>
              </a:cxn>
              <a:cxn ang="0">
                <a:pos x="924" y="122"/>
              </a:cxn>
              <a:cxn ang="0">
                <a:pos x="960" y="30"/>
              </a:cxn>
              <a:cxn ang="0">
                <a:pos x="969" y="3"/>
              </a:cxn>
              <a:cxn ang="0">
                <a:pos x="988" y="21"/>
              </a:cxn>
              <a:cxn ang="0">
                <a:pos x="1006" y="49"/>
              </a:cxn>
              <a:cxn ang="0">
                <a:pos x="1052" y="177"/>
              </a:cxn>
              <a:cxn ang="0">
                <a:pos x="1088" y="295"/>
              </a:cxn>
              <a:cxn ang="0">
                <a:pos x="1079" y="359"/>
              </a:cxn>
              <a:cxn ang="0">
                <a:pos x="1052" y="378"/>
              </a:cxn>
              <a:cxn ang="0">
                <a:pos x="942" y="533"/>
              </a:cxn>
              <a:cxn ang="0">
                <a:pos x="969" y="661"/>
              </a:cxn>
              <a:cxn ang="0">
                <a:pos x="997" y="972"/>
              </a:cxn>
              <a:cxn ang="0">
                <a:pos x="988" y="1173"/>
              </a:cxn>
              <a:cxn ang="0">
                <a:pos x="942" y="1255"/>
              </a:cxn>
              <a:cxn ang="0">
                <a:pos x="713" y="1411"/>
              </a:cxn>
              <a:cxn ang="0">
                <a:pos x="686" y="1429"/>
              </a:cxn>
              <a:cxn ang="0">
                <a:pos x="631" y="1447"/>
              </a:cxn>
              <a:cxn ang="0">
                <a:pos x="467" y="1521"/>
              </a:cxn>
              <a:cxn ang="0">
                <a:pos x="384" y="1594"/>
              </a:cxn>
              <a:cxn ang="0">
                <a:pos x="339" y="1639"/>
              </a:cxn>
              <a:cxn ang="0">
                <a:pos x="265" y="1649"/>
              </a:cxn>
              <a:cxn ang="0">
                <a:pos x="183" y="1722"/>
              </a:cxn>
              <a:cxn ang="0">
                <a:pos x="128" y="1749"/>
              </a:cxn>
              <a:cxn ang="0">
                <a:pos x="83" y="1804"/>
              </a:cxn>
              <a:cxn ang="0">
                <a:pos x="55" y="1822"/>
              </a:cxn>
              <a:cxn ang="0">
                <a:pos x="37" y="1841"/>
              </a:cxn>
              <a:cxn ang="0">
                <a:pos x="0" y="1905"/>
              </a:cxn>
            </a:cxnLst>
            <a:rect l="0" t="0" r="r" b="b"/>
            <a:pathLst>
              <a:path w="1088" h="1905">
                <a:moveTo>
                  <a:pt x="55" y="835"/>
                </a:moveTo>
                <a:cubicBezTo>
                  <a:pt x="75" y="772"/>
                  <a:pt x="118" y="698"/>
                  <a:pt x="174" y="661"/>
                </a:cubicBezTo>
                <a:cubicBezTo>
                  <a:pt x="183" y="646"/>
                  <a:pt x="188" y="628"/>
                  <a:pt x="201" y="615"/>
                </a:cubicBezTo>
                <a:cubicBezTo>
                  <a:pt x="211" y="605"/>
                  <a:pt x="227" y="604"/>
                  <a:pt x="238" y="597"/>
                </a:cubicBezTo>
                <a:cubicBezTo>
                  <a:pt x="290" y="563"/>
                  <a:pt x="333" y="517"/>
                  <a:pt x="393" y="497"/>
                </a:cubicBezTo>
                <a:cubicBezTo>
                  <a:pt x="436" y="454"/>
                  <a:pt x="534" y="429"/>
                  <a:pt x="595" y="405"/>
                </a:cubicBezTo>
                <a:cubicBezTo>
                  <a:pt x="613" y="398"/>
                  <a:pt x="633" y="397"/>
                  <a:pt x="649" y="387"/>
                </a:cubicBezTo>
                <a:cubicBezTo>
                  <a:pt x="687" y="363"/>
                  <a:pt x="730" y="348"/>
                  <a:pt x="768" y="323"/>
                </a:cubicBezTo>
                <a:cubicBezTo>
                  <a:pt x="812" y="294"/>
                  <a:pt x="833" y="243"/>
                  <a:pt x="878" y="213"/>
                </a:cubicBezTo>
                <a:cubicBezTo>
                  <a:pt x="918" y="92"/>
                  <a:pt x="871" y="214"/>
                  <a:pt x="924" y="122"/>
                </a:cubicBezTo>
                <a:cubicBezTo>
                  <a:pt x="943" y="90"/>
                  <a:pt x="933" y="59"/>
                  <a:pt x="960" y="30"/>
                </a:cubicBezTo>
                <a:cubicBezTo>
                  <a:pt x="963" y="21"/>
                  <a:pt x="960" y="6"/>
                  <a:pt x="969" y="3"/>
                </a:cubicBezTo>
                <a:cubicBezTo>
                  <a:pt x="977" y="0"/>
                  <a:pt x="983" y="14"/>
                  <a:pt x="988" y="21"/>
                </a:cubicBezTo>
                <a:cubicBezTo>
                  <a:pt x="995" y="30"/>
                  <a:pt x="1000" y="40"/>
                  <a:pt x="1006" y="49"/>
                </a:cubicBezTo>
                <a:cubicBezTo>
                  <a:pt x="1017" y="94"/>
                  <a:pt x="1026" y="139"/>
                  <a:pt x="1052" y="177"/>
                </a:cubicBezTo>
                <a:cubicBezTo>
                  <a:pt x="1065" y="217"/>
                  <a:pt x="1078" y="255"/>
                  <a:pt x="1088" y="295"/>
                </a:cubicBezTo>
                <a:cubicBezTo>
                  <a:pt x="1085" y="316"/>
                  <a:pt x="1088" y="339"/>
                  <a:pt x="1079" y="359"/>
                </a:cubicBezTo>
                <a:cubicBezTo>
                  <a:pt x="1075" y="369"/>
                  <a:pt x="1060" y="370"/>
                  <a:pt x="1052" y="378"/>
                </a:cubicBezTo>
                <a:cubicBezTo>
                  <a:pt x="1009" y="421"/>
                  <a:pt x="969" y="479"/>
                  <a:pt x="942" y="533"/>
                </a:cubicBezTo>
                <a:cubicBezTo>
                  <a:pt x="948" y="578"/>
                  <a:pt x="955" y="618"/>
                  <a:pt x="969" y="661"/>
                </a:cubicBezTo>
                <a:cubicBezTo>
                  <a:pt x="976" y="830"/>
                  <a:pt x="977" y="850"/>
                  <a:pt x="997" y="972"/>
                </a:cubicBezTo>
                <a:cubicBezTo>
                  <a:pt x="994" y="1039"/>
                  <a:pt x="993" y="1106"/>
                  <a:pt x="988" y="1173"/>
                </a:cubicBezTo>
                <a:cubicBezTo>
                  <a:pt x="985" y="1210"/>
                  <a:pt x="963" y="1229"/>
                  <a:pt x="942" y="1255"/>
                </a:cubicBezTo>
                <a:cubicBezTo>
                  <a:pt x="882" y="1328"/>
                  <a:pt x="804" y="1382"/>
                  <a:pt x="713" y="1411"/>
                </a:cubicBezTo>
                <a:cubicBezTo>
                  <a:pt x="704" y="1417"/>
                  <a:pt x="696" y="1425"/>
                  <a:pt x="686" y="1429"/>
                </a:cubicBezTo>
                <a:cubicBezTo>
                  <a:pt x="668" y="1437"/>
                  <a:pt x="631" y="1447"/>
                  <a:pt x="631" y="1447"/>
                </a:cubicBezTo>
                <a:cubicBezTo>
                  <a:pt x="583" y="1481"/>
                  <a:pt x="520" y="1494"/>
                  <a:pt x="467" y="1521"/>
                </a:cubicBezTo>
                <a:cubicBezTo>
                  <a:pt x="437" y="1536"/>
                  <a:pt x="399" y="1571"/>
                  <a:pt x="384" y="1594"/>
                </a:cubicBezTo>
                <a:cubicBezTo>
                  <a:pt x="371" y="1613"/>
                  <a:pt x="364" y="1632"/>
                  <a:pt x="339" y="1639"/>
                </a:cubicBezTo>
                <a:cubicBezTo>
                  <a:pt x="315" y="1646"/>
                  <a:pt x="290" y="1646"/>
                  <a:pt x="265" y="1649"/>
                </a:cubicBezTo>
                <a:cubicBezTo>
                  <a:pt x="220" y="1664"/>
                  <a:pt x="220" y="1699"/>
                  <a:pt x="183" y="1722"/>
                </a:cubicBezTo>
                <a:cubicBezTo>
                  <a:pt x="123" y="1760"/>
                  <a:pt x="191" y="1697"/>
                  <a:pt x="128" y="1749"/>
                </a:cubicBezTo>
                <a:cubicBezTo>
                  <a:pt x="31" y="1830"/>
                  <a:pt x="160" y="1729"/>
                  <a:pt x="83" y="1804"/>
                </a:cubicBezTo>
                <a:cubicBezTo>
                  <a:pt x="75" y="1812"/>
                  <a:pt x="64" y="1815"/>
                  <a:pt x="55" y="1822"/>
                </a:cubicBezTo>
                <a:cubicBezTo>
                  <a:pt x="48" y="1827"/>
                  <a:pt x="43" y="1835"/>
                  <a:pt x="37" y="1841"/>
                </a:cubicBezTo>
                <a:cubicBezTo>
                  <a:pt x="28" y="1869"/>
                  <a:pt x="12" y="1879"/>
                  <a:pt x="0" y="1905"/>
                </a:cubicBezTo>
              </a:path>
            </a:pathLst>
          </a:custGeom>
          <a:gradFill rotWithShape="1">
            <a:gsLst>
              <a:gs pos="0">
                <a:srgbClr val="00FF00"/>
              </a:gs>
              <a:gs pos="100000">
                <a:srgbClr val="00FF00">
                  <a:gamma/>
                  <a:shade val="46275"/>
                  <a:invGamma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rgbClr val="3399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187" name="Freeform 43"/>
          <p:cNvSpPr>
            <a:spLocks/>
          </p:cNvSpPr>
          <p:nvPr/>
        </p:nvSpPr>
        <p:spPr bwMode="auto">
          <a:xfrm>
            <a:off x="4140200" y="4581525"/>
            <a:ext cx="936625" cy="1295400"/>
          </a:xfrm>
          <a:custGeom>
            <a:avLst/>
            <a:gdLst/>
            <a:ahLst/>
            <a:cxnLst>
              <a:cxn ang="0">
                <a:pos x="0" y="816"/>
              </a:cxn>
              <a:cxn ang="0">
                <a:pos x="317" y="408"/>
              </a:cxn>
              <a:cxn ang="0">
                <a:pos x="590" y="0"/>
              </a:cxn>
            </a:cxnLst>
            <a:rect l="0" t="0" r="r" b="b"/>
            <a:pathLst>
              <a:path w="590" h="816">
                <a:moveTo>
                  <a:pt x="0" y="816"/>
                </a:moveTo>
                <a:cubicBezTo>
                  <a:pt x="109" y="680"/>
                  <a:pt x="219" y="544"/>
                  <a:pt x="317" y="408"/>
                </a:cubicBezTo>
                <a:cubicBezTo>
                  <a:pt x="415" y="272"/>
                  <a:pt x="545" y="68"/>
                  <a:pt x="590" y="0"/>
                </a:cubicBezTo>
              </a:path>
            </a:pathLst>
          </a:custGeom>
          <a:noFill/>
          <a:ln w="9525">
            <a:solidFill>
              <a:srgbClr val="3399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188" name="Text Box 44"/>
          <p:cNvSpPr txBox="1">
            <a:spLocks noChangeArrowheads="1"/>
          </p:cNvSpPr>
          <p:nvPr/>
        </p:nvSpPr>
        <p:spPr bwMode="auto">
          <a:xfrm>
            <a:off x="2815074" y="4508500"/>
            <a:ext cx="69762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 b="1" dirty="0" smtClean="0">
                <a:latin typeface="Arial" pitchFamily="34" charset="0"/>
              </a:rPr>
              <a:t>69</a:t>
            </a:r>
            <a:endParaRPr lang="ru-RU" sz="3600" b="1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0696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WordArt 13"/>
          <p:cNvSpPr>
            <a:spLocks noChangeArrowheads="1" noChangeShapeType="1" noTextEdit="1"/>
          </p:cNvSpPr>
          <p:nvPr/>
        </p:nvSpPr>
        <p:spPr bwMode="auto">
          <a:xfrm rot="5400000">
            <a:off x="5364163" y="3573463"/>
            <a:ext cx="5040312" cy="1008062"/>
          </a:xfrm>
          <a:prstGeom prst="rect">
            <a:avLst/>
          </a:prstGeom>
        </p:spPr>
        <p:txBody>
          <a:bodyPr vert="wordArtVert" wrap="none" fromWordArt="1">
            <a:prstTxWarp prst="textWave4">
              <a:avLst>
                <a:gd name="adj1" fmla="val 13005"/>
                <a:gd name="adj2" fmla="val 0"/>
              </a:avLst>
            </a:prstTxWarp>
          </a:bodyPr>
          <a:lstStyle/>
          <a:p>
            <a:pPr fontAlgn="auto"/>
            <a:r>
              <a:rPr lang="ru-RU" sz="3600" b="1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00FF00"/>
                    </a:gs>
                    <a:gs pos="100000">
                      <a:srgbClr val="00CCFF"/>
                    </a:gs>
                  </a:gsLst>
                  <a:lin ang="0" scaled="1"/>
                </a:gradFill>
                <a:effectLst>
                  <a:outerShdw dist="99190" dir="7788334" algn="ctr" rotWithShape="0">
                    <a:srgbClr val="000080">
                      <a:alpha val="79999"/>
                    </a:srgbClr>
                  </a:outerShdw>
                </a:effectLst>
                <a:latin typeface="Arial"/>
                <a:cs typeface="Arial"/>
              </a:rPr>
              <a:t>Ромашка</a:t>
            </a:r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468313" y="188913"/>
            <a:ext cx="5616575" cy="574675"/>
            <a:chOff x="340" y="210"/>
            <a:chExt cx="5036" cy="771"/>
          </a:xfrm>
        </p:grpSpPr>
        <p:sp>
          <p:nvSpPr>
            <p:cNvPr id="3099" name="WordArt 15"/>
            <p:cNvSpPr>
              <a:spLocks noChangeArrowheads="1" noChangeShapeType="1" noTextEdit="1"/>
            </p:cNvSpPr>
            <p:nvPr/>
          </p:nvSpPr>
          <p:spPr bwMode="auto">
            <a:xfrm>
              <a:off x="1701" y="255"/>
              <a:ext cx="3675" cy="72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ru-RU" sz="3600" kern="10">
                  <a:ln w="12700">
                    <a:solidFill>
                      <a:srgbClr val="EAEAEA"/>
                    </a:solidFill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A603AB"/>
                      </a:gs>
                      <a:gs pos="12000">
                        <a:srgbClr val="E81766"/>
                      </a:gs>
                      <a:gs pos="27000">
                        <a:srgbClr val="EE3F17"/>
                      </a:gs>
                      <a:gs pos="48000">
                        <a:srgbClr val="FFFF00"/>
                      </a:gs>
                      <a:gs pos="64999">
                        <a:srgbClr val="1A8D48"/>
                      </a:gs>
                      <a:gs pos="78999">
                        <a:srgbClr val="0819FB"/>
                      </a:gs>
                      <a:gs pos="100000">
                        <a:srgbClr val="A603AB"/>
                      </a:gs>
                    </a:gsLst>
                    <a:lin ang="0" scaled="1"/>
                  </a:gradFill>
                  <a:effectLst>
                    <a:outerShdw dist="35921" dir="2700000" sy="50000" kx="2115830" algn="bl" rotWithShape="0">
                      <a:srgbClr val="C0C0C0">
                        <a:alpha val="79999"/>
                      </a:srgbClr>
                    </a:outerShdw>
                  </a:effectLst>
                  <a:latin typeface="Arial"/>
                  <a:cs typeface="Arial"/>
                </a:rPr>
                <a:t>Разминка</a:t>
              </a:r>
            </a:p>
          </p:txBody>
        </p:sp>
        <p:pic>
          <p:nvPicPr>
            <p:cNvPr id="3100" name="Picture 16" descr="Рисунок11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40" y="210"/>
              <a:ext cx="862" cy="7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3077" name="Picture 36" descr="SUNRIS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0825" y="5229225"/>
            <a:ext cx="1439863" cy="1166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37" descr="SUNRIS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51500" y="836613"/>
            <a:ext cx="1366838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Group 44"/>
          <p:cNvGrpSpPr>
            <a:grpSpLocks/>
          </p:cNvGrpSpPr>
          <p:nvPr/>
        </p:nvGrpSpPr>
        <p:grpSpPr bwMode="auto">
          <a:xfrm>
            <a:off x="4643438" y="2060575"/>
            <a:ext cx="2447925" cy="1871663"/>
            <a:chOff x="2925" y="1298"/>
            <a:chExt cx="1542" cy="1179"/>
          </a:xfrm>
        </p:grpSpPr>
        <p:sp>
          <p:nvSpPr>
            <p:cNvPr id="3097" name="Oval 39"/>
            <p:cNvSpPr>
              <a:spLocks noChangeArrowheads="1"/>
            </p:cNvSpPr>
            <p:nvPr/>
          </p:nvSpPr>
          <p:spPr bwMode="auto">
            <a:xfrm rot="4454214" flipH="1">
              <a:off x="3106" y="1117"/>
              <a:ext cx="1179" cy="1542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98" name="Text Box 19"/>
            <p:cNvSpPr txBox="1">
              <a:spLocks noChangeArrowheads="1"/>
            </p:cNvSpPr>
            <p:nvPr/>
          </p:nvSpPr>
          <p:spPr bwMode="auto">
            <a:xfrm>
              <a:off x="3379" y="1616"/>
              <a:ext cx="635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5400" b="1" dirty="0" smtClean="0">
                  <a:solidFill>
                    <a:srgbClr val="0000FF"/>
                  </a:solidFill>
                </a:rPr>
                <a:t>1</a:t>
              </a:r>
              <a:endParaRPr lang="ru-RU" sz="5400" b="1" dirty="0">
                <a:solidFill>
                  <a:srgbClr val="0000FF"/>
                </a:solidFill>
              </a:endParaRPr>
            </a:p>
          </p:txBody>
        </p:sp>
      </p:grpSp>
      <p:grpSp>
        <p:nvGrpSpPr>
          <p:cNvPr id="4" name="Group 47"/>
          <p:cNvGrpSpPr>
            <a:grpSpLocks/>
          </p:cNvGrpSpPr>
          <p:nvPr/>
        </p:nvGrpSpPr>
        <p:grpSpPr bwMode="auto">
          <a:xfrm>
            <a:off x="758825" y="2252663"/>
            <a:ext cx="2568575" cy="1866900"/>
            <a:chOff x="478" y="1419"/>
            <a:chExt cx="1618" cy="1176"/>
          </a:xfrm>
        </p:grpSpPr>
        <p:sp>
          <p:nvSpPr>
            <p:cNvPr id="3095" name="Oval 42"/>
            <p:cNvSpPr>
              <a:spLocks noChangeArrowheads="1"/>
            </p:cNvSpPr>
            <p:nvPr/>
          </p:nvSpPr>
          <p:spPr bwMode="auto">
            <a:xfrm rot="17288042" flipH="1">
              <a:off x="699" y="1198"/>
              <a:ext cx="1176" cy="1618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96" name="Text Box 28"/>
            <p:cNvSpPr txBox="1">
              <a:spLocks noChangeArrowheads="1"/>
            </p:cNvSpPr>
            <p:nvPr/>
          </p:nvSpPr>
          <p:spPr bwMode="auto">
            <a:xfrm>
              <a:off x="839" y="1752"/>
              <a:ext cx="907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800" b="1" dirty="0" smtClean="0">
                  <a:solidFill>
                    <a:srgbClr val="663300"/>
                  </a:solidFill>
                </a:rPr>
                <a:t>0,5</a:t>
              </a:r>
              <a:endParaRPr lang="ru-RU" sz="4800" b="1" dirty="0">
                <a:solidFill>
                  <a:srgbClr val="663300"/>
                </a:solidFill>
              </a:endParaRPr>
            </a:p>
          </p:txBody>
        </p:sp>
      </p:grpSp>
      <p:grpSp>
        <p:nvGrpSpPr>
          <p:cNvPr id="5" name="Group 45"/>
          <p:cNvGrpSpPr>
            <a:grpSpLocks/>
          </p:cNvGrpSpPr>
          <p:nvPr/>
        </p:nvGrpSpPr>
        <p:grpSpPr bwMode="auto">
          <a:xfrm>
            <a:off x="4071939" y="4203700"/>
            <a:ext cx="2500313" cy="1947863"/>
            <a:chOff x="2565" y="2648"/>
            <a:chExt cx="1575" cy="1227"/>
          </a:xfrm>
        </p:grpSpPr>
        <p:sp>
          <p:nvSpPr>
            <p:cNvPr id="3093" name="Oval 40"/>
            <p:cNvSpPr>
              <a:spLocks noChangeArrowheads="1"/>
            </p:cNvSpPr>
            <p:nvPr/>
          </p:nvSpPr>
          <p:spPr bwMode="auto">
            <a:xfrm rot="18588520" flipH="1">
              <a:off x="2738" y="2475"/>
              <a:ext cx="1227" cy="1574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94" name="Text Box 26"/>
            <p:cNvSpPr txBox="1">
              <a:spLocks noChangeArrowheads="1"/>
            </p:cNvSpPr>
            <p:nvPr/>
          </p:nvSpPr>
          <p:spPr bwMode="auto">
            <a:xfrm>
              <a:off x="2880" y="3022"/>
              <a:ext cx="1260" cy="5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5400" b="1" dirty="0" smtClean="0">
                  <a:solidFill>
                    <a:srgbClr val="FF0066"/>
                  </a:solidFill>
                </a:rPr>
                <a:t>1</a:t>
              </a:r>
              <a:r>
                <a:rPr lang="ru-RU" sz="5400" b="1" dirty="0" smtClean="0">
                  <a:solidFill>
                    <a:srgbClr val="FF0066"/>
                  </a:solidFill>
                </a:rPr>
                <a:t>0</a:t>
              </a:r>
              <a:r>
                <a:rPr lang="en-US" sz="5400" b="1" dirty="0" smtClean="0">
                  <a:solidFill>
                    <a:srgbClr val="FF0066"/>
                  </a:solidFill>
                </a:rPr>
                <a:t>,75</a:t>
              </a:r>
              <a:endParaRPr lang="ru-RU" sz="5400" b="1" dirty="0">
                <a:solidFill>
                  <a:srgbClr val="FF0066"/>
                </a:solidFill>
              </a:endParaRPr>
            </a:p>
          </p:txBody>
        </p:sp>
      </p:grpSp>
      <p:grpSp>
        <p:nvGrpSpPr>
          <p:cNvPr id="6" name="Group 43"/>
          <p:cNvGrpSpPr>
            <a:grpSpLocks/>
          </p:cNvGrpSpPr>
          <p:nvPr/>
        </p:nvGrpSpPr>
        <p:grpSpPr bwMode="auto">
          <a:xfrm>
            <a:off x="2916238" y="908050"/>
            <a:ext cx="1944687" cy="2228850"/>
            <a:chOff x="1837" y="572"/>
            <a:chExt cx="1225" cy="1404"/>
          </a:xfrm>
        </p:grpSpPr>
        <p:sp>
          <p:nvSpPr>
            <p:cNvPr id="3091" name="Oval 38"/>
            <p:cNvSpPr>
              <a:spLocks noChangeArrowheads="1"/>
            </p:cNvSpPr>
            <p:nvPr/>
          </p:nvSpPr>
          <p:spPr bwMode="auto">
            <a:xfrm rot="59759" flipH="1">
              <a:off x="1837" y="572"/>
              <a:ext cx="1225" cy="1404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92" name="Text Box 17"/>
            <p:cNvSpPr txBox="1">
              <a:spLocks noChangeArrowheads="1"/>
            </p:cNvSpPr>
            <p:nvPr/>
          </p:nvSpPr>
          <p:spPr bwMode="auto">
            <a:xfrm>
              <a:off x="1935" y="900"/>
              <a:ext cx="989" cy="5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5400" b="1" dirty="0" smtClean="0">
                  <a:solidFill>
                    <a:srgbClr val="FF0000"/>
                  </a:solidFill>
                </a:rPr>
                <a:t>2,5</a:t>
              </a:r>
              <a:endParaRPr lang="ru-RU" sz="54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7" name="Group 46"/>
          <p:cNvGrpSpPr>
            <a:grpSpLocks/>
          </p:cNvGrpSpPr>
          <p:nvPr/>
        </p:nvGrpSpPr>
        <p:grpSpPr bwMode="auto">
          <a:xfrm>
            <a:off x="1547813" y="4267200"/>
            <a:ext cx="2533650" cy="1924050"/>
            <a:chOff x="975" y="2688"/>
            <a:chExt cx="1596" cy="1212"/>
          </a:xfrm>
        </p:grpSpPr>
        <p:sp>
          <p:nvSpPr>
            <p:cNvPr id="3089" name="Oval 41"/>
            <p:cNvSpPr>
              <a:spLocks noChangeArrowheads="1"/>
            </p:cNvSpPr>
            <p:nvPr/>
          </p:nvSpPr>
          <p:spPr bwMode="auto">
            <a:xfrm rot="2958843" flipH="1">
              <a:off x="1195" y="2524"/>
              <a:ext cx="1212" cy="154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90" name="Text Box 32"/>
            <p:cNvSpPr txBox="1">
              <a:spLocks noChangeArrowheads="1"/>
            </p:cNvSpPr>
            <p:nvPr/>
          </p:nvSpPr>
          <p:spPr bwMode="auto">
            <a:xfrm>
              <a:off x="975" y="3067"/>
              <a:ext cx="1542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4000" b="1" dirty="0" smtClean="0">
                  <a:solidFill>
                    <a:srgbClr val="0066FF"/>
                  </a:solidFill>
                </a:rPr>
                <a:t>1000</a:t>
              </a:r>
              <a:endParaRPr lang="ru-RU" sz="4000" b="1" dirty="0">
                <a:solidFill>
                  <a:srgbClr val="0066FF"/>
                </a:solidFill>
              </a:endParaRPr>
            </a:p>
          </p:txBody>
        </p:sp>
      </p:grpSp>
      <p:sp>
        <p:nvSpPr>
          <p:cNvPr id="3084" name="Oval 3"/>
          <p:cNvSpPr>
            <a:spLocks noChangeArrowheads="1"/>
          </p:cNvSpPr>
          <p:nvPr/>
        </p:nvSpPr>
        <p:spPr bwMode="auto">
          <a:xfrm>
            <a:off x="2771775" y="2636838"/>
            <a:ext cx="2376488" cy="2160587"/>
          </a:xfrm>
          <a:prstGeom prst="ellipse">
            <a:avLst/>
          </a:prstGeom>
          <a:solidFill>
            <a:srgbClr val="FFFF00"/>
          </a:solidFill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3074" name="Object 4"/>
          <p:cNvGraphicFramePr>
            <a:graphicFrameLocks noChangeAspect="1"/>
          </p:cNvGraphicFramePr>
          <p:nvPr/>
        </p:nvGraphicFramePr>
        <p:xfrm>
          <a:off x="3355975" y="3087688"/>
          <a:ext cx="1254125" cy="1116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45" name="Формула" r:id="rId5" imgW="228600" imgH="203040" progId="Equation.3">
                  <p:embed/>
                </p:oleObj>
              </mc:Choice>
              <mc:Fallback>
                <p:oleObj name="Формула" r:id="rId5" imgW="22860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5975" y="3087688"/>
                        <a:ext cx="1254125" cy="11160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085" name="Picture 48" descr="SUNRIS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3850" y="908050"/>
            <a:ext cx="1439863" cy="1166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7" name="Oval 50"/>
          <p:cNvSpPr>
            <a:spLocks noChangeArrowheads="1"/>
          </p:cNvSpPr>
          <p:nvPr/>
        </p:nvSpPr>
        <p:spPr bwMode="auto">
          <a:xfrm>
            <a:off x="7740650" y="188913"/>
            <a:ext cx="1081088" cy="1008062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3347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WordArt 13"/>
          <p:cNvSpPr>
            <a:spLocks noChangeArrowheads="1" noChangeShapeType="1" noTextEdit="1"/>
          </p:cNvSpPr>
          <p:nvPr/>
        </p:nvSpPr>
        <p:spPr bwMode="auto">
          <a:xfrm rot="5400000">
            <a:off x="5364163" y="3573463"/>
            <a:ext cx="5040312" cy="1008062"/>
          </a:xfrm>
          <a:prstGeom prst="rect">
            <a:avLst/>
          </a:prstGeom>
        </p:spPr>
        <p:txBody>
          <a:bodyPr vert="wordArtVert" wrap="none" fromWordArt="1">
            <a:prstTxWarp prst="textWave4">
              <a:avLst>
                <a:gd name="adj1" fmla="val 13005"/>
                <a:gd name="adj2" fmla="val 0"/>
              </a:avLst>
            </a:prstTxWarp>
          </a:bodyPr>
          <a:lstStyle/>
          <a:p>
            <a:pPr fontAlgn="auto"/>
            <a:r>
              <a:rPr lang="ru-RU" sz="3600" b="1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00FF00"/>
                    </a:gs>
                    <a:gs pos="100000">
                      <a:srgbClr val="00CCFF"/>
                    </a:gs>
                  </a:gsLst>
                  <a:lin ang="0" scaled="1"/>
                </a:gradFill>
                <a:effectLst>
                  <a:outerShdw dist="99190" dir="7788334" algn="ctr" rotWithShape="0">
                    <a:srgbClr val="000080">
                      <a:alpha val="79999"/>
                    </a:srgbClr>
                  </a:outerShdw>
                </a:effectLst>
                <a:latin typeface="Arial"/>
                <a:cs typeface="Arial"/>
              </a:rPr>
              <a:t>Ромашка</a:t>
            </a:r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468313" y="188913"/>
            <a:ext cx="5616575" cy="574675"/>
            <a:chOff x="340" y="210"/>
            <a:chExt cx="5036" cy="771"/>
          </a:xfrm>
        </p:grpSpPr>
        <p:sp>
          <p:nvSpPr>
            <p:cNvPr id="3099" name="WordArt 15"/>
            <p:cNvSpPr>
              <a:spLocks noChangeArrowheads="1" noChangeShapeType="1" noTextEdit="1"/>
            </p:cNvSpPr>
            <p:nvPr/>
          </p:nvSpPr>
          <p:spPr bwMode="auto">
            <a:xfrm>
              <a:off x="1701" y="255"/>
              <a:ext cx="3675" cy="72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ru-RU" sz="3600" kern="10">
                  <a:ln w="12700">
                    <a:solidFill>
                      <a:srgbClr val="EAEAEA"/>
                    </a:solidFill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A603AB"/>
                      </a:gs>
                      <a:gs pos="12000">
                        <a:srgbClr val="E81766"/>
                      </a:gs>
                      <a:gs pos="27000">
                        <a:srgbClr val="EE3F17"/>
                      </a:gs>
                      <a:gs pos="48000">
                        <a:srgbClr val="FFFF00"/>
                      </a:gs>
                      <a:gs pos="64999">
                        <a:srgbClr val="1A8D48"/>
                      </a:gs>
                      <a:gs pos="78999">
                        <a:srgbClr val="0819FB"/>
                      </a:gs>
                      <a:gs pos="100000">
                        <a:srgbClr val="A603AB"/>
                      </a:gs>
                    </a:gsLst>
                    <a:lin ang="0" scaled="1"/>
                  </a:gradFill>
                  <a:effectLst>
                    <a:outerShdw dist="35921" dir="2700000" sy="50000" kx="2115830" algn="bl" rotWithShape="0">
                      <a:srgbClr val="C0C0C0">
                        <a:alpha val="79999"/>
                      </a:srgbClr>
                    </a:outerShdw>
                  </a:effectLst>
                  <a:latin typeface="Arial"/>
                  <a:cs typeface="Arial"/>
                </a:rPr>
                <a:t>Разминка</a:t>
              </a:r>
            </a:p>
          </p:txBody>
        </p:sp>
        <p:pic>
          <p:nvPicPr>
            <p:cNvPr id="3100" name="Picture 16" descr="Рисунок11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40" y="210"/>
              <a:ext cx="862" cy="7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3077" name="Picture 36" descr="SUNRIS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0825" y="5229225"/>
            <a:ext cx="1439863" cy="1166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37" descr="SUNRIS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51500" y="836613"/>
            <a:ext cx="1366838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Group 44"/>
          <p:cNvGrpSpPr>
            <a:grpSpLocks/>
          </p:cNvGrpSpPr>
          <p:nvPr/>
        </p:nvGrpSpPr>
        <p:grpSpPr bwMode="auto">
          <a:xfrm>
            <a:off x="4643438" y="2060575"/>
            <a:ext cx="2447925" cy="1871663"/>
            <a:chOff x="2925" y="1298"/>
            <a:chExt cx="1542" cy="1179"/>
          </a:xfrm>
        </p:grpSpPr>
        <p:sp>
          <p:nvSpPr>
            <p:cNvPr id="3097" name="Oval 39"/>
            <p:cNvSpPr>
              <a:spLocks noChangeArrowheads="1"/>
            </p:cNvSpPr>
            <p:nvPr/>
          </p:nvSpPr>
          <p:spPr bwMode="auto">
            <a:xfrm rot="4454214" flipH="1">
              <a:off x="3106" y="1117"/>
              <a:ext cx="1179" cy="1542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98" name="Text Box 19"/>
            <p:cNvSpPr txBox="1">
              <a:spLocks noChangeArrowheads="1"/>
            </p:cNvSpPr>
            <p:nvPr/>
          </p:nvSpPr>
          <p:spPr bwMode="auto">
            <a:xfrm>
              <a:off x="3379" y="1616"/>
              <a:ext cx="635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5400" b="1" dirty="0" smtClean="0">
                  <a:solidFill>
                    <a:srgbClr val="0000FF"/>
                  </a:solidFill>
                </a:rPr>
                <a:t>1</a:t>
              </a:r>
              <a:endParaRPr lang="ru-RU" sz="5400" b="1" dirty="0">
                <a:solidFill>
                  <a:srgbClr val="0000FF"/>
                </a:solidFill>
              </a:endParaRPr>
            </a:p>
          </p:txBody>
        </p:sp>
      </p:grpSp>
      <p:grpSp>
        <p:nvGrpSpPr>
          <p:cNvPr id="4" name="Group 47"/>
          <p:cNvGrpSpPr>
            <a:grpSpLocks/>
          </p:cNvGrpSpPr>
          <p:nvPr/>
        </p:nvGrpSpPr>
        <p:grpSpPr bwMode="auto">
          <a:xfrm>
            <a:off x="758825" y="2252663"/>
            <a:ext cx="2568575" cy="1866900"/>
            <a:chOff x="478" y="1419"/>
            <a:chExt cx="1618" cy="1176"/>
          </a:xfrm>
        </p:grpSpPr>
        <p:sp>
          <p:nvSpPr>
            <p:cNvPr id="3095" name="Oval 42"/>
            <p:cNvSpPr>
              <a:spLocks noChangeArrowheads="1"/>
            </p:cNvSpPr>
            <p:nvPr/>
          </p:nvSpPr>
          <p:spPr bwMode="auto">
            <a:xfrm rot="17288042" flipH="1">
              <a:off x="699" y="1198"/>
              <a:ext cx="1176" cy="1618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96" name="Text Box 28"/>
            <p:cNvSpPr txBox="1">
              <a:spLocks noChangeArrowheads="1"/>
            </p:cNvSpPr>
            <p:nvPr/>
          </p:nvSpPr>
          <p:spPr bwMode="auto">
            <a:xfrm>
              <a:off x="839" y="1752"/>
              <a:ext cx="907" cy="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800" b="1" dirty="0" smtClean="0">
                  <a:solidFill>
                    <a:srgbClr val="663300"/>
                  </a:solidFill>
                </a:rPr>
                <a:t>0,5</a:t>
              </a:r>
              <a:endParaRPr lang="ru-RU" sz="4800" b="1" dirty="0">
                <a:solidFill>
                  <a:srgbClr val="663300"/>
                </a:solidFill>
              </a:endParaRPr>
            </a:p>
          </p:txBody>
        </p:sp>
      </p:grpSp>
      <p:grpSp>
        <p:nvGrpSpPr>
          <p:cNvPr id="5" name="Group 45"/>
          <p:cNvGrpSpPr>
            <a:grpSpLocks/>
          </p:cNvGrpSpPr>
          <p:nvPr/>
        </p:nvGrpSpPr>
        <p:grpSpPr bwMode="auto">
          <a:xfrm>
            <a:off x="4071939" y="4203700"/>
            <a:ext cx="2500313" cy="1947863"/>
            <a:chOff x="2565" y="2648"/>
            <a:chExt cx="1575" cy="1227"/>
          </a:xfrm>
        </p:grpSpPr>
        <p:sp>
          <p:nvSpPr>
            <p:cNvPr id="3093" name="Oval 40"/>
            <p:cNvSpPr>
              <a:spLocks noChangeArrowheads="1"/>
            </p:cNvSpPr>
            <p:nvPr/>
          </p:nvSpPr>
          <p:spPr bwMode="auto">
            <a:xfrm rot="18588520" flipH="1">
              <a:off x="2738" y="2475"/>
              <a:ext cx="1227" cy="1574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94" name="Text Box 26"/>
            <p:cNvSpPr txBox="1">
              <a:spLocks noChangeArrowheads="1"/>
            </p:cNvSpPr>
            <p:nvPr/>
          </p:nvSpPr>
          <p:spPr bwMode="auto">
            <a:xfrm>
              <a:off x="2880" y="3022"/>
              <a:ext cx="1260" cy="5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5400" b="1" dirty="0" smtClean="0">
                  <a:solidFill>
                    <a:srgbClr val="FF0066"/>
                  </a:solidFill>
                </a:rPr>
                <a:t>1</a:t>
              </a:r>
              <a:r>
                <a:rPr lang="ru-RU" sz="5400" b="1" dirty="0" smtClean="0">
                  <a:solidFill>
                    <a:srgbClr val="FF0066"/>
                  </a:solidFill>
                </a:rPr>
                <a:t>0</a:t>
              </a:r>
              <a:r>
                <a:rPr lang="en-US" sz="5400" b="1" dirty="0" smtClean="0">
                  <a:solidFill>
                    <a:srgbClr val="FF0066"/>
                  </a:solidFill>
                </a:rPr>
                <a:t>,75</a:t>
              </a:r>
              <a:endParaRPr lang="ru-RU" sz="5400" b="1" dirty="0">
                <a:solidFill>
                  <a:srgbClr val="FF0066"/>
                </a:solidFill>
              </a:endParaRPr>
            </a:p>
          </p:txBody>
        </p:sp>
      </p:grpSp>
      <p:grpSp>
        <p:nvGrpSpPr>
          <p:cNvPr id="7" name="Group 46"/>
          <p:cNvGrpSpPr>
            <a:grpSpLocks/>
          </p:cNvGrpSpPr>
          <p:nvPr/>
        </p:nvGrpSpPr>
        <p:grpSpPr bwMode="auto">
          <a:xfrm>
            <a:off x="1547813" y="4267200"/>
            <a:ext cx="2533650" cy="1924050"/>
            <a:chOff x="975" y="2688"/>
            <a:chExt cx="1596" cy="1212"/>
          </a:xfrm>
        </p:grpSpPr>
        <p:sp>
          <p:nvSpPr>
            <p:cNvPr id="3089" name="Oval 41"/>
            <p:cNvSpPr>
              <a:spLocks noChangeArrowheads="1"/>
            </p:cNvSpPr>
            <p:nvPr/>
          </p:nvSpPr>
          <p:spPr bwMode="auto">
            <a:xfrm rot="2958843" flipH="1">
              <a:off x="1195" y="2524"/>
              <a:ext cx="1212" cy="154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90" name="Text Box 32"/>
            <p:cNvSpPr txBox="1">
              <a:spLocks noChangeArrowheads="1"/>
            </p:cNvSpPr>
            <p:nvPr/>
          </p:nvSpPr>
          <p:spPr bwMode="auto">
            <a:xfrm>
              <a:off x="975" y="3067"/>
              <a:ext cx="1542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4000" b="1" dirty="0" smtClean="0">
                  <a:solidFill>
                    <a:srgbClr val="0066FF"/>
                  </a:solidFill>
                </a:rPr>
                <a:t>1000</a:t>
              </a:r>
              <a:endParaRPr lang="ru-RU" sz="4000" b="1" dirty="0">
                <a:solidFill>
                  <a:srgbClr val="0066FF"/>
                </a:solidFill>
              </a:endParaRPr>
            </a:p>
          </p:txBody>
        </p:sp>
      </p:grpSp>
      <p:sp>
        <p:nvSpPr>
          <p:cNvPr id="3084" name="Oval 3"/>
          <p:cNvSpPr>
            <a:spLocks noChangeArrowheads="1"/>
          </p:cNvSpPr>
          <p:nvPr/>
        </p:nvSpPr>
        <p:spPr bwMode="auto">
          <a:xfrm>
            <a:off x="2771775" y="2636838"/>
            <a:ext cx="2376488" cy="2160587"/>
          </a:xfrm>
          <a:prstGeom prst="ellipse">
            <a:avLst/>
          </a:prstGeom>
          <a:solidFill>
            <a:srgbClr val="FFFF00"/>
          </a:solidFill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3074" name="Object 4"/>
          <p:cNvGraphicFramePr>
            <a:graphicFrameLocks noChangeAspect="1"/>
          </p:cNvGraphicFramePr>
          <p:nvPr/>
        </p:nvGraphicFramePr>
        <p:xfrm>
          <a:off x="3355975" y="3087688"/>
          <a:ext cx="1254125" cy="1116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51" name="Формула" r:id="rId5" imgW="228600" imgH="203040" progId="Equation.3">
                  <p:embed/>
                </p:oleObj>
              </mc:Choice>
              <mc:Fallback>
                <p:oleObj name="Формула" r:id="rId5" imgW="22860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5975" y="3087688"/>
                        <a:ext cx="1254125" cy="11160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085" name="Picture 48" descr="SUNRIS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3850" y="908050"/>
            <a:ext cx="1439863" cy="1166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7" name="Oval 50"/>
          <p:cNvSpPr>
            <a:spLocks noChangeArrowheads="1"/>
          </p:cNvSpPr>
          <p:nvPr/>
        </p:nvSpPr>
        <p:spPr bwMode="auto">
          <a:xfrm>
            <a:off x="7740650" y="188913"/>
            <a:ext cx="1081088" cy="1008062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2194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WordArt 13"/>
          <p:cNvSpPr>
            <a:spLocks noChangeArrowheads="1" noChangeShapeType="1" noTextEdit="1"/>
          </p:cNvSpPr>
          <p:nvPr/>
        </p:nvSpPr>
        <p:spPr bwMode="auto">
          <a:xfrm rot="5400000">
            <a:off x="5364163" y="3573463"/>
            <a:ext cx="5040312" cy="1008062"/>
          </a:xfrm>
          <a:prstGeom prst="rect">
            <a:avLst/>
          </a:prstGeom>
        </p:spPr>
        <p:txBody>
          <a:bodyPr vert="wordArtVert" wrap="none" fromWordArt="1">
            <a:prstTxWarp prst="textWave4">
              <a:avLst>
                <a:gd name="adj1" fmla="val 13005"/>
                <a:gd name="adj2" fmla="val 0"/>
              </a:avLst>
            </a:prstTxWarp>
          </a:bodyPr>
          <a:lstStyle/>
          <a:p>
            <a:pPr fontAlgn="auto"/>
            <a:r>
              <a:rPr lang="ru-RU" sz="3600" b="1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00FF00"/>
                    </a:gs>
                    <a:gs pos="100000">
                      <a:srgbClr val="00CCFF"/>
                    </a:gs>
                  </a:gsLst>
                  <a:lin ang="0" scaled="1"/>
                </a:gradFill>
                <a:effectLst>
                  <a:outerShdw dist="99190" dir="7788334" algn="ctr" rotWithShape="0">
                    <a:srgbClr val="000080">
                      <a:alpha val="79999"/>
                    </a:srgbClr>
                  </a:outerShdw>
                </a:effectLst>
                <a:latin typeface="Arial"/>
                <a:cs typeface="Arial"/>
              </a:rPr>
              <a:t>Ромашка</a:t>
            </a:r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468313" y="188913"/>
            <a:ext cx="5616575" cy="574675"/>
            <a:chOff x="340" y="210"/>
            <a:chExt cx="5036" cy="771"/>
          </a:xfrm>
        </p:grpSpPr>
        <p:sp>
          <p:nvSpPr>
            <p:cNvPr id="3099" name="WordArt 15"/>
            <p:cNvSpPr>
              <a:spLocks noChangeArrowheads="1" noChangeShapeType="1" noTextEdit="1"/>
            </p:cNvSpPr>
            <p:nvPr/>
          </p:nvSpPr>
          <p:spPr bwMode="auto">
            <a:xfrm>
              <a:off x="1701" y="255"/>
              <a:ext cx="3675" cy="72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ru-RU" sz="3600" kern="10">
                  <a:ln w="12700">
                    <a:solidFill>
                      <a:srgbClr val="EAEAEA"/>
                    </a:solidFill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A603AB"/>
                      </a:gs>
                      <a:gs pos="12000">
                        <a:srgbClr val="E81766"/>
                      </a:gs>
                      <a:gs pos="27000">
                        <a:srgbClr val="EE3F17"/>
                      </a:gs>
                      <a:gs pos="48000">
                        <a:srgbClr val="FFFF00"/>
                      </a:gs>
                      <a:gs pos="64999">
                        <a:srgbClr val="1A8D48"/>
                      </a:gs>
                      <a:gs pos="78999">
                        <a:srgbClr val="0819FB"/>
                      </a:gs>
                      <a:gs pos="100000">
                        <a:srgbClr val="A603AB"/>
                      </a:gs>
                    </a:gsLst>
                    <a:lin ang="0" scaled="1"/>
                  </a:gradFill>
                  <a:effectLst>
                    <a:outerShdw dist="35921" dir="2700000" sy="50000" kx="2115830" algn="bl" rotWithShape="0">
                      <a:srgbClr val="C0C0C0">
                        <a:alpha val="79999"/>
                      </a:srgbClr>
                    </a:outerShdw>
                  </a:effectLst>
                  <a:latin typeface="Arial"/>
                  <a:cs typeface="Arial"/>
                </a:rPr>
                <a:t>Разминка</a:t>
              </a:r>
            </a:p>
          </p:txBody>
        </p:sp>
        <p:pic>
          <p:nvPicPr>
            <p:cNvPr id="3100" name="Picture 16" descr="Рисунок11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40" y="210"/>
              <a:ext cx="862" cy="7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3077" name="Picture 36" descr="SUNRIS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0825" y="5229225"/>
            <a:ext cx="1439863" cy="1166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37" descr="SUNRIS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51500" y="836613"/>
            <a:ext cx="1366838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" name="Group 47"/>
          <p:cNvGrpSpPr>
            <a:grpSpLocks/>
          </p:cNvGrpSpPr>
          <p:nvPr/>
        </p:nvGrpSpPr>
        <p:grpSpPr bwMode="auto">
          <a:xfrm>
            <a:off x="758825" y="2252663"/>
            <a:ext cx="2568575" cy="1866900"/>
            <a:chOff x="478" y="1419"/>
            <a:chExt cx="1618" cy="1176"/>
          </a:xfrm>
        </p:grpSpPr>
        <p:sp>
          <p:nvSpPr>
            <p:cNvPr id="3095" name="Oval 42"/>
            <p:cNvSpPr>
              <a:spLocks noChangeArrowheads="1"/>
            </p:cNvSpPr>
            <p:nvPr/>
          </p:nvSpPr>
          <p:spPr bwMode="auto">
            <a:xfrm rot="17288042" flipH="1">
              <a:off x="699" y="1198"/>
              <a:ext cx="1176" cy="1618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96" name="Text Box 28"/>
            <p:cNvSpPr txBox="1">
              <a:spLocks noChangeArrowheads="1"/>
            </p:cNvSpPr>
            <p:nvPr/>
          </p:nvSpPr>
          <p:spPr bwMode="auto">
            <a:xfrm>
              <a:off x="839" y="1752"/>
              <a:ext cx="907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800" b="1" dirty="0" smtClean="0">
                  <a:solidFill>
                    <a:srgbClr val="663300"/>
                  </a:solidFill>
                </a:rPr>
                <a:t>0,5</a:t>
              </a:r>
              <a:endParaRPr lang="ru-RU" sz="4800" b="1" dirty="0">
                <a:solidFill>
                  <a:srgbClr val="663300"/>
                </a:solidFill>
              </a:endParaRPr>
            </a:p>
          </p:txBody>
        </p:sp>
      </p:grpSp>
      <p:grpSp>
        <p:nvGrpSpPr>
          <p:cNvPr id="5" name="Group 45"/>
          <p:cNvGrpSpPr>
            <a:grpSpLocks/>
          </p:cNvGrpSpPr>
          <p:nvPr/>
        </p:nvGrpSpPr>
        <p:grpSpPr bwMode="auto">
          <a:xfrm>
            <a:off x="4071939" y="4203700"/>
            <a:ext cx="2500313" cy="1947863"/>
            <a:chOff x="2565" y="2648"/>
            <a:chExt cx="1575" cy="1227"/>
          </a:xfrm>
        </p:grpSpPr>
        <p:sp>
          <p:nvSpPr>
            <p:cNvPr id="3093" name="Oval 40"/>
            <p:cNvSpPr>
              <a:spLocks noChangeArrowheads="1"/>
            </p:cNvSpPr>
            <p:nvPr/>
          </p:nvSpPr>
          <p:spPr bwMode="auto">
            <a:xfrm rot="18588520" flipH="1">
              <a:off x="2738" y="2475"/>
              <a:ext cx="1227" cy="1574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94" name="Text Box 26"/>
            <p:cNvSpPr txBox="1">
              <a:spLocks noChangeArrowheads="1"/>
            </p:cNvSpPr>
            <p:nvPr/>
          </p:nvSpPr>
          <p:spPr bwMode="auto">
            <a:xfrm>
              <a:off x="2880" y="3022"/>
              <a:ext cx="1260" cy="5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5400" b="1" dirty="0" smtClean="0">
                  <a:solidFill>
                    <a:srgbClr val="FF0066"/>
                  </a:solidFill>
                </a:rPr>
                <a:t>1</a:t>
              </a:r>
              <a:r>
                <a:rPr lang="ru-RU" sz="5400" b="1" dirty="0" smtClean="0">
                  <a:solidFill>
                    <a:srgbClr val="FF0066"/>
                  </a:solidFill>
                </a:rPr>
                <a:t>0</a:t>
              </a:r>
              <a:r>
                <a:rPr lang="en-US" sz="5400" b="1" dirty="0" smtClean="0">
                  <a:solidFill>
                    <a:srgbClr val="FF0066"/>
                  </a:solidFill>
                </a:rPr>
                <a:t>,75</a:t>
              </a:r>
              <a:endParaRPr lang="ru-RU" sz="5400" b="1" dirty="0">
                <a:solidFill>
                  <a:srgbClr val="FF0066"/>
                </a:solidFill>
              </a:endParaRPr>
            </a:p>
          </p:txBody>
        </p:sp>
      </p:grpSp>
      <p:grpSp>
        <p:nvGrpSpPr>
          <p:cNvPr id="7" name="Group 46"/>
          <p:cNvGrpSpPr>
            <a:grpSpLocks/>
          </p:cNvGrpSpPr>
          <p:nvPr/>
        </p:nvGrpSpPr>
        <p:grpSpPr bwMode="auto">
          <a:xfrm>
            <a:off x="1547813" y="4267200"/>
            <a:ext cx="2533650" cy="1924050"/>
            <a:chOff x="975" y="2688"/>
            <a:chExt cx="1596" cy="1212"/>
          </a:xfrm>
        </p:grpSpPr>
        <p:sp>
          <p:nvSpPr>
            <p:cNvPr id="3089" name="Oval 41"/>
            <p:cNvSpPr>
              <a:spLocks noChangeArrowheads="1"/>
            </p:cNvSpPr>
            <p:nvPr/>
          </p:nvSpPr>
          <p:spPr bwMode="auto">
            <a:xfrm rot="2958843" flipH="1">
              <a:off x="1195" y="2524"/>
              <a:ext cx="1212" cy="154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90" name="Text Box 32"/>
            <p:cNvSpPr txBox="1">
              <a:spLocks noChangeArrowheads="1"/>
            </p:cNvSpPr>
            <p:nvPr/>
          </p:nvSpPr>
          <p:spPr bwMode="auto">
            <a:xfrm>
              <a:off x="975" y="3067"/>
              <a:ext cx="1542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4000" b="1" dirty="0" smtClean="0">
                  <a:solidFill>
                    <a:srgbClr val="0066FF"/>
                  </a:solidFill>
                </a:rPr>
                <a:t>1000</a:t>
              </a:r>
              <a:endParaRPr lang="ru-RU" sz="4000" b="1" dirty="0">
                <a:solidFill>
                  <a:srgbClr val="0066FF"/>
                </a:solidFill>
              </a:endParaRPr>
            </a:p>
          </p:txBody>
        </p:sp>
      </p:grpSp>
      <p:sp>
        <p:nvSpPr>
          <p:cNvPr id="3084" name="Oval 3"/>
          <p:cNvSpPr>
            <a:spLocks noChangeArrowheads="1"/>
          </p:cNvSpPr>
          <p:nvPr/>
        </p:nvSpPr>
        <p:spPr bwMode="auto">
          <a:xfrm>
            <a:off x="2771775" y="2636838"/>
            <a:ext cx="2376488" cy="2160587"/>
          </a:xfrm>
          <a:prstGeom prst="ellipse">
            <a:avLst/>
          </a:prstGeom>
          <a:solidFill>
            <a:srgbClr val="FFFF00"/>
          </a:solidFill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3074" name="Object 4"/>
          <p:cNvGraphicFramePr>
            <a:graphicFrameLocks noChangeAspect="1"/>
          </p:cNvGraphicFramePr>
          <p:nvPr/>
        </p:nvGraphicFramePr>
        <p:xfrm>
          <a:off x="3355975" y="3087688"/>
          <a:ext cx="1254125" cy="1116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75" name="Формула" r:id="rId5" imgW="228600" imgH="203040" progId="Equation.3">
                  <p:embed/>
                </p:oleObj>
              </mc:Choice>
              <mc:Fallback>
                <p:oleObj name="Формула" r:id="rId5" imgW="22860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5975" y="3087688"/>
                        <a:ext cx="1254125" cy="11160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085" name="Picture 48" descr="SUNRIS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3850" y="908050"/>
            <a:ext cx="1439863" cy="1166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7" name="Oval 50"/>
          <p:cNvSpPr>
            <a:spLocks noChangeArrowheads="1"/>
          </p:cNvSpPr>
          <p:nvPr/>
        </p:nvSpPr>
        <p:spPr bwMode="auto">
          <a:xfrm>
            <a:off x="7740650" y="188913"/>
            <a:ext cx="1081088" cy="1008062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9069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1727994" y="116632"/>
            <a:ext cx="7056437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sz="5400" b="1" dirty="0">
              <a:solidFill>
                <a:schemeClr val="accent2"/>
              </a:solidFill>
            </a:endParaRPr>
          </a:p>
        </p:txBody>
      </p:sp>
      <p:pic>
        <p:nvPicPr>
          <p:cNvPr id="13315" name="Picture 12" descr="Рисунок37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994" y="67619"/>
            <a:ext cx="966614" cy="1138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6" name="Picture 13" descr="ulitka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51275" y="2205038"/>
            <a:ext cx="446405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7" name="Picture 15" descr="Рисунок14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9750" y="2349500"/>
            <a:ext cx="2376488" cy="163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2"/>
          <p:cNvSpPr>
            <a:spLocks noGrp="1" noChangeArrowheads="1"/>
          </p:cNvSpPr>
          <p:nvPr/>
        </p:nvSpPr>
        <p:spPr bwMode="auto">
          <a:xfrm>
            <a:off x="3059833" y="178247"/>
            <a:ext cx="3456384" cy="10905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ru-RU" sz="4800" b="1" dirty="0">
                <a:solidFill>
                  <a:srgbClr val="0000FF"/>
                </a:solidFill>
                <a:latin typeface="Monotype Corsiva" pitchFamily="66" charset="0"/>
              </a:rPr>
              <a:t>Цели урока:</a:t>
            </a:r>
          </a:p>
        </p:txBody>
      </p:sp>
      <p:sp>
        <p:nvSpPr>
          <p:cNvPr id="14" name="Rectangle 3"/>
          <p:cNvSpPr>
            <a:spLocks noGrp="1" noChangeArrowheads="1"/>
          </p:cNvSpPr>
          <p:nvPr/>
        </p:nvSpPr>
        <p:spPr bwMode="auto">
          <a:xfrm>
            <a:off x="673225" y="1340768"/>
            <a:ext cx="8229600" cy="44858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tx1"/>
              </a:buClr>
              <a:buFontTx/>
              <a:buBlip>
                <a:blip r:embed="rId5"/>
              </a:buBlip>
            </a:pPr>
            <a:r>
              <a:rPr lang="ru-RU" b="1" dirty="0">
                <a:latin typeface="Georgia" pitchFamily="18" charset="0"/>
              </a:rPr>
              <a:t>Систематизация знаний и умений </a:t>
            </a:r>
            <a:r>
              <a:rPr lang="ru-RU" b="1" dirty="0" smtClean="0">
                <a:latin typeface="Georgia" pitchFamily="18" charset="0"/>
              </a:rPr>
              <a:t> </a:t>
            </a:r>
            <a:r>
              <a:rPr lang="ru-RU" b="1" dirty="0">
                <a:latin typeface="Georgia" pitchFamily="18" charset="0"/>
              </a:rPr>
              <a:t>при </a:t>
            </a:r>
            <a:r>
              <a:rPr lang="ru-RU" b="1" dirty="0" smtClean="0">
                <a:latin typeface="Georgia" pitchFamily="18" charset="0"/>
              </a:rPr>
              <a:t>выполнении действий  сложения и вычитания </a:t>
            </a:r>
            <a:r>
              <a:rPr lang="ru-RU" b="1" dirty="0">
                <a:latin typeface="Georgia" pitchFamily="18" charset="0"/>
              </a:rPr>
              <a:t>десятичных </a:t>
            </a:r>
            <a:r>
              <a:rPr lang="ru-RU" b="1" dirty="0" smtClean="0">
                <a:latin typeface="Georgia" pitchFamily="18" charset="0"/>
              </a:rPr>
              <a:t>дробей;</a:t>
            </a:r>
            <a:endParaRPr lang="ru-RU" b="1" dirty="0">
              <a:latin typeface="Georgia" pitchFamily="18" charset="0"/>
            </a:endParaRPr>
          </a:p>
          <a:p>
            <a:pPr>
              <a:buClr>
                <a:schemeClr val="tx1"/>
              </a:buClr>
              <a:buFontTx/>
              <a:buBlip>
                <a:blip r:embed="rId5"/>
              </a:buBlip>
            </a:pPr>
            <a:r>
              <a:rPr lang="ru-RU" b="1" dirty="0">
                <a:latin typeface="Georgia" pitchFamily="18" charset="0"/>
              </a:rPr>
              <a:t>Воспитание внимательности, самостоятельности, ответственности ;</a:t>
            </a:r>
          </a:p>
          <a:p>
            <a:pPr>
              <a:buClr>
                <a:schemeClr val="tx1"/>
              </a:buClr>
              <a:buFontTx/>
              <a:buBlip>
                <a:blip r:embed="rId5"/>
              </a:buBlip>
            </a:pPr>
            <a:r>
              <a:rPr lang="ru-RU" b="1" dirty="0">
                <a:latin typeface="Georgia" pitchFamily="18" charset="0"/>
              </a:rPr>
              <a:t>Развитие навыков самоконтроля</a:t>
            </a:r>
          </a:p>
        </p:txBody>
      </p:sp>
    </p:spTree>
    <p:extLst>
      <p:ext uri="{BB962C8B-B14F-4D97-AF65-F5344CB8AC3E}">
        <p14:creationId xmlns:p14="http://schemas.microsoft.com/office/powerpoint/2010/main" val="3612871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WordArt 13"/>
          <p:cNvSpPr>
            <a:spLocks noChangeArrowheads="1" noChangeShapeType="1" noTextEdit="1"/>
          </p:cNvSpPr>
          <p:nvPr/>
        </p:nvSpPr>
        <p:spPr bwMode="auto">
          <a:xfrm rot="5400000">
            <a:off x="5364163" y="3573463"/>
            <a:ext cx="5040312" cy="1008062"/>
          </a:xfrm>
          <a:prstGeom prst="rect">
            <a:avLst/>
          </a:prstGeom>
        </p:spPr>
        <p:txBody>
          <a:bodyPr vert="wordArtVert" wrap="none" fromWordArt="1">
            <a:prstTxWarp prst="textWave4">
              <a:avLst>
                <a:gd name="adj1" fmla="val 13005"/>
                <a:gd name="adj2" fmla="val 0"/>
              </a:avLst>
            </a:prstTxWarp>
          </a:bodyPr>
          <a:lstStyle/>
          <a:p>
            <a:pPr fontAlgn="auto"/>
            <a:r>
              <a:rPr lang="ru-RU" sz="3600" b="1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00FF00"/>
                    </a:gs>
                    <a:gs pos="100000">
                      <a:srgbClr val="00CCFF"/>
                    </a:gs>
                  </a:gsLst>
                  <a:lin ang="0" scaled="1"/>
                </a:gradFill>
                <a:effectLst>
                  <a:outerShdw dist="99190" dir="7788334" algn="ctr" rotWithShape="0">
                    <a:srgbClr val="000080">
                      <a:alpha val="79999"/>
                    </a:srgbClr>
                  </a:outerShdw>
                </a:effectLst>
                <a:latin typeface="Arial"/>
                <a:cs typeface="Arial"/>
              </a:rPr>
              <a:t>Ромашка</a:t>
            </a:r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468313" y="188913"/>
            <a:ext cx="5616575" cy="574675"/>
            <a:chOff x="340" y="210"/>
            <a:chExt cx="5036" cy="771"/>
          </a:xfrm>
        </p:grpSpPr>
        <p:sp>
          <p:nvSpPr>
            <p:cNvPr id="3099" name="WordArt 15"/>
            <p:cNvSpPr>
              <a:spLocks noChangeArrowheads="1" noChangeShapeType="1" noTextEdit="1"/>
            </p:cNvSpPr>
            <p:nvPr/>
          </p:nvSpPr>
          <p:spPr bwMode="auto">
            <a:xfrm>
              <a:off x="1701" y="255"/>
              <a:ext cx="3675" cy="72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ru-RU" sz="3600" kern="10">
                  <a:ln w="12700">
                    <a:solidFill>
                      <a:srgbClr val="EAEAEA"/>
                    </a:solidFill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A603AB"/>
                      </a:gs>
                      <a:gs pos="12000">
                        <a:srgbClr val="E81766"/>
                      </a:gs>
                      <a:gs pos="27000">
                        <a:srgbClr val="EE3F17"/>
                      </a:gs>
                      <a:gs pos="48000">
                        <a:srgbClr val="FFFF00"/>
                      </a:gs>
                      <a:gs pos="64999">
                        <a:srgbClr val="1A8D48"/>
                      </a:gs>
                      <a:gs pos="78999">
                        <a:srgbClr val="0819FB"/>
                      </a:gs>
                      <a:gs pos="100000">
                        <a:srgbClr val="A603AB"/>
                      </a:gs>
                    </a:gsLst>
                    <a:lin ang="0" scaled="1"/>
                  </a:gradFill>
                  <a:effectLst>
                    <a:outerShdw dist="35921" dir="2700000" sy="50000" kx="2115830" algn="bl" rotWithShape="0">
                      <a:srgbClr val="C0C0C0">
                        <a:alpha val="79999"/>
                      </a:srgbClr>
                    </a:outerShdw>
                  </a:effectLst>
                  <a:latin typeface="Arial"/>
                  <a:cs typeface="Arial"/>
                </a:rPr>
                <a:t>Разминка</a:t>
              </a:r>
            </a:p>
          </p:txBody>
        </p:sp>
        <p:pic>
          <p:nvPicPr>
            <p:cNvPr id="3100" name="Picture 16" descr="Рисунок11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40" y="210"/>
              <a:ext cx="862" cy="7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3077" name="Picture 36" descr="SUNRIS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0825" y="5229225"/>
            <a:ext cx="1439863" cy="1166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37" descr="SUNRIS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51500" y="836613"/>
            <a:ext cx="1366838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" name="Group 47"/>
          <p:cNvGrpSpPr>
            <a:grpSpLocks/>
          </p:cNvGrpSpPr>
          <p:nvPr/>
        </p:nvGrpSpPr>
        <p:grpSpPr bwMode="auto">
          <a:xfrm>
            <a:off x="758825" y="2252663"/>
            <a:ext cx="2568575" cy="1866900"/>
            <a:chOff x="478" y="1419"/>
            <a:chExt cx="1618" cy="1176"/>
          </a:xfrm>
        </p:grpSpPr>
        <p:sp>
          <p:nvSpPr>
            <p:cNvPr id="3095" name="Oval 42"/>
            <p:cNvSpPr>
              <a:spLocks noChangeArrowheads="1"/>
            </p:cNvSpPr>
            <p:nvPr/>
          </p:nvSpPr>
          <p:spPr bwMode="auto">
            <a:xfrm rot="17288042" flipH="1">
              <a:off x="699" y="1198"/>
              <a:ext cx="1176" cy="1618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96" name="Text Box 28"/>
            <p:cNvSpPr txBox="1">
              <a:spLocks noChangeArrowheads="1"/>
            </p:cNvSpPr>
            <p:nvPr/>
          </p:nvSpPr>
          <p:spPr bwMode="auto">
            <a:xfrm>
              <a:off x="839" y="1752"/>
              <a:ext cx="907" cy="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800" b="1" dirty="0" smtClean="0">
                  <a:solidFill>
                    <a:srgbClr val="663300"/>
                  </a:solidFill>
                </a:rPr>
                <a:t>0,5</a:t>
              </a:r>
              <a:endParaRPr lang="ru-RU" sz="4800" b="1" dirty="0">
                <a:solidFill>
                  <a:srgbClr val="663300"/>
                </a:solidFill>
              </a:endParaRPr>
            </a:p>
          </p:txBody>
        </p:sp>
      </p:grpSp>
      <p:grpSp>
        <p:nvGrpSpPr>
          <p:cNvPr id="7" name="Group 46"/>
          <p:cNvGrpSpPr>
            <a:grpSpLocks/>
          </p:cNvGrpSpPr>
          <p:nvPr/>
        </p:nvGrpSpPr>
        <p:grpSpPr bwMode="auto">
          <a:xfrm>
            <a:off x="1547813" y="4267200"/>
            <a:ext cx="2533650" cy="1924050"/>
            <a:chOff x="975" y="2688"/>
            <a:chExt cx="1596" cy="1212"/>
          </a:xfrm>
        </p:grpSpPr>
        <p:sp>
          <p:nvSpPr>
            <p:cNvPr id="3089" name="Oval 41"/>
            <p:cNvSpPr>
              <a:spLocks noChangeArrowheads="1"/>
            </p:cNvSpPr>
            <p:nvPr/>
          </p:nvSpPr>
          <p:spPr bwMode="auto">
            <a:xfrm rot="2958843" flipH="1">
              <a:off x="1195" y="2524"/>
              <a:ext cx="1212" cy="154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90" name="Text Box 32"/>
            <p:cNvSpPr txBox="1">
              <a:spLocks noChangeArrowheads="1"/>
            </p:cNvSpPr>
            <p:nvPr/>
          </p:nvSpPr>
          <p:spPr bwMode="auto">
            <a:xfrm>
              <a:off x="975" y="3067"/>
              <a:ext cx="1542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4000" b="1" dirty="0" smtClean="0">
                  <a:solidFill>
                    <a:srgbClr val="0066FF"/>
                  </a:solidFill>
                </a:rPr>
                <a:t>1000</a:t>
              </a:r>
              <a:endParaRPr lang="ru-RU" sz="4000" b="1" dirty="0">
                <a:solidFill>
                  <a:srgbClr val="0066FF"/>
                </a:solidFill>
              </a:endParaRPr>
            </a:p>
          </p:txBody>
        </p:sp>
      </p:grpSp>
      <p:sp>
        <p:nvSpPr>
          <p:cNvPr id="3084" name="Oval 3"/>
          <p:cNvSpPr>
            <a:spLocks noChangeArrowheads="1"/>
          </p:cNvSpPr>
          <p:nvPr/>
        </p:nvSpPr>
        <p:spPr bwMode="auto">
          <a:xfrm>
            <a:off x="2771775" y="2636838"/>
            <a:ext cx="2376488" cy="2160587"/>
          </a:xfrm>
          <a:prstGeom prst="ellipse">
            <a:avLst/>
          </a:prstGeom>
          <a:solidFill>
            <a:srgbClr val="FFFF00"/>
          </a:solidFill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3074" name="Object 4"/>
          <p:cNvGraphicFramePr>
            <a:graphicFrameLocks noChangeAspect="1"/>
          </p:cNvGraphicFramePr>
          <p:nvPr/>
        </p:nvGraphicFramePr>
        <p:xfrm>
          <a:off x="3355975" y="3087688"/>
          <a:ext cx="1254125" cy="1116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99" name="Формула" r:id="rId5" imgW="228600" imgH="203040" progId="Equation.3">
                  <p:embed/>
                </p:oleObj>
              </mc:Choice>
              <mc:Fallback>
                <p:oleObj name="Формула" r:id="rId5" imgW="22860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5975" y="3087688"/>
                        <a:ext cx="1254125" cy="11160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085" name="Picture 48" descr="SUNRIS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3850" y="908050"/>
            <a:ext cx="1439863" cy="1166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7" name="Oval 50"/>
          <p:cNvSpPr>
            <a:spLocks noChangeArrowheads="1"/>
          </p:cNvSpPr>
          <p:nvPr/>
        </p:nvSpPr>
        <p:spPr bwMode="auto">
          <a:xfrm>
            <a:off x="7740650" y="188913"/>
            <a:ext cx="1081088" cy="1008062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0701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WordArt 13"/>
          <p:cNvSpPr>
            <a:spLocks noChangeArrowheads="1" noChangeShapeType="1" noTextEdit="1"/>
          </p:cNvSpPr>
          <p:nvPr/>
        </p:nvSpPr>
        <p:spPr bwMode="auto">
          <a:xfrm rot="5400000">
            <a:off x="5364163" y="3573463"/>
            <a:ext cx="5040312" cy="1008062"/>
          </a:xfrm>
          <a:prstGeom prst="rect">
            <a:avLst/>
          </a:prstGeom>
        </p:spPr>
        <p:txBody>
          <a:bodyPr vert="wordArtVert" wrap="none" fromWordArt="1">
            <a:prstTxWarp prst="textWave4">
              <a:avLst>
                <a:gd name="adj1" fmla="val 13005"/>
                <a:gd name="adj2" fmla="val 0"/>
              </a:avLst>
            </a:prstTxWarp>
          </a:bodyPr>
          <a:lstStyle/>
          <a:p>
            <a:pPr fontAlgn="auto"/>
            <a:r>
              <a:rPr lang="ru-RU" sz="3600" b="1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00FF00"/>
                    </a:gs>
                    <a:gs pos="100000">
                      <a:srgbClr val="00CCFF"/>
                    </a:gs>
                  </a:gsLst>
                  <a:lin ang="0" scaled="1"/>
                </a:gradFill>
                <a:effectLst>
                  <a:outerShdw dist="99190" dir="7788334" algn="ctr" rotWithShape="0">
                    <a:srgbClr val="000080">
                      <a:alpha val="79999"/>
                    </a:srgbClr>
                  </a:outerShdw>
                </a:effectLst>
                <a:latin typeface="Arial"/>
                <a:cs typeface="Arial"/>
              </a:rPr>
              <a:t>Ромашка</a:t>
            </a:r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468313" y="188913"/>
            <a:ext cx="5616575" cy="574675"/>
            <a:chOff x="340" y="210"/>
            <a:chExt cx="5036" cy="771"/>
          </a:xfrm>
        </p:grpSpPr>
        <p:sp>
          <p:nvSpPr>
            <p:cNvPr id="3099" name="WordArt 15"/>
            <p:cNvSpPr>
              <a:spLocks noChangeArrowheads="1" noChangeShapeType="1" noTextEdit="1"/>
            </p:cNvSpPr>
            <p:nvPr/>
          </p:nvSpPr>
          <p:spPr bwMode="auto">
            <a:xfrm>
              <a:off x="1701" y="255"/>
              <a:ext cx="3675" cy="72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ru-RU" sz="3600" kern="10">
                  <a:ln w="12700">
                    <a:solidFill>
                      <a:srgbClr val="EAEAEA"/>
                    </a:solidFill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A603AB"/>
                      </a:gs>
                      <a:gs pos="12000">
                        <a:srgbClr val="E81766"/>
                      </a:gs>
                      <a:gs pos="27000">
                        <a:srgbClr val="EE3F17"/>
                      </a:gs>
                      <a:gs pos="48000">
                        <a:srgbClr val="FFFF00"/>
                      </a:gs>
                      <a:gs pos="64999">
                        <a:srgbClr val="1A8D48"/>
                      </a:gs>
                      <a:gs pos="78999">
                        <a:srgbClr val="0819FB"/>
                      </a:gs>
                      <a:gs pos="100000">
                        <a:srgbClr val="A603AB"/>
                      </a:gs>
                    </a:gsLst>
                    <a:lin ang="0" scaled="1"/>
                  </a:gradFill>
                  <a:effectLst>
                    <a:outerShdw dist="35921" dir="2700000" sy="50000" kx="2115830" algn="bl" rotWithShape="0">
                      <a:srgbClr val="C0C0C0">
                        <a:alpha val="79999"/>
                      </a:srgbClr>
                    </a:outerShdw>
                  </a:effectLst>
                  <a:latin typeface="Arial"/>
                  <a:cs typeface="Arial"/>
                </a:rPr>
                <a:t>Разминка</a:t>
              </a:r>
            </a:p>
          </p:txBody>
        </p:sp>
        <p:pic>
          <p:nvPicPr>
            <p:cNvPr id="3100" name="Picture 16" descr="Рисунок11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40" y="210"/>
              <a:ext cx="862" cy="7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3077" name="Picture 36" descr="SUNRIS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0825" y="5229225"/>
            <a:ext cx="1439863" cy="1166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37" descr="SUNRIS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51500" y="836613"/>
            <a:ext cx="1366838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" name="Group 47"/>
          <p:cNvGrpSpPr>
            <a:grpSpLocks/>
          </p:cNvGrpSpPr>
          <p:nvPr/>
        </p:nvGrpSpPr>
        <p:grpSpPr bwMode="auto">
          <a:xfrm>
            <a:off x="758825" y="2252663"/>
            <a:ext cx="2568575" cy="1866900"/>
            <a:chOff x="478" y="1419"/>
            <a:chExt cx="1618" cy="1176"/>
          </a:xfrm>
        </p:grpSpPr>
        <p:sp>
          <p:nvSpPr>
            <p:cNvPr id="3095" name="Oval 42"/>
            <p:cNvSpPr>
              <a:spLocks noChangeArrowheads="1"/>
            </p:cNvSpPr>
            <p:nvPr/>
          </p:nvSpPr>
          <p:spPr bwMode="auto">
            <a:xfrm rot="17288042" flipH="1">
              <a:off x="699" y="1198"/>
              <a:ext cx="1176" cy="1618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96" name="Text Box 28"/>
            <p:cNvSpPr txBox="1">
              <a:spLocks noChangeArrowheads="1"/>
            </p:cNvSpPr>
            <p:nvPr/>
          </p:nvSpPr>
          <p:spPr bwMode="auto">
            <a:xfrm>
              <a:off x="839" y="1752"/>
              <a:ext cx="907" cy="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800" b="1" dirty="0" smtClean="0">
                  <a:solidFill>
                    <a:srgbClr val="663300"/>
                  </a:solidFill>
                </a:rPr>
                <a:t>0,5</a:t>
              </a:r>
              <a:endParaRPr lang="ru-RU" sz="4800" b="1" dirty="0">
                <a:solidFill>
                  <a:srgbClr val="663300"/>
                </a:solidFill>
              </a:endParaRPr>
            </a:p>
          </p:txBody>
        </p:sp>
      </p:grpSp>
      <p:sp>
        <p:nvSpPr>
          <p:cNvPr id="3084" name="Oval 3"/>
          <p:cNvSpPr>
            <a:spLocks noChangeArrowheads="1"/>
          </p:cNvSpPr>
          <p:nvPr/>
        </p:nvSpPr>
        <p:spPr bwMode="auto">
          <a:xfrm>
            <a:off x="2771775" y="2636838"/>
            <a:ext cx="2376488" cy="2160587"/>
          </a:xfrm>
          <a:prstGeom prst="ellipse">
            <a:avLst/>
          </a:prstGeom>
          <a:solidFill>
            <a:srgbClr val="FFFF00"/>
          </a:solidFill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3074" name="Object 4"/>
          <p:cNvGraphicFramePr>
            <a:graphicFrameLocks noChangeAspect="1"/>
          </p:cNvGraphicFramePr>
          <p:nvPr/>
        </p:nvGraphicFramePr>
        <p:xfrm>
          <a:off x="3355975" y="3087688"/>
          <a:ext cx="1254125" cy="1116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23" name="Формула" r:id="rId5" imgW="228600" imgH="203040" progId="Equation.3">
                  <p:embed/>
                </p:oleObj>
              </mc:Choice>
              <mc:Fallback>
                <p:oleObj name="Формула" r:id="rId5" imgW="22860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5975" y="3087688"/>
                        <a:ext cx="1254125" cy="11160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085" name="Picture 48" descr="SUNRIS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3850" y="908050"/>
            <a:ext cx="1439863" cy="1166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7" name="Oval 50"/>
          <p:cNvSpPr>
            <a:spLocks noChangeArrowheads="1"/>
          </p:cNvSpPr>
          <p:nvPr/>
        </p:nvSpPr>
        <p:spPr bwMode="auto">
          <a:xfrm>
            <a:off x="7740650" y="188913"/>
            <a:ext cx="1081088" cy="1008062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5253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WordArt 13"/>
          <p:cNvSpPr>
            <a:spLocks noChangeArrowheads="1" noChangeShapeType="1" noTextEdit="1"/>
          </p:cNvSpPr>
          <p:nvPr/>
        </p:nvSpPr>
        <p:spPr bwMode="auto">
          <a:xfrm rot="5400000">
            <a:off x="5364163" y="3573463"/>
            <a:ext cx="5040312" cy="1008062"/>
          </a:xfrm>
          <a:prstGeom prst="rect">
            <a:avLst/>
          </a:prstGeom>
        </p:spPr>
        <p:txBody>
          <a:bodyPr vert="wordArtVert" wrap="none" fromWordArt="1">
            <a:prstTxWarp prst="textWave4">
              <a:avLst>
                <a:gd name="adj1" fmla="val 13005"/>
                <a:gd name="adj2" fmla="val 0"/>
              </a:avLst>
            </a:prstTxWarp>
          </a:bodyPr>
          <a:lstStyle/>
          <a:p>
            <a:pPr fontAlgn="auto"/>
            <a:r>
              <a:rPr lang="ru-RU" sz="3600" b="1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00FF00"/>
                    </a:gs>
                    <a:gs pos="100000">
                      <a:srgbClr val="00CCFF"/>
                    </a:gs>
                  </a:gsLst>
                  <a:lin ang="0" scaled="1"/>
                </a:gradFill>
                <a:effectLst>
                  <a:outerShdw dist="99190" dir="7788334" algn="ctr" rotWithShape="0">
                    <a:srgbClr val="000080">
                      <a:alpha val="79999"/>
                    </a:srgbClr>
                  </a:outerShdw>
                </a:effectLst>
                <a:latin typeface="Arial"/>
                <a:cs typeface="Arial"/>
              </a:rPr>
              <a:t>Ромашка</a:t>
            </a:r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468313" y="188913"/>
            <a:ext cx="5616575" cy="574675"/>
            <a:chOff x="340" y="210"/>
            <a:chExt cx="5036" cy="771"/>
          </a:xfrm>
        </p:grpSpPr>
        <p:sp>
          <p:nvSpPr>
            <p:cNvPr id="3099" name="WordArt 15"/>
            <p:cNvSpPr>
              <a:spLocks noChangeArrowheads="1" noChangeShapeType="1" noTextEdit="1"/>
            </p:cNvSpPr>
            <p:nvPr/>
          </p:nvSpPr>
          <p:spPr bwMode="auto">
            <a:xfrm>
              <a:off x="1701" y="255"/>
              <a:ext cx="3675" cy="72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ru-RU" sz="3600" kern="10">
                  <a:ln w="12700">
                    <a:solidFill>
                      <a:srgbClr val="EAEAEA"/>
                    </a:solidFill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A603AB"/>
                      </a:gs>
                      <a:gs pos="12000">
                        <a:srgbClr val="E81766"/>
                      </a:gs>
                      <a:gs pos="27000">
                        <a:srgbClr val="EE3F17"/>
                      </a:gs>
                      <a:gs pos="48000">
                        <a:srgbClr val="FFFF00"/>
                      </a:gs>
                      <a:gs pos="64999">
                        <a:srgbClr val="1A8D48"/>
                      </a:gs>
                      <a:gs pos="78999">
                        <a:srgbClr val="0819FB"/>
                      </a:gs>
                      <a:gs pos="100000">
                        <a:srgbClr val="A603AB"/>
                      </a:gs>
                    </a:gsLst>
                    <a:lin ang="0" scaled="1"/>
                  </a:gradFill>
                  <a:effectLst>
                    <a:outerShdw dist="35921" dir="2700000" sy="50000" kx="2115830" algn="bl" rotWithShape="0">
                      <a:srgbClr val="C0C0C0">
                        <a:alpha val="79999"/>
                      </a:srgbClr>
                    </a:outerShdw>
                  </a:effectLst>
                  <a:latin typeface="Arial"/>
                  <a:cs typeface="Arial"/>
                </a:rPr>
                <a:t>Разминка</a:t>
              </a:r>
            </a:p>
          </p:txBody>
        </p:sp>
        <p:pic>
          <p:nvPicPr>
            <p:cNvPr id="3100" name="Picture 16" descr="Рисунок11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40" y="210"/>
              <a:ext cx="862" cy="7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3077" name="Picture 36" descr="SUNRIS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0825" y="5229225"/>
            <a:ext cx="1439863" cy="1166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37" descr="SUNRIS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51500" y="836613"/>
            <a:ext cx="1366838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4" name="Oval 3"/>
          <p:cNvSpPr>
            <a:spLocks noChangeArrowheads="1"/>
          </p:cNvSpPr>
          <p:nvPr/>
        </p:nvSpPr>
        <p:spPr bwMode="auto">
          <a:xfrm>
            <a:off x="2771775" y="2636838"/>
            <a:ext cx="2376488" cy="2160587"/>
          </a:xfrm>
          <a:prstGeom prst="ellipse">
            <a:avLst/>
          </a:prstGeom>
          <a:solidFill>
            <a:srgbClr val="FFFF00"/>
          </a:solidFill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3074" name="Object 4"/>
          <p:cNvGraphicFramePr>
            <a:graphicFrameLocks noChangeAspect="1"/>
          </p:cNvGraphicFramePr>
          <p:nvPr/>
        </p:nvGraphicFramePr>
        <p:xfrm>
          <a:off x="3355975" y="3087688"/>
          <a:ext cx="1254125" cy="1116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47" name="Формула" r:id="rId5" imgW="228600" imgH="203040" progId="Equation.3">
                  <p:embed/>
                </p:oleObj>
              </mc:Choice>
              <mc:Fallback>
                <p:oleObj name="Формула" r:id="rId5" imgW="22860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5975" y="3087688"/>
                        <a:ext cx="1254125" cy="11160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085" name="Picture 48" descr="SUNRIS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3850" y="908050"/>
            <a:ext cx="1439863" cy="1166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7" name="Oval 50"/>
          <p:cNvSpPr>
            <a:spLocks noChangeArrowheads="1"/>
          </p:cNvSpPr>
          <p:nvPr/>
        </p:nvSpPr>
        <p:spPr bwMode="auto">
          <a:xfrm>
            <a:off x="7740650" y="188913"/>
            <a:ext cx="1081088" cy="1008062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1869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8" name="Group 37"/>
          <p:cNvGrpSpPr>
            <a:grpSpLocks/>
          </p:cNvGrpSpPr>
          <p:nvPr/>
        </p:nvGrpSpPr>
        <p:grpSpPr bwMode="auto">
          <a:xfrm>
            <a:off x="0" y="260350"/>
            <a:ext cx="9144000" cy="6121400"/>
            <a:chOff x="0" y="164"/>
            <a:chExt cx="5760" cy="3856"/>
          </a:xfrm>
        </p:grpSpPr>
        <p:sp>
          <p:nvSpPr>
            <p:cNvPr id="7179" name="Rectangle 3"/>
            <p:cNvSpPr>
              <a:spLocks noChangeArrowheads="1"/>
            </p:cNvSpPr>
            <p:nvPr/>
          </p:nvSpPr>
          <p:spPr bwMode="auto">
            <a:xfrm>
              <a:off x="0" y="1786"/>
              <a:ext cx="5760" cy="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ru-RU"/>
            </a:p>
          </p:txBody>
        </p:sp>
        <p:sp>
          <p:nvSpPr>
            <p:cNvPr id="7180" name="Text Box 16"/>
            <p:cNvSpPr txBox="1">
              <a:spLocks noChangeArrowheads="1"/>
            </p:cNvSpPr>
            <p:nvPr/>
          </p:nvSpPr>
          <p:spPr bwMode="auto">
            <a:xfrm>
              <a:off x="1429" y="1207"/>
              <a:ext cx="2857" cy="1668"/>
            </a:xfrm>
            <a:prstGeom prst="rect">
              <a:avLst/>
            </a:prstGeom>
            <a:solidFill>
              <a:srgbClr val="FFCCCC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400" b="1">
                  <a:solidFill>
                    <a:schemeClr val="accent2"/>
                  </a:solidFill>
                </a:rPr>
                <a:t>На земном шаре обитают птицы – безошибочные составители прогноза погоды на лето. Название этих птиц вы прочтете, если  </a:t>
              </a:r>
            </a:p>
            <a:p>
              <a:r>
                <a:rPr lang="ru-RU" sz="2400" b="1">
                  <a:solidFill>
                    <a:schemeClr val="accent2"/>
                  </a:solidFill>
                </a:rPr>
                <a:t>расположите эти дроби в порядке возрастания.</a:t>
              </a:r>
            </a:p>
          </p:txBody>
        </p:sp>
        <p:graphicFrame>
          <p:nvGraphicFramePr>
            <p:cNvPr id="7170" name="Object 28"/>
            <p:cNvGraphicFramePr>
              <a:graphicFrameLocks noChangeAspect="1"/>
            </p:cNvGraphicFramePr>
            <p:nvPr/>
          </p:nvGraphicFramePr>
          <p:xfrm>
            <a:off x="4513" y="2750"/>
            <a:ext cx="814" cy="8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626" name="Формула" r:id="rId3" imgW="380880" imgH="431640" progId="Equation.3">
                    <p:embed/>
                  </p:oleObj>
                </mc:Choice>
                <mc:Fallback>
                  <p:oleObj name="Формула" r:id="rId3" imgW="380880" imgH="431640" progId="Equation.3">
                    <p:embed/>
                    <p:pic>
                      <p:nvPicPr>
                        <p:cNvPr id="0" name="Object 2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13" y="2750"/>
                          <a:ext cx="814" cy="862"/>
                        </a:xfrm>
                        <a:prstGeom prst="rect">
                          <a:avLst/>
                        </a:prstGeom>
                        <a:solidFill>
                          <a:srgbClr val="FFFFCC"/>
                        </a:solidFill>
                        <a:ln w="9525">
                          <a:solidFill>
                            <a:schemeClr val="accent2"/>
                          </a:solidFill>
                          <a:miter lim="800000"/>
                          <a:headEnd/>
                          <a:tailEnd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171" name="Object 29"/>
            <p:cNvGraphicFramePr>
              <a:graphicFrameLocks noChangeAspect="1"/>
            </p:cNvGraphicFramePr>
            <p:nvPr/>
          </p:nvGraphicFramePr>
          <p:xfrm>
            <a:off x="3107" y="3203"/>
            <a:ext cx="754" cy="81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627" name="Формула" r:id="rId5" imgW="304560" imgH="380880" progId="Equation.3">
                    <p:embed/>
                  </p:oleObj>
                </mc:Choice>
                <mc:Fallback>
                  <p:oleObj name="Формула" r:id="rId5" imgW="304560" imgH="380880" progId="Equation.3">
                    <p:embed/>
                    <p:pic>
                      <p:nvPicPr>
                        <p:cNvPr id="0" name="Object 2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07" y="3203"/>
                          <a:ext cx="754" cy="817"/>
                        </a:xfrm>
                        <a:prstGeom prst="rect">
                          <a:avLst/>
                        </a:prstGeom>
                        <a:solidFill>
                          <a:srgbClr val="FFFFCC"/>
                        </a:solidFill>
                        <a:ln w="9525">
                          <a:solidFill>
                            <a:schemeClr val="accent2"/>
                          </a:solidFill>
                          <a:miter lim="800000"/>
                          <a:headEnd/>
                          <a:tailEnd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172" name="Object 30"/>
            <p:cNvGraphicFramePr>
              <a:graphicFrameLocks noChangeAspect="1"/>
            </p:cNvGraphicFramePr>
            <p:nvPr/>
          </p:nvGraphicFramePr>
          <p:xfrm>
            <a:off x="476" y="2614"/>
            <a:ext cx="599" cy="77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628" name="Формула" r:id="rId7" imgW="203040" imgH="380880" progId="Equation.3">
                    <p:embed/>
                  </p:oleObj>
                </mc:Choice>
                <mc:Fallback>
                  <p:oleObj name="Формула" r:id="rId7" imgW="203040" imgH="380880" progId="Equation.3">
                    <p:embed/>
                    <p:pic>
                      <p:nvPicPr>
                        <p:cNvPr id="0" name="Object 3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6" y="2614"/>
                          <a:ext cx="599" cy="771"/>
                        </a:xfrm>
                        <a:prstGeom prst="rect">
                          <a:avLst/>
                        </a:prstGeom>
                        <a:solidFill>
                          <a:srgbClr val="FFFFCC"/>
                        </a:solidFill>
                        <a:ln w="9525">
                          <a:solidFill>
                            <a:schemeClr val="accent2"/>
                          </a:solidFill>
                          <a:miter lim="800000"/>
                          <a:headEnd/>
                          <a:tailEnd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173" name="Object 31"/>
            <p:cNvGraphicFramePr>
              <a:graphicFrameLocks noChangeAspect="1"/>
            </p:cNvGraphicFramePr>
            <p:nvPr/>
          </p:nvGraphicFramePr>
          <p:xfrm>
            <a:off x="3560" y="164"/>
            <a:ext cx="656" cy="90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629" name="Формула" r:id="rId9" imgW="241200" imgH="380880" progId="Equation.3">
                    <p:embed/>
                  </p:oleObj>
                </mc:Choice>
                <mc:Fallback>
                  <p:oleObj name="Формула" r:id="rId9" imgW="241200" imgH="380880" progId="Equation.3">
                    <p:embed/>
                    <p:pic>
                      <p:nvPicPr>
                        <p:cNvPr id="0" name="Object 3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60" y="164"/>
                          <a:ext cx="656" cy="907"/>
                        </a:xfrm>
                        <a:prstGeom prst="rect">
                          <a:avLst/>
                        </a:prstGeom>
                        <a:solidFill>
                          <a:srgbClr val="FFFFCC"/>
                        </a:solidFill>
                        <a:ln w="9525">
                          <a:solidFill>
                            <a:schemeClr val="accent2"/>
                          </a:solidFill>
                          <a:miter lim="800000"/>
                          <a:headEnd/>
                          <a:tailEnd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174" name="Object 32"/>
            <p:cNvGraphicFramePr>
              <a:graphicFrameLocks noChangeAspect="1"/>
            </p:cNvGraphicFramePr>
            <p:nvPr/>
          </p:nvGraphicFramePr>
          <p:xfrm>
            <a:off x="1565" y="164"/>
            <a:ext cx="713" cy="95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630" name="Формула" r:id="rId11" imgW="228600" imgH="380880" progId="Equation.3">
                    <p:embed/>
                  </p:oleObj>
                </mc:Choice>
                <mc:Fallback>
                  <p:oleObj name="Формула" r:id="rId11" imgW="228600" imgH="380880" progId="Equation.3">
                    <p:embed/>
                    <p:pic>
                      <p:nvPicPr>
                        <p:cNvPr id="0" name="Object 3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65" y="164"/>
                          <a:ext cx="713" cy="953"/>
                        </a:xfrm>
                        <a:prstGeom prst="rect">
                          <a:avLst/>
                        </a:prstGeom>
                        <a:solidFill>
                          <a:srgbClr val="FFFFCC"/>
                        </a:solidFill>
                        <a:ln w="9525">
                          <a:solidFill>
                            <a:schemeClr val="accent2"/>
                          </a:solidFill>
                          <a:miter lim="800000"/>
                          <a:headEnd/>
                          <a:tailEnd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175" name="Object 33"/>
            <p:cNvGraphicFramePr>
              <a:graphicFrameLocks noChangeAspect="1"/>
            </p:cNvGraphicFramePr>
            <p:nvPr/>
          </p:nvGraphicFramePr>
          <p:xfrm>
            <a:off x="1655" y="3158"/>
            <a:ext cx="816" cy="81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631" name="Формула" r:id="rId13" imgW="304560" imgH="380880" progId="Equation.3">
                    <p:embed/>
                  </p:oleObj>
                </mc:Choice>
                <mc:Fallback>
                  <p:oleObj name="Формула" r:id="rId13" imgW="304560" imgH="380880" progId="Equation.3">
                    <p:embed/>
                    <p:pic>
                      <p:nvPicPr>
                        <p:cNvPr id="0" name="Object 3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55" y="3158"/>
                          <a:ext cx="816" cy="817"/>
                        </a:xfrm>
                        <a:prstGeom prst="rect">
                          <a:avLst/>
                        </a:prstGeom>
                        <a:solidFill>
                          <a:srgbClr val="FFFFCC"/>
                        </a:solidFill>
                        <a:ln w="9525">
                          <a:solidFill>
                            <a:schemeClr val="accent2"/>
                          </a:solidFill>
                          <a:miter lim="800000"/>
                          <a:headEnd/>
                          <a:tailEnd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176" name="Object 34"/>
            <p:cNvGraphicFramePr>
              <a:graphicFrameLocks noChangeAspect="1"/>
            </p:cNvGraphicFramePr>
            <p:nvPr/>
          </p:nvGraphicFramePr>
          <p:xfrm>
            <a:off x="4582" y="1207"/>
            <a:ext cx="732" cy="99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632" name="Формула" r:id="rId15" imgW="279360" imgH="380880" progId="Equation.3">
                    <p:embed/>
                  </p:oleObj>
                </mc:Choice>
                <mc:Fallback>
                  <p:oleObj name="Формула" r:id="rId15" imgW="279360" imgH="380880" progId="Equation.3">
                    <p:embed/>
                    <p:pic>
                      <p:nvPicPr>
                        <p:cNvPr id="0" name="Object 3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82" y="1207"/>
                          <a:ext cx="732" cy="999"/>
                        </a:xfrm>
                        <a:prstGeom prst="rect">
                          <a:avLst/>
                        </a:prstGeom>
                        <a:solidFill>
                          <a:srgbClr val="FFFFCC"/>
                        </a:solidFill>
                        <a:ln w="9525">
                          <a:solidFill>
                            <a:schemeClr val="accent2"/>
                          </a:solidFill>
                          <a:miter lim="800000"/>
                          <a:headEnd/>
                          <a:tailEnd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177" name="Object 35"/>
            <p:cNvGraphicFramePr>
              <a:graphicFrameLocks noChangeAspect="1"/>
            </p:cNvGraphicFramePr>
            <p:nvPr/>
          </p:nvGraphicFramePr>
          <p:xfrm>
            <a:off x="376" y="1117"/>
            <a:ext cx="735" cy="99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633" name="Формула" r:id="rId17" imgW="203040" imgH="380880" progId="Equation.3">
                    <p:embed/>
                  </p:oleObj>
                </mc:Choice>
                <mc:Fallback>
                  <p:oleObj name="Формула" r:id="rId17" imgW="203040" imgH="380880" progId="Equation.3">
                    <p:embed/>
                    <p:pic>
                      <p:nvPicPr>
                        <p:cNvPr id="0" name="Object 3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6" y="1117"/>
                          <a:ext cx="735" cy="998"/>
                        </a:xfrm>
                        <a:prstGeom prst="rect">
                          <a:avLst/>
                        </a:prstGeom>
                        <a:solidFill>
                          <a:srgbClr val="FFFFCC"/>
                        </a:solidFill>
                        <a:ln w="9525">
                          <a:solidFill>
                            <a:schemeClr val="accent2"/>
                          </a:solidFill>
                          <a:miter lim="800000"/>
                          <a:headEnd/>
                          <a:tailEnd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202" name="Group 5"/>
          <p:cNvGrpSpPr>
            <a:grpSpLocks/>
          </p:cNvGrpSpPr>
          <p:nvPr/>
        </p:nvGrpSpPr>
        <p:grpSpPr bwMode="auto">
          <a:xfrm>
            <a:off x="395288" y="5157788"/>
            <a:ext cx="8613775" cy="1295400"/>
            <a:chOff x="249" y="2478"/>
            <a:chExt cx="5426" cy="816"/>
          </a:xfrm>
        </p:grpSpPr>
        <p:graphicFrame>
          <p:nvGraphicFramePr>
            <p:cNvPr id="8194" name="Object 6"/>
            <p:cNvGraphicFramePr>
              <a:graphicFrameLocks noChangeAspect="1"/>
            </p:cNvGraphicFramePr>
            <p:nvPr/>
          </p:nvGraphicFramePr>
          <p:xfrm>
            <a:off x="249" y="2478"/>
            <a:ext cx="719" cy="81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650" name="Формула" r:id="rId3" imgW="380880" imgH="431640" progId="Equation.3">
                    <p:embed/>
                  </p:oleObj>
                </mc:Choice>
                <mc:Fallback>
                  <p:oleObj name="Формула" r:id="rId3" imgW="380880" imgH="431640" progId="Equation.3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9" y="2478"/>
                          <a:ext cx="719" cy="816"/>
                        </a:xfrm>
                        <a:prstGeom prst="rect">
                          <a:avLst/>
                        </a:prstGeom>
                        <a:solidFill>
                          <a:srgbClr val="FFFFCC"/>
                        </a:solidFill>
                        <a:ln w="9525">
                          <a:solidFill>
                            <a:schemeClr val="accent2"/>
                          </a:solidFill>
                          <a:miter lim="800000"/>
                          <a:headEnd/>
                          <a:tailEnd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195" name="Object 7"/>
            <p:cNvGraphicFramePr>
              <a:graphicFrameLocks noChangeAspect="1"/>
            </p:cNvGraphicFramePr>
            <p:nvPr/>
          </p:nvGraphicFramePr>
          <p:xfrm>
            <a:off x="1066" y="2478"/>
            <a:ext cx="653" cy="81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651" name="Формула" r:id="rId5" imgW="304560" imgH="380880" progId="Equation.3">
                    <p:embed/>
                  </p:oleObj>
                </mc:Choice>
                <mc:Fallback>
                  <p:oleObj name="Формула" r:id="rId5" imgW="304560" imgH="380880" progId="Equation.3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66" y="2478"/>
                          <a:ext cx="653" cy="816"/>
                        </a:xfrm>
                        <a:prstGeom prst="rect">
                          <a:avLst/>
                        </a:prstGeom>
                        <a:solidFill>
                          <a:srgbClr val="FFFFCC"/>
                        </a:solidFill>
                        <a:ln w="9525">
                          <a:solidFill>
                            <a:schemeClr val="accent2"/>
                          </a:solidFill>
                          <a:miter lim="800000"/>
                          <a:headEnd/>
                          <a:tailEnd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196" name="Object 8"/>
            <p:cNvGraphicFramePr>
              <a:graphicFrameLocks noChangeAspect="1"/>
            </p:cNvGraphicFramePr>
            <p:nvPr/>
          </p:nvGraphicFramePr>
          <p:xfrm>
            <a:off x="1837" y="2478"/>
            <a:ext cx="435" cy="81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652" name="Формула" r:id="rId7" imgW="203040" imgH="380880" progId="Equation.3">
                    <p:embed/>
                  </p:oleObj>
                </mc:Choice>
                <mc:Fallback>
                  <p:oleObj name="Формула" r:id="rId7" imgW="203040" imgH="380880" progId="Equation.3">
                    <p:embed/>
                    <p:pic>
                      <p:nvPicPr>
                        <p:cNvPr id="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37" y="2478"/>
                          <a:ext cx="435" cy="816"/>
                        </a:xfrm>
                        <a:prstGeom prst="rect">
                          <a:avLst/>
                        </a:prstGeom>
                        <a:solidFill>
                          <a:srgbClr val="FFFFCC"/>
                        </a:solidFill>
                        <a:ln w="9525">
                          <a:solidFill>
                            <a:schemeClr val="accent2"/>
                          </a:solidFill>
                          <a:miter lim="800000"/>
                          <a:headEnd/>
                          <a:tailEnd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197" name="Object 9"/>
            <p:cNvGraphicFramePr>
              <a:graphicFrameLocks noChangeAspect="1"/>
            </p:cNvGraphicFramePr>
            <p:nvPr/>
          </p:nvGraphicFramePr>
          <p:xfrm>
            <a:off x="2426" y="2478"/>
            <a:ext cx="518" cy="81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653" name="Формула" r:id="rId9" imgW="241200" imgH="380880" progId="Equation.3">
                    <p:embed/>
                  </p:oleObj>
                </mc:Choice>
                <mc:Fallback>
                  <p:oleObj name="Формула" r:id="rId9" imgW="241200" imgH="380880" progId="Equation.3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26" y="2478"/>
                          <a:ext cx="518" cy="816"/>
                        </a:xfrm>
                        <a:prstGeom prst="rect">
                          <a:avLst/>
                        </a:prstGeom>
                        <a:solidFill>
                          <a:srgbClr val="FFFFCC"/>
                        </a:solidFill>
                        <a:ln w="9525">
                          <a:solidFill>
                            <a:schemeClr val="accent2"/>
                          </a:solidFill>
                          <a:miter lim="800000"/>
                          <a:headEnd/>
                          <a:tailEnd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198" name="Object 10"/>
            <p:cNvGraphicFramePr>
              <a:graphicFrameLocks noChangeAspect="1"/>
            </p:cNvGraphicFramePr>
            <p:nvPr/>
          </p:nvGraphicFramePr>
          <p:xfrm>
            <a:off x="3061" y="2478"/>
            <a:ext cx="530" cy="81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654" name="Формула" r:id="rId11" imgW="228600" imgH="380880" progId="Equation.3">
                    <p:embed/>
                  </p:oleObj>
                </mc:Choice>
                <mc:Fallback>
                  <p:oleObj name="Формула" r:id="rId11" imgW="228600" imgH="380880" progId="Equation.3">
                    <p:embed/>
                    <p:pic>
                      <p:nvPicPr>
                        <p:cNvPr id="0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61" y="2478"/>
                          <a:ext cx="530" cy="816"/>
                        </a:xfrm>
                        <a:prstGeom prst="rect">
                          <a:avLst/>
                        </a:prstGeom>
                        <a:solidFill>
                          <a:srgbClr val="FFFFCC"/>
                        </a:solidFill>
                        <a:ln w="9525">
                          <a:solidFill>
                            <a:schemeClr val="accent2"/>
                          </a:solidFill>
                          <a:miter lim="800000"/>
                          <a:headEnd/>
                          <a:tailEnd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199" name="Object 11"/>
            <p:cNvGraphicFramePr>
              <a:graphicFrameLocks noChangeAspect="1"/>
            </p:cNvGraphicFramePr>
            <p:nvPr/>
          </p:nvGraphicFramePr>
          <p:xfrm>
            <a:off x="3696" y="2478"/>
            <a:ext cx="707" cy="81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655" name="Формула" r:id="rId13" imgW="304560" imgH="380880" progId="Equation.3">
                    <p:embed/>
                  </p:oleObj>
                </mc:Choice>
                <mc:Fallback>
                  <p:oleObj name="Формула" r:id="rId13" imgW="304560" imgH="380880" progId="Equation.3">
                    <p:embed/>
                    <p:pic>
                      <p:nvPicPr>
                        <p:cNvPr id="0" name="Object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96" y="2478"/>
                          <a:ext cx="707" cy="816"/>
                        </a:xfrm>
                        <a:prstGeom prst="rect">
                          <a:avLst/>
                        </a:prstGeom>
                        <a:solidFill>
                          <a:srgbClr val="FFFFCC"/>
                        </a:solidFill>
                        <a:ln w="9525">
                          <a:solidFill>
                            <a:schemeClr val="accent2"/>
                          </a:solidFill>
                          <a:miter lim="800000"/>
                          <a:headEnd/>
                          <a:tailEnd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200" name="Object 12"/>
            <p:cNvGraphicFramePr>
              <a:graphicFrameLocks noChangeAspect="1"/>
            </p:cNvGraphicFramePr>
            <p:nvPr/>
          </p:nvGraphicFramePr>
          <p:xfrm>
            <a:off x="4513" y="2478"/>
            <a:ext cx="598" cy="81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656" name="Формула" r:id="rId15" imgW="279360" imgH="380880" progId="Equation.3">
                    <p:embed/>
                  </p:oleObj>
                </mc:Choice>
                <mc:Fallback>
                  <p:oleObj name="Формула" r:id="rId15" imgW="279360" imgH="380880" progId="Equation.3">
                    <p:embed/>
                    <p:pic>
                      <p:nvPicPr>
                        <p:cNvPr id="0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13" y="2478"/>
                          <a:ext cx="598" cy="816"/>
                        </a:xfrm>
                        <a:prstGeom prst="rect">
                          <a:avLst/>
                        </a:prstGeom>
                        <a:solidFill>
                          <a:srgbClr val="FFFFCC"/>
                        </a:solidFill>
                        <a:ln w="9525">
                          <a:solidFill>
                            <a:schemeClr val="accent2"/>
                          </a:solidFill>
                          <a:miter lim="800000"/>
                          <a:headEnd/>
                          <a:tailEnd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201" name="Object 13"/>
            <p:cNvGraphicFramePr>
              <a:graphicFrameLocks noChangeAspect="1"/>
            </p:cNvGraphicFramePr>
            <p:nvPr/>
          </p:nvGraphicFramePr>
          <p:xfrm>
            <a:off x="5239" y="2478"/>
            <a:ext cx="436" cy="81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657" name="Формула" r:id="rId17" imgW="203040" imgH="380880" progId="Equation.3">
                    <p:embed/>
                  </p:oleObj>
                </mc:Choice>
                <mc:Fallback>
                  <p:oleObj name="Формула" r:id="rId17" imgW="203040" imgH="380880" progId="Equation.3">
                    <p:embed/>
                    <p:pic>
                      <p:nvPicPr>
                        <p:cNvPr id="0" name="Object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39" y="2478"/>
                          <a:ext cx="436" cy="816"/>
                        </a:xfrm>
                        <a:prstGeom prst="rect">
                          <a:avLst/>
                        </a:prstGeom>
                        <a:solidFill>
                          <a:srgbClr val="FFFFCC"/>
                        </a:solidFill>
                        <a:ln w="9525">
                          <a:solidFill>
                            <a:schemeClr val="accent2"/>
                          </a:solidFill>
                          <a:miter lim="800000"/>
                          <a:headEnd/>
                          <a:tailEnd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8203" name="Picture 14" descr="36237"/>
          <p:cNvPicPr>
            <a:picLocks noChangeAspect="1" noChangeArrowheads="1"/>
          </p:cNvPicPr>
          <p:nvPr/>
        </p:nvPicPr>
        <p:blipFill>
          <a:blip r:embed="rId19"/>
          <a:srcRect l="9714" t="10182" r="8952" b="24652"/>
          <a:stretch>
            <a:fillRect/>
          </a:stretch>
        </p:blipFill>
        <p:spPr bwMode="auto">
          <a:xfrm>
            <a:off x="1258888" y="260350"/>
            <a:ext cx="6624637" cy="4716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Documents and Settings\Admin\Мои документы\картинки для урока\70164678_69259029_pchyol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2285992"/>
            <a:ext cx="2786082" cy="386955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Прямоугольник 3"/>
          <p:cNvSpPr/>
          <p:nvPr/>
        </p:nvSpPr>
        <p:spPr>
          <a:xfrm>
            <a:off x="3428992" y="428604"/>
            <a:ext cx="546098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50"/>
                </a:solidFill>
                <a:effectLst/>
              </a:rPr>
              <a:t>физкультминутка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B050"/>
              </a:solidFill>
              <a:effectLst/>
            </a:endParaRPr>
          </a:p>
        </p:txBody>
      </p:sp>
      <p:sp>
        <p:nvSpPr>
          <p:cNvPr id="5" name="Выноска-облако 4"/>
          <p:cNvSpPr/>
          <p:nvPr/>
        </p:nvSpPr>
        <p:spPr>
          <a:xfrm>
            <a:off x="3714744" y="1714488"/>
            <a:ext cx="5214974" cy="4500594"/>
          </a:xfrm>
          <a:prstGeom prst="cloudCallout">
            <a:avLst>
              <a:gd name="adj1" fmla="val -37037"/>
              <a:gd name="adj2" fmla="val -746"/>
            </a:avLst>
          </a:prstGeom>
          <a:solidFill>
            <a:schemeClr val="accent1">
              <a:lumMod val="25000"/>
            </a:schemeClr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Вверх рука и вниз рука.</a:t>
            </a:r>
          </a:p>
          <a:p>
            <a:pPr algn="ctr"/>
            <a:r>
              <a:rPr lang="ru-RU" sz="2800" dirty="0" smtClean="0"/>
              <a:t>Потянули их слегка.</a:t>
            </a:r>
          </a:p>
          <a:p>
            <a:pPr algn="ctr"/>
            <a:r>
              <a:rPr lang="ru-RU" sz="2800" dirty="0" smtClean="0"/>
              <a:t>Быстро поменяли руки!</a:t>
            </a:r>
          </a:p>
          <a:p>
            <a:pPr algn="ctr"/>
            <a:r>
              <a:rPr lang="ru-RU" sz="2800" dirty="0" smtClean="0"/>
              <a:t>Нам сегодня не до скуки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9" name="Выноска-облако 8"/>
          <p:cNvSpPr/>
          <p:nvPr/>
        </p:nvSpPr>
        <p:spPr>
          <a:xfrm>
            <a:off x="3607587" y="1714488"/>
            <a:ext cx="5429288" cy="4572032"/>
          </a:xfrm>
          <a:prstGeom prst="cloudCallout">
            <a:avLst>
              <a:gd name="adj1" fmla="val -1574"/>
              <a:gd name="adj2" fmla="val 21412"/>
            </a:avLst>
          </a:prstGeom>
          <a:solidFill>
            <a:srgbClr val="FFC000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Приседание с хлопками:</a:t>
            </a:r>
          </a:p>
          <a:p>
            <a:pPr algn="ctr"/>
            <a:r>
              <a:rPr lang="ru-RU" sz="3200" dirty="0" smtClean="0"/>
              <a:t>Вниз –хлопок и вверх хлопок.</a:t>
            </a:r>
          </a:p>
          <a:p>
            <a:pPr algn="ctr"/>
            <a:r>
              <a:rPr lang="ru-RU" sz="3200" dirty="0" smtClean="0"/>
              <a:t>Ноги, руки разминаем, точно знаем будет прок.</a:t>
            </a:r>
            <a:endParaRPr lang="ru-RU" sz="3200" dirty="0"/>
          </a:p>
        </p:txBody>
      </p:sp>
      <p:sp>
        <p:nvSpPr>
          <p:cNvPr id="10" name="Выноска-облако 9"/>
          <p:cNvSpPr/>
          <p:nvPr/>
        </p:nvSpPr>
        <p:spPr>
          <a:xfrm>
            <a:off x="3357570" y="1714488"/>
            <a:ext cx="5929322" cy="4572032"/>
          </a:xfrm>
          <a:prstGeom prst="cloudCallout">
            <a:avLst>
              <a:gd name="adj1" fmla="val -1574"/>
              <a:gd name="adj2" fmla="val 21412"/>
            </a:avLst>
          </a:prstGeom>
          <a:solidFill>
            <a:schemeClr val="accent1">
              <a:lumMod val="50000"/>
            </a:schemeClr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Разминаем шею.  Стой!</a:t>
            </a:r>
          </a:p>
          <a:p>
            <a:pPr algn="ctr"/>
            <a:endParaRPr lang="ru-RU" sz="2800" dirty="0" smtClean="0"/>
          </a:p>
          <a:p>
            <a:pPr algn="ctr"/>
            <a:r>
              <a:rPr lang="ru-RU" sz="2800" dirty="0" smtClean="0"/>
              <a:t>Потянулись, растянулись</a:t>
            </a:r>
            <a:r>
              <a:rPr lang="ru-RU" dirty="0" smtClean="0"/>
              <a:t>.</a:t>
            </a:r>
          </a:p>
          <a:p>
            <a:pPr algn="ctr"/>
            <a:r>
              <a:rPr lang="ru-RU" sz="2800" dirty="0" smtClean="0"/>
              <a:t>.</a:t>
            </a:r>
            <a:endParaRPr lang="ru-RU" sz="2800" dirty="0"/>
          </a:p>
        </p:txBody>
      </p:sp>
      <p:sp>
        <p:nvSpPr>
          <p:cNvPr id="11" name="Выноска-облако 10"/>
          <p:cNvSpPr/>
          <p:nvPr/>
        </p:nvSpPr>
        <p:spPr>
          <a:xfrm>
            <a:off x="3272433" y="1678769"/>
            <a:ext cx="6000792" cy="4643470"/>
          </a:xfrm>
          <a:prstGeom prst="cloudCallout">
            <a:avLst>
              <a:gd name="adj1" fmla="val -1574"/>
              <a:gd name="adj2" fmla="val 21412"/>
            </a:avLst>
          </a:prstGeom>
          <a:solidFill>
            <a:srgbClr val="FF5050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И за парты все вернулись!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020981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WordArt 2"/>
          <p:cNvSpPr>
            <a:spLocks noChangeArrowheads="1" noChangeShapeType="1" noTextEdit="1"/>
          </p:cNvSpPr>
          <p:nvPr/>
        </p:nvSpPr>
        <p:spPr bwMode="auto">
          <a:xfrm>
            <a:off x="755650" y="1341438"/>
            <a:ext cx="7920038" cy="2735262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33333"/>
              </a:avLst>
            </a:prstTxWarp>
          </a:bodyPr>
          <a:lstStyle/>
          <a:p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  <a:cs typeface="Times New Roman"/>
              </a:rPr>
              <a:t>Стали мы теперь бодрее,</a:t>
            </a:r>
          </a:p>
          <a:p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  <a:cs typeface="Times New Roman"/>
              </a:rPr>
              <a:t>Будем думать мы быстрее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72" name="Group 60"/>
          <p:cNvGrpSpPr>
            <a:grpSpLocks/>
          </p:cNvGrpSpPr>
          <p:nvPr/>
        </p:nvGrpSpPr>
        <p:grpSpPr bwMode="auto">
          <a:xfrm>
            <a:off x="0" y="-52387"/>
            <a:ext cx="9144000" cy="6858000"/>
            <a:chOff x="0" y="0"/>
            <a:chExt cx="5760" cy="4320"/>
          </a:xfrm>
        </p:grpSpPr>
        <p:pic>
          <p:nvPicPr>
            <p:cNvPr id="11281" name="Picture 5" descr="Рисунок33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1525"/>
              <a:ext cx="1970" cy="2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1282" name="Group 8"/>
            <p:cNvGrpSpPr>
              <a:grpSpLocks/>
            </p:cNvGrpSpPr>
            <p:nvPr/>
          </p:nvGrpSpPr>
          <p:grpSpPr bwMode="auto">
            <a:xfrm>
              <a:off x="1576" y="1542"/>
              <a:ext cx="3481" cy="1933"/>
              <a:chOff x="1800" y="567"/>
              <a:chExt cx="5880" cy="2160"/>
            </a:xfrm>
          </p:grpSpPr>
          <p:sp>
            <p:nvSpPr>
              <p:cNvPr id="11307" name="Line 9"/>
              <p:cNvSpPr>
                <a:spLocks noChangeShapeType="1"/>
              </p:cNvSpPr>
              <p:nvPr/>
            </p:nvSpPr>
            <p:spPr bwMode="auto">
              <a:xfrm>
                <a:off x="1800" y="2727"/>
                <a:ext cx="1080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308" name="Line 10"/>
              <p:cNvSpPr>
                <a:spLocks noChangeShapeType="1"/>
              </p:cNvSpPr>
              <p:nvPr/>
            </p:nvSpPr>
            <p:spPr bwMode="auto">
              <a:xfrm flipV="1">
                <a:off x="2880" y="2187"/>
                <a:ext cx="0" cy="54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309" name="Line 11"/>
              <p:cNvSpPr>
                <a:spLocks noChangeShapeType="1"/>
              </p:cNvSpPr>
              <p:nvPr/>
            </p:nvSpPr>
            <p:spPr bwMode="auto">
              <a:xfrm>
                <a:off x="2880" y="2187"/>
                <a:ext cx="1200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310" name="Line 12"/>
              <p:cNvSpPr>
                <a:spLocks noChangeShapeType="1"/>
              </p:cNvSpPr>
              <p:nvPr/>
            </p:nvSpPr>
            <p:spPr bwMode="auto">
              <a:xfrm flipV="1">
                <a:off x="4080" y="1647"/>
                <a:ext cx="0" cy="54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311" name="Line 13"/>
              <p:cNvSpPr>
                <a:spLocks noChangeShapeType="1"/>
              </p:cNvSpPr>
              <p:nvPr/>
            </p:nvSpPr>
            <p:spPr bwMode="auto">
              <a:xfrm>
                <a:off x="4080" y="1647"/>
                <a:ext cx="1200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312" name="Line 14"/>
              <p:cNvSpPr>
                <a:spLocks noChangeShapeType="1"/>
              </p:cNvSpPr>
              <p:nvPr/>
            </p:nvSpPr>
            <p:spPr bwMode="auto">
              <a:xfrm flipV="1">
                <a:off x="5280" y="1107"/>
                <a:ext cx="0" cy="54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313" name="Line 15"/>
              <p:cNvSpPr>
                <a:spLocks noChangeShapeType="1"/>
              </p:cNvSpPr>
              <p:nvPr/>
            </p:nvSpPr>
            <p:spPr bwMode="auto">
              <a:xfrm>
                <a:off x="5280" y="1107"/>
                <a:ext cx="1200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314" name="Line 16"/>
              <p:cNvSpPr>
                <a:spLocks noChangeShapeType="1"/>
              </p:cNvSpPr>
              <p:nvPr/>
            </p:nvSpPr>
            <p:spPr bwMode="auto">
              <a:xfrm flipV="1">
                <a:off x="6480" y="567"/>
                <a:ext cx="0" cy="54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315" name="Line 17"/>
              <p:cNvSpPr>
                <a:spLocks noChangeShapeType="1"/>
              </p:cNvSpPr>
              <p:nvPr/>
            </p:nvSpPr>
            <p:spPr bwMode="auto">
              <a:xfrm>
                <a:off x="6480" y="567"/>
                <a:ext cx="1200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1283" name="Oval 18"/>
            <p:cNvSpPr>
              <a:spLocks noChangeArrowheads="1"/>
            </p:cNvSpPr>
            <p:nvPr/>
          </p:nvSpPr>
          <p:spPr bwMode="auto">
            <a:xfrm>
              <a:off x="4468" y="630"/>
              <a:ext cx="977" cy="909"/>
            </a:xfrm>
            <a:prstGeom prst="ellipse">
              <a:avLst/>
            </a:prstGeom>
            <a:solidFill>
              <a:srgbClr val="CCFFFF"/>
            </a:solidFill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84" name="Text Box 19"/>
            <p:cNvSpPr txBox="1">
              <a:spLocks noChangeArrowheads="1"/>
            </p:cNvSpPr>
            <p:nvPr/>
          </p:nvSpPr>
          <p:spPr bwMode="auto">
            <a:xfrm>
              <a:off x="498" y="0"/>
              <a:ext cx="5262" cy="14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6600" dirty="0">
                  <a:solidFill>
                    <a:schemeClr val="accent2"/>
                  </a:solidFill>
                </a:rPr>
                <a:t>Вычислительный марафон</a:t>
              </a:r>
            </a:p>
          </p:txBody>
        </p:sp>
        <p:sp>
          <p:nvSpPr>
            <p:cNvPr id="11285" name="Text Box 24"/>
            <p:cNvSpPr txBox="1">
              <a:spLocks noChangeArrowheads="1"/>
            </p:cNvSpPr>
            <p:nvPr/>
          </p:nvSpPr>
          <p:spPr bwMode="auto">
            <a:xfrm>
              <a:off x="3158" y="2702"/>
              <a:ext cx="11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endParaRPr lang="ru-RU"/>
            </a:p>
          </p:txBody>
        </p:sp>
        <p:sp>
          <p:nvSpPr>
            <p:cNvPr id="11286" name="Text Box 25"/>
            <p:cNvSpPr txBox="1">
              <a:spLocks noChangeArrowheads="1"/>
            </p:cNvSpPr>
            <p:nvPr/>
          </p:nvSpPr>
          <p:spPr bwMode="auto">
            <a:xfrm>
              <a:off x="3693" y="2449"/>
              <a:ext cx="116" cy="2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endParaRPr lang="ru-RU"/>
            </a:p>
          </p:txBody>
        </p:sp>
        <p:sp>
          <p:nvSpPr>
            <p:cNvPr id="11287" name="Text Box 21"/>
            <p:cNvSpPr txBox="1">
              <a:spLocks noChangeArrowheads="1"/>
            </p:cNvSpPr>
            <p:nvPr/>
          </p:nvSpPr>
          <p:spPr bwMode="auto">
            <a:xfrm>
              <a:off x="1929" y="3681"/>
              <a:ext cx="11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endParaRPr lang="ru-RU"/>
            </a:p>
          </p:txBody>
        </p:sp>
        <p:pic>
          <p:nvPicPr>
            <p:cNvPr id="11288" name="Picture 27" descr="Рисунок18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150" y="2886"/>
              <a:ext cx="1024" cy="14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aphicFrame>
          <p:nvGraphicFramePr>
            <p:cNvPr id="11266" name="Object 2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69424316"/>
                </p:ext>
              </p:extLst>
            </p:nvPr>
          </p:nvGraphicFramePr>
          <p:xfrm>
            <a:off x="1554" y="3510"/>
            <a:ext cx="718" cy="4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626" name="Формула" r:id="rId5" imgW="431640" imgH="203040" progId="Equation.3">
                    <p:embed/>
                  </p:oleObj>
                </mc:Choice>
                <mc:Fallback>
                  <p:oleObj name="Формула" r:id="rId5" imgW="431640" imgH="203040" progId="Equation.3">
                    <p:embed/>
                    <p:pic>
                      <p:nvPicPr>
                        <p:cNvPr id="0" name="Object 2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54" y="3510"/>
                          <a:ext cx="718" cy="4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289" name="Line 29"/>
            <p:cNvSpPr>
              <a:spLocks noChangeShapeType="1"/>
            </p:cNvSpPr>
            <p:nvPr/>
          </p:nvSpPr>
          <p:spPr bwMode="auto">
            <a:xfrm flipV="1">
              <a:off x="1519" y="3266"/>
              <a:ext cx="0" cy="589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90" name="Line 30"/>
            <p:cNvSpPr>
              <a:spLocks noChangeShapeType="1"/>
            </p:cNvSpPr>
            <p:nvPr/>
          </p:nvSpPr>
          <p:spPr bwMode="auto">
            <a:xfrm>
              <a:off x="1503" y="3266"/>
              <a:ext cx="272" cy="0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graphicFrame>
          <p:nvGraphicFramePr>
            <p:cNvPr id="11267" name="Object 3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6778352"/>
                </p:ext>
              </p:extLst>
            </p:nvPr>
          </p:nvGraphicFramePr>
          <p:xfrm>
            <a:off x="2228" y="3105"/>
            <a:ext cx="733" cy="3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627" name="Формула" r:id="rId7" imgW="291960" imgH="177480" progId="Equation.3">
                    <p:embed/>
                  </p:oleObj>
                </mc:Choice>
                <mc:Fallback>
                  <p:oleObj name="Формула" r:id="rId7" imgW="291960" imgH="177480" progId="Equation.3">
                    <p:embed/>
                    <p:pic>
                      <p:nvPicPr>
                        <p:cNvPr id="0" name="Object 3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28" y="3105"/>
                          <a:ext cx="733" cy="38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291" name="Line 33"/>
            <p:cNvSpPr>
              <a:spLocks noChangeShapeType="1"/>
            </p:cNvSpPr>
            <p:nvPr/>
          </p:nvSpPr>
          <p:spPr bwMode="auto">
            <a:xfrm flipV="1">
              <a:off x="2290" y="2812"/>
              <a:ext cx="0" cy="272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92" name="Line 34"/>
            <p:cNvSpPr>
              <a:spLocks noChangeShapeType="1"/>
            </p:cNvSpPr>
            <p:nvPr/>
          </p:nvSpPr>
          <p:spPr bwMode="auto">
            <a:xfrm>
              <a:off x="2274" y="2812"/>
              <a:ext cx="227" cy="0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graphicFrame>
          <p:nvGraphicFramePr>
            <p:cNvPr id="11268" name="Object 3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58338665"/>
                </p:ext>
              </p:extLst>
            </p:nvPr>
          </p:nvGraphicFramePr>
          <p:xfrm>
            <a:off x="3041" y="2599"/>
            <a:ext cx="511" cy="37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628" name="Формула" r:id="rId9" imgW="342720" imgH="203040" progId="Equation.3">
                    <p:embed/>
                  </p:oleObj>
                </mc:Choice>
                <mc:Fallback>
                  <p:oleObj name="Формула" r:id="rId9" imgW="342720" imgH="203040" progId="Equation.3">
                    <p:embed/>
                    <p:pic>
                      <p:nvPicPr>
                        <p:cNvPr id="0" name="Object 3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41" y="2599"/>
                          <a:ext cx="511" cy="37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293" name="Line 38"/>
            <p:cNvSpPr>
              <a:spLocks noChangeShapeType="1"/>
            </p:cNvSpPr>
            <p:nvPr/>
          </p:nvSpPr>
          <p:spPr bwMode="auto">
            <a:xfrm flipV="1">
              <a:off x="3016" y="2359"/>
              <a:ext cx="0" cy="362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94" name="Line 39"/>
            <p:cNvSpPr>
              <a:spLocks noChangeShapeType="1"/>
            </p:cNvSpPr>
            <p:nvPr/>
          </p:nvSpPr>
          <p:spPr bwMode="auto">
            <a:xfrm>
              <a:off x="3000" y="2359"/>
              <a:ext cx="227" cy="0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graphicFrame>
          <p:nvGraphicFramePr>
            <p:cNvPr id="11269" name="Object 41"/>
            <p:cNvGraphicFramePr>
              <a:graphicFrameLocks noChangeAspect="1"/>
            </p:cNvGraphicFramePr>
            <p:nvPr/>
          </p:nvGraphicFramePr>
          <p:xfrm>
            <a:off x="3735" y="2070"/>
            <a:ext cx="633" cy="3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629" name="Формула" r:id="rId11" imgW="419040" imgH="203040" progId="Equation.3">
                    <p:embed/>
                  </p:oleObj>
                </mc:Choice>
                <mc:Fallback>
                  <p:oleObj name="Формула" r:id="rId11" imgW="419040" imgH="203040" progId="Equation.3">
                    <p:embed/>
                    <p:pic>
                      <p:nvPicPr>
                        <p:cNvPr id="0" name="Object 4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35" y="2070"/>
                          <a:ext cx="633" cy="37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295" name="Line 42"/>
            <p:cNvSpPr>
              <a:spLocks noChangeShapeType="1"/>
            </p:cNvSpPr>
            <p:nvPr/>
          </p:nvSpPr>
          <p:spPr bwMode="auto">
            <a:xfrm flipV="1">
              <a:off x="3696" y="1860"/>
              <a:ext cx="0" cy="272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96" name="Line 43"/>
            <p:cNvSpPr>
              <a:spLocks noChangeShapeType="1"/>
            </p:cNvSpPr>
            <p:nvPr/>
          </p:nvSpPr>
          <p:spPr bwMode="auto">
            <a:xfrm>
              <a:off x="3688" y="1860"/>
              <a:ext cx="227" cy="0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graphicFrame>
          <p:nvGraphicFramePr>
            <p:cNvPr id="11270" name="Object 4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42857912"/>
                </p:ext>
              </p:extLst>
            </p:nvPr>
          </p:nvGraphicFramePr>
          <p:xfrm>
            <a:off x="4410" y="1648"/>
            <a:ext cx="610" cy="3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630" name="Формула" r:id="rId13" imgW="419040" imgH="203040" progId="Equation.3">
                    <p:embed/>
                  </p:oleObj>
                </mc:Choice>
                <mc:Fallback>
                  <p:oleObj name="Формула" r:id="rId13" imgW="419040" imgH="203040" progId="Equation.3">
                    <p:embed/>
                    <p:pic>
                      <p:nvPicPr>
                        <p:cNvPr id="0" name="Object 4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10" y="1648"/>
                          <a:ext cx="610" cy="33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297" name="Line 46"/>
            <p:cNvSpPr>
              <a:spLocks noChangeShapeType="1"/>
            </p:cNvSpPr>
            <p:nvPr/>
          </p:nvSpPr>
          <p:spPr bwMode="auto">
            <a:xfrm flipV="1">
              <a:off x="4377" y="1270"/>
              <a:ext cx="0" cy="408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98" name="Line 47"/>
            <p:cNvSpPr>
              <a:spLocks noChangeShapeType="1"/>
            </p:cNvSpPr>
            <p:nvPr/>
          </p:nvSpPr>
          <p:spPr bwMode="auto">
            <a:xfrm>
              <a:off x="4364" y="1270"/>
              <a:ext cx="272" cy="0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99" name="Line 49"/>
            <p:cNvSpPr>
              <a:spLocks noChangeShapeType="1"/>
            </p:cNvSpPr>
            <p:nvPr/>
          </p:nvSpPr>
          <p:spPr bwMode="auto">
            <a:xfrm>
              <a:off x="2064" y="3203"/>
              <a:ext cx="226" cy="0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300" name="Line 50"/>
            <p:cNvSpPr>
              <a:spLocks noChangeShapeType="1"/>
            </p:cNvSpPr>
            <p:nvPr/>
          </p:nvSpPr>
          <p:spPr bwMode="auto">
            <a:xfrm>
              <a:off x="2835" y="2795"/>
              <a:ext cx="226" cy="0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301" name="Line 51"/>
            <p:cNvSpPr>
              <a:spLocks noChangeShapeType="1"/>
            </p:cNvSpPr>
            <p:nvPr/>
          </p:nvSpPr>
          <p:spPr bwMode="auto">
            <a:xfrm>
              <a:off x="3560" y="2341"/>
              <a:ext cx="226" cy="0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302" name="Line 52"/>
            <p:cNvSpPr>
              <a:spLocks noChangeShapeType="1"/>
            </p:cNvSpPr>
            <p:nvPr/>
          </p:nvSpPr>
          <p:spPr bwMode="auto">
            <a:xfrm>
              <a:off x="4241" y="1797"/>
              <a:ext cx="226" cy="0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11303" name="Group 55"/>
            <p:cNvGrpSpPr>
              <a:grpSpLocks/>
            </p:cNvGrpSpPr>
            <p:nvPr/>
          </p:nvGrpSpPr>
          <p:grpSpPr bwMode="auto">
            <a:xfrm>
              <a:off x="113" y="210"/>
              <a:ext cx="681" cy="635"/>
              <a:chOff x="1383" y="845"/>
              <a:chExt cx="681" cy="635"/>
            </a:xfrm>
          </p:grpSpPr>
          <p:sp>
            <p:nvSpPr>
              <p:cNvPr id="11305" name="Oval 56"/>
              <p:cNvSpPr>
                <a:spLocks noChangeArrowheads="1"/>
              </p:cNvSpPr>
              <p:nvPr/>
            </p:nvSpPr>
            <p:spPr bwMode="auto">
              <a:xfrm>
                <a:off x="1383" y="845"/>
                <a:ext cx="681" cy="635"/>
              </a:xfrm>
              <a:prstGeom prst="ellipse">
                <a:avLst/>
              </a:prstGeom>
              <a:solidFill>
                <a:srgbClr val="FF0066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1306" name="Text Box 57"/>
              <p:cNvSpPr txBox="1">
                <a:spLocks noChangeArrowheads="1"/>
              </p:cNvSpPr>
              <p:nvPr/>
            </p:nvSpPr>
            <p:spPr bwMode="auto">
              <a:xfrm>
                <a:off x="1474" y="845"/>
                <a:ext cx="454" cy="6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6000" b="1"/>
                  <a:t>6</a:t>
                </a:r>
              </a:p>
            </p:txBody>
          </p:sp>
        </p:grpSp>
        <p:sp>
          <p:nvSpPr>
            <p:cNvPr id="11304" name="AutoShape 58"/>
            <p:cNvSpPr>
              <a:spLocks noChangeArrowheads="1"/>
            </p:cNvSpPr>
            <p:nvPr/>
          </p:nvSpPr>
          <p:spPr bwMode="auto">
            <a:xfrm>
              <a:off x="1882" y="1389"/>
              <a:ext cx="1361" cy="589"/>
            </a:xfrm>
            <a:prstGeom prst="cloudCallout">
              <a:avLst>
                <a:gd name="adj1" fmla="val -115981"/>
                <a:gd name="adj2" fmla="val 87181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aphicFrame>
          <p:nvGraphicFramePr>
            <p:cNvPr id="11271" name="Object 59"/>
            <p:cNvGraphicFramePr>
              <a:graphicFrameLocks noChangeAspect="1"/>
            </p:cNvGraphicFramePr>
            <p:nvPr/>
          </p:nvGraphicFramePr>
          <p:xfrm>
            <a:off x="2026" y="1580"/>
            <a:ext cx="966" cy="21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631" name="Формула" r:id="rId15" imgW="914400" imgH="203040" progId="Equation.3">
                    <p:embed/>
                  </p:oleObj>
                </mc:Choice>
                <mc:Fallback>
                  <p:oleObj name="Формула" r:id="rId15" imgW="914400" imgH="203040" progId="Equation.3">
                    <p:embed/>
                    <p:pic>
                      <p:nvPicPr>
                        <p:cNvPr id="0" name="Object 5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26" y="1580"/>
                          <a:ext cx="966" cy="21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9" name="Прямоугольник 48"/>
          <p:cNvSpPr/>
          <p:nvPr/>
        </p:nvSpPr>
        <p:spPr>
          <a:xfrm>
            <a:off x="2285984" y="4286256"/>
            <a:ext cx="1113564" cy="12618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endParaRPr lang="ru-RU" sz="3200" b="1" u="sng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>
              <a:defRPr/>
            </a:pPr>
            <a:r>
              <a:rPr lang="en-US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9,</a:t>
            </a:r>
            <a:r>
              <a:rPr lang="ru-RU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5</a:t>
            </a:r>
            <a:endParaRPr lang="ru-RU" sz="4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3455987" y="3571876"/>
            <a:ext cx="1306513" cy="12618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endParaRPr lang="ru-RU" sz="3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>
              <a:defRPr/>
            </a:pPr>
            <a:r>
              <a:rPr lang="en-US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19,5</a:t>
            </a:r>
            <a:endParaRPr lang="ru-RU" sz="4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4500562" y="3214686"/>
            <a:ext cx="1285884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</a:t>
            </a:r>
            <a:r>
              <a:rPr lang="en-US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9,1</a:t>
            </a:r>
            <a:endParaRPr lang="ru-RU" sz="4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5929322" y="2000240"/>
            <a:ext cx="899250" cy="107721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endParaRPr lang="ru-RU" sz="3200" b="1" u="sng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>
              <a:defRPr/>
            </a:pPr>
            <a:endParaRPr lang="ru-RU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5264176" y="2370635"/>
            <a:ext cx="1596146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</a:t>
            </a:r>
            <a:r>
              <a:rPr lang="en-US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9</a:t>
            </a:r>
            <a:r>
              <a:rPr lang="ru-RU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,</a:t>
            </a:r>
            <a:r>
              <a:rPr lang="en-US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7</a:t>
            </a:r>
            <a:r>
              <a:rPr lang="ru-RU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4</a:t>
            </a:r>
            <a:endParaRPr lang="ru-RU" sz="4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7215206" y="1428736"/>
            <a:ext cx="1245226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20</a:t>
            </a:r>
            <a:endParaRPr lang="ru-RU" sz="4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7000892" y="1500174"/>
            <a:ext cx="1928826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endParaRPr lang="ru-RU" sz="3200" b="1" u="sng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>
              <a:defRPr/>
            </a:pPr>
            <a:endParaRPr lang="ru-RU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4" descr="Рисунок1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40199" y="1142985"/>
            <a:ext cx="4856025" cy="53292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32"/>
          <p:cNvSpPr>
            <a:spLocks noChangeArrowheads="1"/>
          </p:cNvSpPr>
          <p:nvPr/>
        </p:nvSpPr>
        <p:spPr bwMode="auto">
          <a:xfrm>
            <a:off x="5867400" y="2133600"/>
            <a:ext cx="2305050" cy="790575"/>
          </a:xfrm>
          <a:prstGeom prst="rect">
            <a:avLst/>
          </a:prstGeom>
          <a:solidFill>
            <a:srgbClr val="333300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" name="Rectangle 33"/>
          <p:cNvSpPr>
            <a:spLocks noChangeArrowheads="1"/>
          </p:cNvSpPr>
          <p:nvPr/>
        </p:nvSpPr>
        <p:spPr bwMode="auto">
          <a:xfrm>
            <a:off x="6659563" y="2924175"/>
            <a:ext cx="1512887" cy="790575"/>
          </a:xfrm>
          <a:prstGeom prst="rect">
            <a:avLst/>
          </a:prstGeom>
          <a:solidFill>
            <a:srgbClr val="333300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" name="Rectangle 34"/>
          <p:cNvSpPr>
            <a:spLocks noChangeArrowheads="1"/>
          </p:cNvSpPr>
          <p:nvPr/>
        </p:nvSpPr>
        <p:spPr bwMode="auto">
          <a:xfrm>
            <a:off x="6443663" y="3644900"/>
            <a:ext cx="1727200" cy="790575"/>
          </a:xfrm>
          <a:prstGeom prst="rect">
            <a:avLst/>
          </a:prstGeom>
          <a:solidFill>
            <a:srgbClr val="333300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7" name="Группа 24"/>
          <p:cNvGrpSpPr>
            <a:grpSpLocks/>
          </p:cNvGrpSpPr>
          <p:nvPr/>
        </p:nvGrpSpPr>
        <p:grpSpPr bwMode="auto">
          <a:xfrm>
            <a:off x="500034" y="0"/>
            <a:ext cx="6115056" cy="2643182"/>
            <a:chOff x="3635375" y="188913"/>
            <a:chExt cx="5257800" cy="1963737"/>
          </a:xfrm>
        </p:grpSpPr>
        <p:grpSp>
          <p:nvGrpSpPr>
            <p:cNvPr id="8" name="Group 15"/>
            <p:cNvGrpSpPr>
              <a:grpSpLocks/>
            </p:cNvGrpSpPr>
            <p:nvPr/>
          </p:nvGrpSpPr>
          <p:grpSpPr bwMode="auto">
            <a:xfrm>
              <a:off x="3635375" y="333375"/>
              <a:ext cx="1081088" cy="1008063"/>
              <a:chOff x="1383" y="845"/>
              <a:chExt cx="681" cy="635"/>
            </a:xfrm>
          </p:grpSpPr>
          <p:sp>
            <p:nvSpPr>
              <p:cNvPr id="13" name="Oval 16"/>
              <p:cNvSpPr>
                <a:spLocks noChangeArrowheads="1"/>
              </p:cNvSpPr>
              <p:nvPr/>
            </p:nvSpPr>
            <p:spPr bwMode="auto">
              <a:xfrm>
                <a:off x="1383" y="845"/>
                <a:ext cx="681" cy="635"/>
              </a:xfrm>
              <a:prstGeom prst="ellipse">
                <a:avLst/>
              </a:prstGeom>
              <a:solidFill>
                <a:srgbClr val="FF0066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4" name="Text Box 17"/>
              <p:cNvSpPr txBox="1">
                <a:spLocks noChangeArrowheads="1"/>
              </p:cNvSpPr>
              <p:nvPr/>
            </p:nvSpPr>
            <p:spPr bwMode="auto">
              <a:xfrm>
                <a:off x="1474" y="845"/>
                <a:ext cx="454" cy="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endParaRPr lang="ru-RU" sz="6000" b="1" dirty="0"/>
              </a:p>
            </p:txBody>
          </p:sp>
        </p:grpSp>
        <p:grpSp>
          <p:nvGrpSpPr>
            <p:cNvPr id="9" name="Group 19"/>
            <p:cNvGrpSpPr>
              <a:grpSpLocks/>
            </p:cNvGrpSpPr>
            <p:nvPr/>
          </p:nvGrpSpPr>
          <p:grpSpPr bwMode="auto">
            <a:xfrm>
              <a:off x="4572000" y="188913"/>
              <a:ext cx="4321175" cy="1963737"/>
              <a:chOff x="158" y="1285"/>
              <a:chExt cx="1316" cy="511"/>
            </a:xfrm>
          </p:grpSpPr>
          <p:sp>
            <p:nvSpPr>
              <p:cNvPr id="10" name="AutoShape 20"/>
              <p:cNvSpPr>
                <a:spLocks noChangeArrowheads="1"/>
              </p:cNvSpPr>
              <p:nvPr/>
            </p:nvSpPr>
            <p:spPr bwMode="auto">
              <a:xfrm>
                <a:off x="295" y="1298"/>
                <a:ext cx="1179" cy="498"/>
              </a:xfrm>
              <a:prstGeom prst="downArrowCallout">
                <a:avLst>
                  <a:gd name="adj1" fmla="val 59187"/>
                  <a:gd name="adj2" fmla="val 59187"/>
                  <a:gd name="adj3" fmla="val 16667"/>
                  <a:gd name="adj4" fmla="val 66667"/>
                </a:avLst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1" name="Text Box 21"/>
              <p:cNvSpPr txBox="1">
                <a:spLocks noChangeArrowheads="1"/>
              </p:cNvSpPr>
              <p:nvPr/>
            </p:nvSpPr>
            <p:spPr bwMode="auto">
              <a:xfrm>
                <a:off x="158" y="1298"/>
                <a:ext cx="1180" cy="9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endParaRPr lang="ru-RU"/>
              </a:p>
            </p:txBody>
          </p:sp>
          <p:sp>
            <p:nvSpPr>
              <p:cNvPr id="12" name="Text Box 22"/>
              <p:cNvSpPr txBox="1">
                <a:spLocks noChangeArrowheads="1"/>
              </p:cNvSpPr>
              <p:nvPr/>
            </p:nvSpPr>
            <p:spPr bwMode="auto">
              <a:xfrm>
                <a:off x="330" y="1285"/>
                <a:ext cx="1089" cy="2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3600" b="1" dirty="0"/>
                  <a:t>Решаем </a:t>
                </a:r>
                <a:r>
                  <a:rPr lang="ru-RU" sz="3600" b="1" dirty="0" smtClean="0"/>
                  <a:t>задачу на повторение.</a:t>
                </a:r>
                <a:endParaRPr lang="ru-RU" sz="3600" b="1" dirty="0"/>
              </a:p>
            </p:txBody>
          </p:sp>
        </p:grpSp>
      </p:grpSp>
      <p:pic>
        <p:nvPicPr>
          <p:cNvPr id="15" name="Рисунок 14" descr="http://festival.1september.ru/articles/511003/img15.gif"/>
          <p:cNvPicPr/>
          <p:nvPr/>
        </p:nvPicPr>
        <p:blipFill>
          <a:blip r:embed="rId3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40000" contrast="4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179512" y="2133600"/>
            <a:ext cx="4116901" cy="43576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Рисунок 15" descr="http://festival.1september.ru/articles/511003/img15.gif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925820" y="2037714"/>
            <a:ext cx="2246630" cy="13912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8262"/>
          </a:xfrm>
        </p:spPr>
        <p:txBody>
          <a:bodyPr/>
          <a:lstStyle/>
          <a:p>
            <a:endParaRPr lang="ru-RU" sz="4000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61937"/>
            <a:ext cx="9144000" cy="6596063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sz="2400" b="1" dirty="0"/>
              <a:t>И вы узнаете фамилию самаркандского учёного 15 века. </a:t>
            </a:r>
          </a:p>
          <a:p>
            <a:pPr>
              <a:buFontTx/>
              <a:buNone/>
            </a:pPr>
            <a:r>
              <a:rPr lang="ru-RU" dirty="0"/>
              <a:t>	</a:t>
            </a:r>
            <a:r>
              <a:rPr lang="ru-RU" sz="2400" dirty="0"/>
              <a:t>		</a:t>
            </a:r>
            <a:r>
              <a:rPr lang="ru-RU" sz="2400" b="1" dirty="0"/>
              <a:t>1.</a:t>
            </a:r>
            <a:r>
              <a:rPr lang="ru-RU" sz="2400" dirty="0"/>
              <a:t> Автор учебника математики, по которому вы              		занимаетесь.</a:t>
            </a:r>
            <a:endParaRPr lang="ru-RU" sz="2400" b="1" dirty="0"/>
          </a:p>
          <a:p>
            <a:pPr>
              <a:buFontTx/>
              <a:buNone/>
            </a:pPr>
            <a:r>
              <a:rPr lang="ru-RU" sz="2400" dirty="0"/>
              <a:t>			</a:t>
            </a:r>
            <a:r>
              <a:rPr lang="ru-RU" sz="2400" b="1" dirty="0"/>
              <a:t>2.</a:t>
            </a:r>
            <a:r>
              <a:rPr lang="ru-RU" sz="2400" dirty="0"/>
              <a:t> Математическое равенство, в котором одна или </a:t>
            </a:r>
            <a:r>
              <a:rPr lang="ru-RU" sz="2400" dirty="0" smtClean="0"/>
              <a:t>несколько </a:t>
            </a:r>
            <a:r>
              <a:rPr lang="ru-RU" sz="2400" dirty="0"/>
              <a:t>букв считаются неизвестными?</a:t>
            </a:r>
          </a:p>
          <a:p>
            <a:pPr>
              <a:buFontTx/>
              <a:buNone/>
            </a:pPr>
            <a:r>
              <a:rPr lang="ru-RU" sz="2400" dirty="0"/>
              <a:t>         		</a:t>
            </a:r>
            <a:r>
              <a:rPr lang="ru-RU" sz="2400" b="1" dirty="0"/>
              <a:t>3.</a:t>
            </a:r>
            <a:r>
              <a:rPr lang="ru-RU" sz="2400" dirty="0"/>
              <a:t> </a:t>
            </a:r>
            <a:r>
              <a:rPr lang="ru-RU" sz="2400" dirty="0" smtClean="0"/>
              <a:t>Цифра, используемая для записи числа 66</a:t>
            </a:r>
            <a:r>
              <a:rPr lang="ru-RU" sz="2400" dirty="0" smtClean="0"/>
              <a:t>.</a:t>
            </a:r>
            <a:endParaRPr lang="ru-RU" sz="2400" dirty="0"/>
          </a:p>
          <a:p>
            <a:pPr>
              <a:buFontTx/>
              <a:buNone/>
            </a:pPr>
            <a:r>
              <a:rPr lang="ru-RU" sz="2400" dirty="0"/>
              <a:t>			</a:t>
            </a:r>
            <a:r>
              <a:rPr lang="ru-RU" sz="2400" b="1" dirty="0"/>
              <a:t>4.</a:t>
            </a:r>
            <a:r>
              <a:rPr lang="ru-RU" sz="2400" dirty="0"/>
              <a:t> Математическое </a:t>
            </a:r>
            <a:r>
              <a:rPr lang="ru-RU" sz="2400" dirty="0" smtClean="0"/>
              <a:t>действие, увеличивающее число в несколько раз.</a:t>
            </a:r>
            <a:endParaRPr lang="ru-RU" sz="2400" dirty="0"/>
          </a:p>
          <a:p>
            <a:pPr>
              <a:buFontTx/>
              <a:buNone/>
            </a:pPr>
            <a:endParaRPr lang="ru-RU" sz="2400" dirty="0"/>
          </a:p>
          <a:p>
            <a:pPr>
              <a:buFontTx/>
              <a:buNone/>
            </a:pPr>
            <a:endParaRPr lang="ru-RU" sz="2400" dirty="0"/>
          </a:p>
          <a:p>
            <a:pPr>
              <a:buFontTx/>
              <a:buNone/>
            </a:pPr>
            <a:endParaRPr lang="ru-RU" sz="2400" dirty="0"/>
          </a:p>
        </p:txBody>
      </p:sp>
      <p:graphicFrame>
        <p:nvGraphicFramePr>
          <p:cNvPr id="113072" name="Group 4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9451825"/>
              </p:ext>
            </p:extLst>
          </p:nvPr>
        </p:nvGraphicFramePr>
        <p:xfrm>
          <a:off x="0" y="3860800"/>
          <a:ext cx="8820150" cy="2484311"/>
        </p:xfrm>
        <a:graphic>
          <a:graphicData uri="http://schemas.openxmlformats.org/drawingml/2006/table">
            <a:tbl>
              <a:tblPr/>
              <a:tblGrid>
                <a:gridCol w="63023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3023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302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2706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3023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31825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4409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489322"/>
                <a:gridCol w="627063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631825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630237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627063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630237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  <a:gridCol w="630238">
                  <a:extLst>
                    <a:ext uri="{9D8B030D-6E8A-4147-A177-3AD203B41FA5}">
                      <a16:colId xmlns:a16="http://schemas.microsoft.com/office/drawing/2014/main" xmlns="" val="20012"/>
                    </a:ext>
                  </a:extLst>
                </a:gridCol>
                <a:gridCol w="630237">
                  <a:extLst>
                    <a:ext uri="{9D8B030D-6E8A-4147-A177-3AD203B41FA5}">
                      <a16:colId xmlns:a16="http://schemas.microsoft.com/office/drawing/2014/main" xmlns="" val="20013"/>
                    </a:ext>
                  </a:extLst>
                </a:gridCol>
              </a:tblGrid>
              <a:tr h="576263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33375">
                <a:tc rowSpan="2"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33375">
                <a:tc gridSpan="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49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113047" name="WordArt 407"/>
          <p:cNvSpPr>
            <a:spLocks noChangeArrowheads="1" noChangeShapeType="1" noTextEdit="1"/>
          </p:cNvSpPr>
          <p:nvPr/>
        </p:nvSpPr>
        <p:spPr bwMode="auto">
          <a:xfrm>
            <a:off x="1331913" y="4076700"/>
            <a:ext cx="4897437" cy="1714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ln w="9525">
                  <a:solidFill>
                    <a:srgbClr val="000099"/>
                  </a:solidFill>
                  <a:round/>
                  <a:headEnd/>
                  <a:tailEnd/>
                </a:ln>
                <a:latin typeface="Arial"/>
                <a:cs typeface="Arial"/>
              </a:rPr>
              <a:t>ВИЛЕНКИН</a:t>
            </a:r>
          </a:p>
        </p:txBody>
      </p:sp>
      <p:sp>
        <p:nvSpPr>
          <p:cNvPr id="113052" name="WordArt 412"/>
          <p:cNvSpPr>
            <a:spLocks noChangeArrowheads="1" noChangeShapeType="1" noTextEdit="1"/>
          </p:cNvSpPr>
          <p:nvPr/>
        </p:nvSpPr>
        <p:spPr bwMode="auto">
          <a:xfrm>
            <a:off x="3203575" y="4581525"/>
            <a:ext cx="5616575" cy="1714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99"/>
                  </a:solidFill>
                  <a:round/>
                  <a:headEnd/>
                  <a:tailEnd/>
                </a:ln>
                <a:latin typeface="Arial"/>
                <a:cs typeface="Arial"/>
              </a:rPr>
              <a:t>УРАВНЕНИЕ</a:t>
            </a:r>
          </a:p>
        </p:txBody>
      </p:sp>
      <p:sp>
        <p:nvSpPr>
          <p:cNvPr id="113053" name="WordArt 413"/>
          <p:cNvSpPr>
            <a:spLocks noChangeArrowheads="1" noChangeShapeType="1" noTextEdit="1"/>
          </p:cNvSpPr>
          <p:nvPr/>
        </p:nvSpPr>
        <p:spPr bwMode="auto">
          <a:xfrm>
            <a:off x="4427538" y="5229225"/>
            <a:ext cx="3024187" cy="14287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99"/>
                  </a:solidFill>
                  <a:round/>
                  <a:headEnd/>
                  <a:tailEnd/>
                </a:ln>
                <a:latin typeface="Arial"/>
                <a:cs typeface="Arial"/>
              </a:rPr>
              <a:t>ШЕСТЬ</a:t>
            </a:r>
          </a:p>
        </p:txBody>
      </p:sp>
      <p:sp>
        <p:nvSpPr>
          <p:cNvPr id="113054" name="WordArt 414"/>
          <p:cNvSpPr>
            <a:spLocks noChangeArrowheads="1" noChangeShapeType="1" noTextEdit="1"/>
          </p:cNvSpPr>
          <p:nvPr/>
        </p:nvSpPr>
        <p:spPr bwMode="auto">
          <a:xfrm>
            <a:off x="0" y="5876925"/>
            <a:ext cx="5435600" cy="2159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99"/>
                  </a:solidFill>
                  <a:round/>
                  <a:headEnd/>
                  <a:tailEnd/>
                </a:ln>
                <a:latin typeface="Arial"/>
                <a:cs typeface="Arial"/>
              </a:rPr>
              <a:t>УМНОЖЕНИЕ</a:t>
            </a:r>
          </a:p>
        </p:txBody>
      </p:sp>
      <p:sp>
        <p:nvSpPr>
          <p:cNvPr id="113056" name="WordArt 416"/>
          <p:cNvSpPr>
            <a:spLocks noChangeArrowheads="1" noChangeShapeType="1" noTextEdit="1"/>
          </p:cNvSpPr>
          <p:nvPr/>
        </p:nvSpPr>
        <p:spPr bwMode="auto">
          <a:xfrm>
            <a:off x="468313" y="0"/>
            <a:ext cx="8280400" cy="52387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ln w="9525">
                  <a:solidFill>
                    <a:srgbClr val="000099"/>
                  </a:solidFill>
                  <a:round/>
                  <a:headEnd/>
                  <a:tailEnd/>
                </a:ln>
                <a:latin typeface="Arial"/>
                <a:cs typeface="Arial"/>
              </a:rPr>
              <a:t>Разгадайте кроссворд</a:t>
            </a:r>
          </a:p>
        </p:txBody>
      </p:sp>
    </p:spTree>
    <p:extLst>
      <p:ext uri="{BB962C8B-B14F-4D97-AF65-F5344CB8AC3E}">
        <p14:creationId xmlns:p14="http://schemas.microsoft.com/office/powerpoint/2010/main" val="2003673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12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12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2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2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13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2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2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2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2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13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2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2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2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12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13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2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2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12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12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13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047" grpId="0" animBg="1"/>
      <p:bldP spid="113052" grpId="0" animBg="1"/>
      <p:bldP spid="113053" grpId="0" animBg="1"/>
      <p:bldP spid="11305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1" name="Group 137"/>
          <p:cNvGrpSpPr>
            <a:grpSpLocks/>
          </p:cNvGrpSpPr>
          <p:nvPr/>
        </p:nvGrpSpPr>
        <p:grpSpPr bwMode="auto">
          <a:xfrm>
            <a:off x="40673" y="0"/>
            <a:ext cx="9124948" cy="7445372"/>
            <a:chOff x="10" y="18"/>
            <a:chExt cx="5748" cy="4690"/>
          </a:xfrm>
        </p:grpSpPr>
        <p:pic>
          <p:nvPicPr>
            <p:cNvPr id="1032" name="Picture 17" descr="Рисунок18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0" y="3834"/>
              <a:ext cx="624" cy="8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3" name="Picture 11" descr="Рисунок11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904" y="551"/>
              <a:ext cx="998" cy="8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5" name="Picture 15" descr="Рисунок23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922" y="3770"/>
              <a:ext cx="544" cy="5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36" name="AutoShape 20"/>
            <p:cNvSpPr>
              <a:spLocks noChangeArrowheads="1"/>
            </p:cNvSpPr>
            <p:nvPr/>
          </p:nvSpPr>
          <p:spPr bwMode="auto">
            <a:xfrm>
              <a:off x="2648" y="3792"/>
              <a:ext cx="1338" cy="454"/>
            </a:xfrm>
            <a:prstGeom prst="parallelogram">
              <a:avLst>
                <a:gd name="adj" fmla="val 73678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pic>
          <p:nvPicPr>
            <p:cNvPr id="1037" name="Picture 13" descr="Рисунок15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3036" y="3362"/>
              <a:ext cx="953" cy="8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041" name="Group 58"/>
            <p:cNvGrpSpPr>
              <a:grpSpLocks/>
            </p:cNvGrpSpPr>
            <p:nvPr/>
          </p:nvGrpSpPr>
          <p:grpSpPr bwMode="auto">
            <a:xfrm>
              <a:off x="809" y="102"/>
              <a:ext cx="1134" cy="414"/>
              <a:chOff x="809" y="102"/>
              <a:chExt cx="1134" cy="414"/>
            </a:xfrm>
          </p:grpSpPr>
          <p:sp>
            <p:nvSpPr>
              <p:cNvPr id="1106" name="AutoShape 55"/>
              <p:cNvSpPr>
                <a:spLocks noChangeArrowheads="1"/>
              </p:cNvSpPr>
              <p:nvPr/>
            </p:nvSpPr>
            <p:spPr bwMode="auto">
              <a:xfrm>
                <a:off x="809" y="108"/>
                <a:ext cx="1134" cy="408"/>
              </a:xfrm>
              <a:prstGeom prst="downArrowCallout">
                <a:avLst>
                  <a:gd name="adj1" fmla="val 58333"/>
                  <a:gd name="adj2" fmla="val 58333"/>
                  <a:gd name="adj3" fmla="val 16667"/>
                  <a:gd name="adj4" fmla="val 66667"/>
                </a:avLst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107" name="Text Box 53"/>
              <p:cNvSpPr txBox="1">
                <a:spLocks noChangeArrowheads="1"/>
              </p:cNvSpPr>
              <p:nvPr/>
            </p:nvSpPr>
            <p:spPr bwMode="auto">
              <a:xfrm>
                <a:off x="821" y="102"/>
                <a:ext cx="1061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b="1" dirty="0"/>
                  <a:t>разминка</a:t>
                </a:r>
              </a:p>
            </p:txBody>
          </p:sp>
        </p:grpSp>
        <p:grpSp>
          <p:nvGrpSpPr>
            <p:cNvPr id="1042" name="Group 66"/>
            <p:cNvGrpSpPr>
              <a:grpSpLocks/>
            </p:cNvGrpSpPr>
            <p:nvPr/>
          </p:nvGrpSpPr>
          <p:grpSpPr bwMode="auto">
            <a:xfrm>
              <a:off x="2562" y="1434"/>
              <a:ext cx="1271" cy="244"/>
              <a:chOff x="158" y="1285"/>
              <a:chExt cx="1271" cy="244"/>
            </a:xfrm>
          </p:grpSpPr>
          <p:sp>
            <p:nvSpPr>
              <p:cNvPr id="1104" name="Text Box 64"/>
              <p:cNvSpPr txBox="1">
                <a:spLocks noChangeArrowheads="1"/>
              </p:cNvSpPr>
              <p:nvPr/>
            </p:nvSpPr>
            <p:spPr bwMode="auto">
              <a:xfrm>
                <a:off x="158" y="1298"/>
                <a:ext cx="118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endParaRPr lang="ru-RU"/>
              </a:p>
            </p:txBody>
          </p:sp>
          <p:sp>
            <p:nvSpPr>
              <p:cNvPr id="1105" name="Text Box 65"/>
              <p:cNvSpPr txBox="1">
                <a:spLocks noChangeArrowheads="1"/>
              </p:cNvSpPr>
              <p:nvPr/>
            </p:nvSpPr>
            <p:spPr bwMode="auto">
              <a:xfrm>
                <a:off x="340" y="1285"/>
                <a:ext cx="1089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endParaRPr lang="ru-RU" sz="1400" b="1" dirty="0"/>
              </a:p>
            </p:txBody>
          </p:sp>
        </p:grpSp>
        <p:grpSp>
          <p:nvGrpSpPr>
            <p:cNvPr id="1043" name="Group 72"/>
            <p:cNvGrpSpPr>
              <a:grpSpLocks/>
            </p:cNvGrpSpPr>
            <p:nvPr/>
          </p:nvGrpSpPr>
          <p:grpSpPr bwMode="auto">
            <a:xfrm>
              <a:off x="2632" y="1513"/>
              <a:ext cx="1361" cy="408"/>
              <a:chOff x="2042" y="2964"/>
              <a:chExt cx="1361" cy="408"/>
            </a:xfrm>
          </p:grpSpPr>
          <p:sp>
            <p:nvSpPr>
              <p:cNvPr id="1101" name="AutoShape 70"/>
              <p:cNvSpPr>
                <a:spLocks noChangeArrowheads="1"/>
              </p:cNvSpPr>
              <p:nvPr/>
            </p:nvSpPr>
            <p:spPr bwMode="auto">
              <a:xfrm>
                <a:off x="2109" y="2964"/>
                <a:ext cx="1134" cy="408"/>
              </a:xfrm>
              <a:prstGeom prst="downArrowCallout">
                <a:avLst>
                  <a:gd name="adj1" fmla="val 69485"/>
                  <a:gd name="adj2" fmla="val 69485"/>
                  <a:gd name="adj3" fmla="val 16667"/>
                  <a:gd name="adj4" fmla="val 66667"/>
                </a:avLst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102" name="Text Box 71"/>
              <p:cNvSpPr txBox="1">
                <a:spLocks noChangeArrowheads="1"/>
              </p:cNvSpPr>
              <p:nvPr/>
            </p:nvSpPr>
            <p:spPr bwMode="auto">
              <a:xfrm>
                <a:off x="2042" y="3032"/>
                <a:ext cx="1361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1400" b="1" dirty="0"/>
                  <a:t>физкультминутка</a:t>
                </a:r>
              </a:p>
            </p:txBody>
          </p:sp>
        </p:grpSp>
        <p:grpSp>
          <p:nvGrpSpPr>
            <p:cNvPr id="1044" name="Group 80"/>
            <p:cNvGrpSpPr>
              <a:grpSpLocks/>
            </p:cNvGrpSpPr>
            <p:nvPr/>
          </p:nvGrpSpPr>
          <p:grpSpPr bwMode="auto">
            <a:xfrm>
              <a:off x="846" y="1444"/>
              <a:ext cx="952" cy="544"/>
              <a:chOff x="-1376" y="3848"/>
              <a:chExt cx="952" cy="544"/>
            </a:xfrm>
          </p:grpSpPr>
          <p:sp>
            <p:nvSpPr>
              <p:cNvPr id="1099" name="AutoShape 73"/>
              <p:cNvSpPr>
                <a:spLocks noChangeArrowheads="1"/>
              </p:cNvSpPr>
              <p:nvPr/>
            </p:nvSpPr>
            <p:spPr bwMode="auto">
              <a:xfrm>
                <a:off x="-1376" y="3848"/>
                <a:ext cx="952" cy="544"/>
              </a:xfrm>
              <a:prstGeom prst="downArrowCallout">
                <a:avLst>
                  <a:gd name="adj1" fmla="val 43750"/>
                  <a:gd name="adj2" fmla="val 43750"/>
                  <a:gd name="adj3" fmla="val 16667"/>
                  <a:gd name="adj4" fmla="val 66667"/>
                </a:avLst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100" name="Text Box 74"/>
              <p:cNvSpPr txBox="1">
                <a:spLocks noChangeArrowheads="1"/>
              </p:cNvSpPr>
              <p:nvPr/>
            </p:nvSpPr>
            <p:spPr bwMode="auto">
              <a:xfrm>
                <a:off x="-1318" y="3908"/>
                <a:ext cx="862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1400" b="1" dirty="0" smtClean="0"/>
                  <a:t>В мире птиц</a:t>
                </a:r>
                <a:endParaRPr lang="ru-RU" sz="1400" b="1" dirty="0"/>
              </a:p>
            </p:txBody>
          </p:sp>
        </p:grpSp>
        <p:sp>
          <p:nvSpPr>
            <p:cNvPr id="1045" name="AutoShape 75"/>
            <p:cNvSpPr>
              <a:spLocks noChangeArrowheads="1"/>
            </p:cNvSpPr>
            <p:nvPr/>
          </p:nvSpPr>
          <p:spPr bwMode="auto">
            <a:xfrm>
              <a:off x="4786" y="65"/>
              <a:ext cx="817" cy="544"/>
            </a:xfrm>
            <a:prstGeom prst="downArrowCallout">
              <a:avLst>
                <a:gd name="adj1" fmla="val 37546"/>
                <a:gd name="adj2" fmla="val 37546"/>
                <a:gd name="adj3" fmla="val 16667"/>
                <a:gd name="adj4" fmla="val 66667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46" name="Text Box 76"/>
            <p:cNvSpPr txBox="1">
              <a:spLocks noChangeArrowheads="1"/>
            </p:cNvSpPr>
            <p:nvPr/>
          </p:nvSpPr>
          <p:spPr bwMode="auto">
            <a:xfrm>
              <a:off x="4684" y="58"/>
              <a:ext cx="1020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1400" b="1" dirty="0" smtClean="0"/>
                <a:t>Цветочная поляна</a:t>
              </a:r>
              <a:endParaRPr lang="ru-RU" sz="1400" b="1" dirty="0"/>
            </a:p>
          </p:txBody>
        </p:sp>
        <p:grpSp>
          <p:nvGrpSpPr>
            <p:cNvPr id="1048" name="Group 62"/>
            <p:cNvGrpSpPr>
              <a:grpSpLocks/>
            </p:cNvGrpSpPr>
            <p:nvPr/>
          </p:nvGrpSpPr>
          <p:grpSpPr bwMode="auto">
            <a:xfrm>
              <a:off x="4578" y="1531"/>
              <a:ext cx="1180" cy="527"/>
              <a:chOff x="6030" y="-1100"/>
              <a:chExt cx="1180" cy="527"/>
            </a:xfrm>
          </p:grpSpPr>
          <p:sp>
            <p:nvSpPr>
              <p:cNvPr id="1097" name="AutoShape 60"/>
              <p:cNvSpPr>
                <a:spLocks noChangeArrowheads="1"/>
              </p:cNvSpPr>
              <p:nvPr/>
            </p:nvSpPr>
            <p:spPr bwMode="auto">
              <a:xfrm>
                <a:off x="6030" y="-1100"/>
                <a:ext cx="1180" cy="527"/>
              </a:xfrm>
              <a:prstGeom prst="downArrowCallout">
                <a:avLst>
                  <a:gd name="adj1" fmla="val 55977"/>
                  <a:gd name="adj2" fmla="val 55977"/>
                  <a:gd name="adj3" fmla="val 16667"/>
                  <a:gd name="adj4" fmla="val 66667"/>
                </a:avLst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98" name="Text Box 61"/>
              <p:cNvSpPr txBox="1">
                <a:spLocks noChangeArrowheads="1"/>
              </p:cNvSpPr>
              <p:nvPr/>
            </p:nvSpPr>
            <p:spPr bwMode="auto">
              <a:xfrm>
                <a:off x="6099" y="-1088"/>
                <a:ext cx="1043" cy="3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1400" b="1" dirty="0" smtClean="0"/>
                  <a:t>Вычислитель</a:t>
                </a:r>
              </a:p>
              <a:p>
                <a:pPr>
                  <a:spcBef>
                    <a:spcPct val="50000"/>
                  </a:spcBef>
                </a:pPr>
                <a:r>
                  <a:rPr lang="ru-RU" sz="1400" b="1" dirty="0" err="1" smtClean="0"/>
                  <a:t>ный</a:t>
                </a:r>
                <a:r>
                  <a:rPr lang="ru-RU" sz="1400" b="1" dirty="0" smtClean="0"/>
                  <a:t>  </a:t>
                </a:r>
                <a:r>
                  <a:rPr lang="ru-RU" sz="1400" b="1" dirty="0"/>
                  <a:t>марафон</a:t>
                </a:r>
              </a:p>
            </p:txBody>
          </p:sp>
        </p:grpSp>
        <p:pic>
          <p:nvPicPr>
            <p:cNvPr id="1049" name="Picture 83" descr="img1"/>
            <p:cNvPicPr>
              <a:picLocks noChangeAspect="1" noChangeArrowheads="1"/>
            </p:cNvPicPr>
            <p:nvPr/>
          </p:nvPicPr>
          <p:blipFill>
            <a:blip r:embed="rId6"/>
            <a:srcRect b="3543"/>
            <a:stretch>
              <a:fillRect/>
            </a:stretch>
          </p:blipFill>
          <p:spPr bwMode="auto">
            <a:xfrm>
              <a:off x="2999" y="585"/>
              <a:ext cx="702" cy="9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50" name="Picture 5" descr="24m5"/>
            <p:cNvPicPr>
              <a:picLocks noChangeAspect="1" noChangeArrowheads="1" noCrop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3691" y="3446"/>
              <a:ext cx="1076" cy="8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051" name="Group 69"/>
            <p:cNvGrpSpPr>
              <a:grpSpLocks/>
            </p:cNvGrpSpPr>
            <p:nvPr/>
          </p:nvGrpSpPr>
          <p:grpSpPr bwMode="auto">
            <a:xfrm>
              <a:off x="2660" y="86"/>
              <a:ext cx="1314" cy="499"/>
              <a:chOff x="2829" y="1450"/>
              <a:chExt cx="952" cy="453"/>
            </a:xfrm>
          </p:grpSpPr>
          <p:sp>
            <p:nvSpPr>
              <p:cNvPr id="1095" name="AutoShape 67"/>
              <p:cNvSpPr>
                <a:spLocks noChangeArrowheads="1"/>
              </p:cNvSpPr>
              <p:nvPr/>
            </p:nvSpPr>
            <p:spPr bwMode="auto">
              <a:xfrm>
                <a:off x="2829" y="1450"/>
                <a:ext cx="952" cy="453"/>
              </a:xfrm>
              <a:prstGeom prst="downArrowCallout">
                <a:avLst>
                  <a:gd name="adj1" fmla="val 52539"/>
                  <a:gd name="adj2" fmla="val 52539"/>
                  <a:gd name="adj3" fmla="val 16667"/>
                  <a:gd name="adj4" fmla="val 66667"/>
                </a:avLst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96" name="Text Box 68"/>
              <p:cNvSpPr txBox="1">
                <a:spLocks noChangeArrowheads="1"/>
              </p:cNvSpPr>
              <p:nvPr/>
            </p:nvSpPr>
            <p:spPr bwMode="auto">
              <a:xfrm>
                <a:off x="2841" y="1491"/>
                <a:ext cx="907" cy="1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1400" b="1" dirty="0"/>
                  <a:t>Помогаем </a:t>
                </a:r>
                <a:r>
                  <a:rPr lang="ru-RU" sz="1400" b="1" dirty="0" smtClean="0"/>
                  <a:t> </a:t>
                </a:r>
                <a:r>
                  <a:rPr lang="ru-RU" sz="1400" b="1" dirty="0"/>
                  <a:t>Незнайке</a:t>
                </a:r>
              </a:p>
            </p:txBody>
          </p:sp>
        </p:grpSp>
        <p:grpSp>
          <p:nvGrpSpPr>
            <p:cNvPr id="1053" name="Group 89"/>
            <p:cNvGrpSpPr>
              <a:grpSpLocks/>
            </p:cNvGrpSpPr>
            <p:nvPr/>
          </p:nvGrpSpPr>
          <p:grpSpPr bwMode="auto">
            <a:xfrm>
              <a:off x="62" y="101"/>
              <a:ext cx="681" cy="635"/>
              <a:chOff x="62" y="192"/>
              <a:chExt cx="681" cy="635"/>
            </a:xfrm>
          </p:grpSpPr>
          <p:sp>
            <p:nvSpPr>
              <p:cNvPr id="1093" name="Oval 85"/>
              <p:cNvSpPr>
                <a:spLocks noChangeArrowheads="1"/>
              </p:cNvSpPr>
              <p:nvPr/>
            </p:nvSpPr>
            <p:spPr bwMode="auto">
              <a:xfrm>
                <a:off x="62" y="192"/>
                <a:ext cx="681" cy="635"/>
              </a:xfrm>
              <a:prstGeom prst="ellipse">
                <a:avLst/>
              </a:prstGeom>
              <a:solidFill>
                <a:srgbClr val="FF0066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94" name="Text Box 86"/>
              <p:cNvSpPr txBox="1">
                <a:spLocks noChangeArrowheads="1"/>
              </p:cNvSpPr>
              <p:nvPr/>
            </p:nvSpPr>
            <p:spPr bwMode="auto">
              <a:xfrm>
                <a:off x="95" y="193"/>
                <a:ext cx="454" cy="6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6000" b="1" dirty="0"/>
                  <a:t>1</a:t>
                </a:r>
              </a:p>
            </p:txBody>
          </p:sp>
        </p:grpSp>
        <p:sp>
          <p:nvSpPr>
            <p:cNvPr id="1054" name="Text Box 38"/>
            <p:cNvSpPr txBox="1">
              <a:spLocks noChangeArrowheads="1"/>
            </p:cNvSpPr>
            <p:nvPr/>
          </p:nvSpPr>
          <p:spPr bwMode="auto">
            <a:xfrm>
              <a:off x="2909" y="2830"/>
              <a:ext cx="156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ru-RU" sz="1400" b="1" i="1" dirty="0"/>
            </a:p>
          </p:txBody>
        </p:sp>
        <p:grpSp>
          <p:nvGrpSpPr>
            <p:cNvPr id="1055" name="Group 90"/>
            <p:cNvGrpSpPr>
              <a:grpSpLocks/>
            </p:cNvGrpSpPr>
            <p:nvPr/>
          </p:nvGrpSpPr>
          <p:grpSpPr bwMode="auto">
            <a:xfrm>
              <a:off x="1943" y="65"/>
              <a:ext cx="681" cy="643"/>
              <a:chOff x="-189" y="247"/>
              <a:chExt cx="681" cy="643"/>
            </a:xfrm>
          </p:grpSpPr>
          <p:sp>
            <p:nvSpPr>
              <p:cNvPr id="1091" name="Oval 91"/>
              <p:cNvSpPr>
                <a:spLocks noChangeArrowheads="1"/>
              </p:cNvSpPr>
              <p:nvPr/>
            </p:nvSpPr>
            <p:spPr bwMode="auto">
              <a:xfrm>
                <a:off x="-189" y="255"/>
                <a:ext cx="681" cy="635"/>
              </a:xfrm>
              <a:prstGeom prst="ellipse">
                <a:avLst/>
              </a:prstGeom>
              <a:solidFill>
                <a:srgbClr val="FF0066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92" name="Text Box 92"/>
              <p:cNvSpPr txBox="1">
                <a:spLocks noChangeArrowheads="1"/>
              </p:cNvSpPr>
              <p:nvPr/>
            </p:nvSpPr>
            <p:spPr bwMode="auto">
              <a:xfrm>
                <a:off x="-81" y="247"/>
                <a:ext cx="454" cy="6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6000" b="1" dirty="0"/>
                  <a:t>2</a:t>
                </a:r>
              </a:p>
            </p:txBody>
          </p:sp>
        </p:grpSp>
        <p:grpSp>
          <p:nvGrpSpPr>
            <p:cNvPr id="1056" name="Group 93"/>
            <p:cNvGrpSpPr>
              <a:grpSpLocks/>
            </p:cNvGrpSpPr>
            <p:nvPr/>
          </p:nvGrpSpPr>
          <p:grpSpPr bwMode="auto">
            <a:xfrm>
              <a:off x="3989" y="18"/>
              <a:ext cx="681" cy="675"/>
              <a:chOff x="5214" y="-1025"/>
              <a:chExt cx="681" cy="675"/>
            </a:xfrm>
          </p:grpSpPr>
          <p:sp>
            <p:nvSpPr>
              <p:cNvPr id="1089" name="Oval 94"/>
              <p:cNvSpPr>
                <a:spLocks noChangeArrowheads="1"/>
              </p:cNvSpPr>
              <p:nvPr/>
            </p:nvSpPr>
            <p:spPr bwMode="auto">
              <a:xfrm>
                <a:off x="5214" y="-985"/>
                <a:ext cx="681" cy="635"/>
              </a:xfrm>
              <a:prstGeom prst="ellipse">
                <a:avLst/>
              </a:prstGeom>
              <a:solidFill>
                <a:srgbClr val="FF0066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90" name="Text Box 95"/>
              <p:cNvSpPr txBox="1">
                <a:spLocks noChangeArrowheads="1"/>
              </p:cNvSpPr>
              <p:nvPr/>
            </p:nvSpPr>
            <p:spPr bwMode="auto">
              <a:xfrm>
                <a:off x="5370" y="-1025"/>
                <a:ext cx="454" cy="6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6000" b="1" dirty="0"/>
                  <a:t>3</a:t>
                </a:r>
              </a:p>
            </p:txBody>
          </p:sp>
        </p:grpSp>
        <p:sp>
          <p:nvSpPr>
            <p:cNvPr id="1088" name="Text Box 101"/>
            <p:cNvSpPr txBox="1">
              <a:spLocks noChangeArrowheads="1"/>
            </p:cNvSpPr>
            <p:nvPr/>
          </p:nvSpPr>
          <p:spPr bwMode="auto">
            <a:xfrm>
              <a:off x="3968" y="3612"/>
              <a:ext cx="454" cy="6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ru-RU" sz="6000" b="1" dirty="0"/>
            </a:p>
          </p:txBody>
        </p:sp>
        <p:pic>
          <p:nvPicPr>
            <p:cNvPr id="1059" name="Picture 102" descr="Рисунок12"/>
            <p:cNvPicPr>
              <a:picLocks noChangeAspect="1" noChangeArrowheads="1" noCrop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914" y="3483"/>
              <a:ext cx="1044" cy="11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061" name="Group 106"/>
            <p:cNvGrpSpPr>
              <a:grpSpLocks/>
            </p:cNvGrpSpPr>
            <p:nvPr/>
          </p:nvGrpSpPr>
          <p:grpSpPr bwMode="auto">
            <a:xfrm>
              <a:off x="61" y="1390"/>
              <a:ext cx="2868" cy="1269"/>
              <a:chOff x="-2389" y="302"/>
              <a:chExt cx="2868" cy="1269"/>
            </a:xfrm>
          </p:grpSpPr>
          <p:sp>
            <p:nvSpPr>
              <p:cNvPr id="1083" name="Oval 107"/>
              <p:cNvSpPr>
                <a:spLocks noChangeArrowheads="1"/>
              </p:cNvSpPr>
              <p:nvPr/>
            </p:nvSpPr>
            <p:spPr bwMode="auto">
              <a:xfrm>
                <a:off x="-2389" y="302"/>
                <a:ext cx="681" cy="635"/>
              </a:xfrm>
              <a:prstGeom prst="ellipse">
                <a:avLst/>
              </a:prstGeom>
              <a:solidFill>
                <a:srgbClr val="FF0066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84" name="Text Box 108"/>
              <p:cNvSpPr txBox="1">
                <a:spLocks noChangeArrowheads="1"/>
              </p:cNvSpPr>
              <p:nvPr/>
            </p:nvSpPr>
            <p:spPr bwMode="auto">
              <a:xfrm>
                <a:off x="25" y="937"/>
                <a:ext cx="454" cy="6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endParaRPr lang="ru-RU" sz="6000" b="1" dirty="0"/>
              </a:p>
            </p:txBody>
          </p:sp>
        </p:grpSp>
        <p:pic>
          <p:nvPicPr>
            <p:cNvPr id="1062" name="Picture 9" descr="Рисунок33"/>
            <p:cNvPicPr>
              <a:picLocks noChangeAspect="1" noChangeArrowheads="1" noCrop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4742" y="2138"/>
              <a:ext cx="807" cy="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065" name="Group 109"/>
            <p:cNvGrpSpPr>
              <a:grpSpLocks/>
            </p:cNvGrpSpPr>
            <p:nvPr/>
          </p:nvGrpSpPr>
          <p:grpSpPr bwMode="auto">
            <a:xfrm>
              <a:off x="790" y="2353"/>
              <a:ext cx="4608" cy="1050"/>
              <a:chOff x="-3338" y="2068"/>
              <a:chExt cx="4608" cy="1050"/>
            </a:xfrm>
          </p:grpSpPr>
          <p:sp>
            <p:nvSpPr>
              <p:cNvPr id="1080" name="AutoShape 110"/>
              <p:cNvSpPr>
                <a:spLocks noChangeArrowheads="1"/>
              </p:cNvSpPr>
              <p:nvPr/>
            </p:nvSpPr>
            <p:spPr bwMode="auto">
              <a:xfrm>
                <a:off x="-3338" y="2699"/>
                <a:ext cx="1225" cy="419"/>
              </a:xfrm>
              <a:prstGeom prst="downArrowCallout">
                <a:avLst>
                  <a:gd name="adj1" fmla="val 59187"/>
                  <a:gd name="adj2" fmla="val 59187"/>
                  <a:gd name="adj3" fmla="val 16667"/>
                  <a:gd name="adj4" fmla="val 66667"/>
                </a:avLst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81" name="Text Box 111"/>
              <p:cNvSpPr txBox="1">
                <a:spLocks noChangeArrowheads="1"/>
              </p:cNvSpPr>
              <p:nvPr/>
            </p:nvSpPr>
            <p:spPr bwMode="auto">
              <a:xfrm>
                <a:off x="90" y="2068"/>
                <a:ext cx="118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endParaRPr lang="ru-RU"/>
              </a:p>
            </p:txBody>
          </p:sp>
          <p:sp>
            <p:nvSpPr>
              <p:cNvPr id="1082" name="Text Box 112"/>
              <p:cNvSpPr txBox="1">
                <a:spLocks noChangeArrowheads="1"/>
              </p:cNvSpPr>
              <p:nvPr/>
            </p:nvSpPr>
            <p:spPr bwMode="auto">
              <a:xfrm>
                <a:off x="-3274" y="2737"/>
                <a:ext cx="1089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1400" b="1" dirty="0"/>
                  <a:t>Решаем задачу</a:t>
                </a:r>
              </a:p>
            </p:txBody>
          </p:sp>
          <p:sp>
            <p:nvSpPr>
              <p:cNvPr id="209" name="AutoShape 110"/>
              <p:cNvSpPr>
                <a:spLocks noChangeArrowheads="1"/>
              </p:cNvSpPr>
              <p:nvPr/>
            </p:nvSpPr>
            <p:spPr bwMode="auto">
              <a:xfrm>
                <a:off x="-1225" y="2658"/>
                <a:ext cx="1225" cy="419"/>
              </a:xfrm>
              <a:prstGeom prst="downArrowCallout">
                <a:avLst>
                  <a:gd name="adj1" fmla="val 59187"/>
                  <a:gd name="adj2" fmla="val 59187"/>
                  <a:gd name="adj3" fmla="val 16667"/>
                  <a:gd name="adj4" fmla="val 66667"/>
                </a:avLst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ru-RU" sz="1600" b="1" dirty="0" smtClean="0"/>
                  <a:t>Решаем кроссворд</a:t>
                </a:r>
                <a:endParaRPr lang="ru-RU" sz="1600" b="1" dirty="0"/>
              </a:p>
            </p:txBody>
          </p:sp>
        </p:grpSp>
        <p:sp>
          <p:nvSpPr>
            <p:cNvPr id="1066" name="Text Box 117"/>
            <p:cNvSpPr txBox="1">
              <a:spLocks noChangeArrowheads="1"/>
            </p:cNvSpPr>
            <p:nvPr/>
          </p:nvSpPr>
          <p:spPr bwMode="auto">
            <a:xfrm>
              <a:off x="2472" y="3566"/>
              <a:ext cx="363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ru-RU" sz="2400" b="1" dirty="0">
                <a:solidFill>
                  <a:srgbClr val="FF3300"/>
                </a:solidFill>
              </a:endParaRPr>
            </a:p>
          </p:txBody>
        </p:sp>
        <p:grpSp>
          <p:nvGrpSpPr>
            <p:cNvPr id="1069" name="Group 124"/>
            <p:cNvGrpSpPr>
              <a:grpSpLocks/>
            </p:cNvGrpSpPr>
            <p:nvPr/>
          </p:nvGrpSpPr>
          <p:grpSpPr bwMode="auto">
            <a:xfrm>
              <a:off x="2562" y="1434"/>
              <a:ext cx="1271" cy="244"/>
              <a:chOff x="158" y="1285"/>
              <a:chExt cx="1271" cy="244"/>
            </a:xfrm>
          </p:grpSpPr>
          <p:sp>
            <p:nvSpPr>
              <p:cNvPr id="1078" name="Text Box 126"/>
              <p:cNvSpPr txBox="1">
                <a:spLocks noChangeArrowheads="1"/>
              </p:cNvSpPr>
              <p:nvPr/>
            </p:nvSpPr>
            <p:spPr bwMode="auto">
              <a:xfrm>
                <a:off x="158" y="1298"/>
                <a:ext cx="118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endParaRPr lang="ru-RU"/>
              </a:p>
            </p:txBody>
          </p:sp>
          <p:sp>
            <p:nvSpPr>
              <p:cNvPr id="1079" name="Text Box 127"/>
              <p:cNvSpPr txBox="1">
                <a:spLocks noChangeArrowheads="1"/>
              </p:cNvSpPr>
              <p:nvPr/>
            </p:nvSpPr>
            <p:spPr bwMode="auto">
              <a:xfrm>
                <a:off x="340" y="1285"/>
                <a:ext cx="1089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endParaRPr lang="ru-RU" sz="1400" b="1" dirty="0"/>
              </a:p>
            </p:txBody>
          </p:sp>
        </p:grpSp>
        <p:sp>
          <p:nvSpPr>
            <p:cNvPr id="1076" name="Text Box 130"/>
            <p:cNvSpPr txBox="1">
              <a:spLocks noChangeArrowheads="1"/>
            </p:cNvSpPr>
            <p:nvPr/>
          </p:nvSpPr>
          <p:spPr bwMode="auto">
            <a:xfrm>
              <a:off x="95" y="1331"/>
              <a:ext cx="454" cy="6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6000" b="1" dirty="0"/>
                <a:t>4</a:t>
              </a:r>
            </a:p>
          </p:txBody>
        </p:sp>
        <p:grpSp>
          <p:nvGrpSpPr>
            <p:cNvPr id="1071" name="Group 131"/>
            <p:cNvGrpSpPr>
              <a:grpSpLocks/>
            </p:cNvGrpSpPr>
            <p:nvPr/>
          </p:nvGrpSpPr>
          <p:grpSpPr bwMode="auto">
            <a:xfrm>
              <a:off x="1919" y="1361"/>
              <a:ext cx="681" cy="660"/>
              <a:chOff x="3144" y="-1315"/>
              <a:chExt cx="681" cy="660"/>
            </a:xfrm>
          </p:grpSpPr>
          <p:sp>
            <p:nvSpPr>
              <p:cNvPr id="1073" name="Oval 132"/>
              <p:cNvSpPr>
                <a:spLocks noChangeArrowheads="1"/>
              </p:cNvSpPr>
              <p:nvPr/>
            </p:nvSpPr>
            <p:spPr bwMode="auto">
              <a:xfrm>
                <a:off x="3144" y="-1290"/>
                <a:ext cx="681" cy="635"/>
              </a:xfrm>
              <a:prstGeom prst="ellipse">
                <a:avLst/>
              </a:prstGeom>
              <a:solidFill>
                <a:srgbClr val="FF0066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74" name="Text Box 133"/>
              <p:cNvSpPr txBox="1">
                <a:spLocks noChangeArrowheads="1"/>
              </p:cNvSpPr>
              <p:nvPr/>
            </p:nvSpPr>
            <p:spPr bwMode="auto">
              <a:xfrm>
                <a:off x="3258" y="-1315"/>
                <a:ext cx="454" cy="6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6000" b="1" dirty="0" smtClean="0"/>
                  <a:t>5</a:t>
                </a:r>
                <a:endParaRPr lang="ru-RU" sz="6000" b="1" dirty="0"/>
              </a:p>
            </p:txBody>
          </p:sp>
        </p:grpSp>
      </p:grpSp>
      <p:pic>
        <p:nvPicPr>
          <p:cNvPr id="2" name="Picture 7"/>
          <p:cNvPicPr>
            <a:picLocks noChangeAspect="1" noChangeArrowheads="1" noCrop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1333499" y="3216273"/>
            <a:ext cx="1143008" cy="13312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9" name="Рисунок 78" descr="b23.gif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639049" y="1101723"/>
            <a:ext cx="1095375" cy="1095375"/>
          </a:xfrm>
          <a:prstGeom prst="rect">
            <a:avLst/>
          </a:prstGeom>
        </p:spPr>
      </p:pic>
      <p:sp>
        <p:nvSpPr>
          <p:cNvPr id="80" name="Oval 107"/>
          <p:cNvSpPr>
            <a:spLocks noChangeArrowheads="1"/>
          </p:cNvSpPr>
          <p:nvPr/>
        </p:nvSpPr>
        <p:spPr bwMode="auto">
          <a:xfrm>
            <a:off x="6106508" y="2175667"/>
            <a:ext cx="1080594" cy="1008062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dirty="0"/>
          </a:p>
        </p:txBody>
      </p:sp>
      <p:pic>
        <p:nvPicPr>
          <p:cNvPr id="81" name="Picture 2" descr="C:\Documents and Settings\Admin\Мои документы\картинки для урока\70164678_69259029_pchyol1.gif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4835480" y="3095623"/>
            <a:ext cx="920776" cy="127885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2" name="Text Box 133"/>
          <p:cNvSpPr txBox="1">
            <a:spLocks noChangeArrowheads="1"/>
          </p:cNvSpPr>
          <p:nvPr/>
        </p:nvSpPr>
        <p:spPr bwMode="auto">
          <a:xfrm>
            <a:off x="6202060" y="2209798"/>
            <a:ext cx="72072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6000" b="1" dirty="0" smtClean="0"/>
              <a:t>6</a:t>
            </a:r>
            <a:endParaRPr lang="ru-RU" sz="6000" b="1" dirty="0"/>
          </a:p>
        </p:txBody>
      </p:sp>
      <p:sp>
        <p:nvSpPr>
          <p:cNvPr id="83" name="Text Box 130"/>
          <p:cNvSpPr txBox="1">
            <a:spLocks noChangeArrowheads="1"/>
          </p:cNvSpPr>
          <p:nvPr/>
        </p:nvSpPr>
        <p:spPr bwMode="auto">
          <a:xfrm>
            <a:off x="236728" y="4622791"/>
            <a:ext cx="72072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6000" b="1" dirty="0" smtClean="0"/>
              <a:t>7</a:t>
            </a:r>
            <a:endParaRPr lang="ru-RU" sz="6000" b="1" dirty="0"/>
          </a:p>
        </p:txBody>
      </p:sp>
      <p:sp>
        <p:nvSpPr>
          <p:cNvPr id="148" name="Oval 107"/>
          <p:cNvSpPr>
            <a:spLocks noChangeArrowheads="1"/>
          </p:cNvSpPr>
          <p:nvPr/>
        </p:nvSpPr>
        <p:spPr bwMode="auto">
          <a:xfrm>
            <a:off x="30354" y="4621204"/>
            <a:ext cx="1081087" cy="1008062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ru-RU" sz="7200" b="1" dirty="0" smtClean="0"/>
              <a:t>7</a:t>
            </a:r>
            <a:endParaRPr lang="ru-RU" sz="7200" b="1" dirty="0"/>
          </a:p>
        </p:txBody>
      </p:sp>
      <p:sp>
        <p:nvSpPr>
          <p:cNvPr id="149" name="Text Box 133"/>
          <p:cNvSpPr txBox="1">
            <a:spLocks noChangeArrowheads="1"/>
          </p:cNvSpPr>
          <p:nvPr/>
        </p:nvSpPr>
        <p:spPr bwMode="auto">
          <a:xfrm>
            <a:off x="3590323" y="4598974"/>
            <a:ext cx="72072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6000" b="1" dirty="0"/>
              <a:t>8</a:t>
            </a:r>
          </a:p>
        </p:txBody>
      </p:sp>
      <p:sp>
        <p:nvSpPr>
          <p:cNvPr id="208" name="Oval 132"/>
          <p:cNvSpPr>
            <a:spLocks noChangeArrowheads="1"/>
          </p:cNvSpPr>
          <p:nvPr/>
        </p:nvSpPr>
        <p:spPr bwMode="auto">
          <a:xfrm>
            <a:off x="3403395" y="4519749"/>
            <a:ext cx="1081087" cy="953938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ru-RU" sz="6600" b="1" dirty="0" smtClean="0"/>
              <a:t>8</a:t>
            </a:r>
            <a:endParaRPr lang="ru-RU" sz="6600" b="1" dirty="0"/>
          </a:p>
        </p:txBody>
      </p:sp>
      <p:sp>
        <p:nvSpPr>
          <p:cNvPr id="210" name="Oval 132"/>
          <p:cNvSpPr>
            <a:spLocks noChangeArrowheads="1"/>
          </p:cNvSpPr>
          <p:nvPr/>
        </p:nvSpPr>
        <p:spPr bwMode="auto">
          <a:xfrm>
            <a:off x="6646558" y="4519748"/>
            <a:ext cx="1081087" cy="953938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ru-RU" sz="6600" b="1" dirty="0" smtClean="0"/>
              <a:t>9</a:t>
            </a:r>
            <a:endParaRPr lang="ru-RU" sz="6600" b="1" dirty="0"/>
          </a:p>
        </p:txBody>
      </p:sp>
      <p:sp>
        <p:nvSpPr>
          <p:cNvPr id="211" name="AutoShape 110"/>
          <p:cNvSpPr>
            <a:spLocks noChangeArrowheads="1"/>
          </p:cNvSpPr>
          <p:nvPr/>
        </p:nvSpPr>
        <p:spPr bwMode="auto">
          <a:xfrm>
            <a:off x="7249012" y="5291135"/>
            <a:ext cx="1944687" cy="665162"/>
          </a:xfrm>
          <a:prstGeom prst="downArrowCallout">
            <a:avLst>
              <a:gd name="adj1" fmla="val 59187"/>
              <a:gd name="adj2" fmla="val 59187"/>
              <a:gd name="adj3" fmla="val 16667"/>
              <a:gd name="adj4" fmla="val 66667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1600" b="1" dirty="0" smtClean="0"/>
              <a:t>Итоги.</a:t>
            </a:r>
            <a:endParaRPr lang="ru-RU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476250"/>
          </a:xfrm>
        </p:spPr>
        <p:txBody>
          <a:bodyPr/>
          <a:lstStyle/>
          <a:p>
            <a:r>
              <a:rPr lang="ru-RU" sz="3600" b="1"/>
              <a:t> </a:t>
            </a:r>
            <a:r>
              <a:rPr lang="ru-RU" sz="3600" b="1">
                <a:solidFill>
                  <a:srgbClr val="000099"/>
                </a:solidFill>
              </a:rPr>
              <a:t>Аль-Каши Джемшид Ибн Масуд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549275"/>
            <a:ext cx="5940425" cy="6308725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ru-RU" sz="2400" b="1"/>
              <a:t>		В 1427 году написал книгу «Ключ к арифметике», в которой сформулировал основные правила действий с десятичными дробями.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400" b="1"/>
              <a:t>		Его целью было дать систему дробей, в которой все операции проводятся так же просто как с целыми числами.</a:t>
            </a:r>
            <a:r>
              <a:rPr lang="ru-RU" sz="2400"/>
              <a:t>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400" b="1"/>
              <a:t>    		В записи десятичных дробей аль-Каши не пользовался запятой.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400" b="1"/>
              <a:t>	</a:t>
            </a:r>
            <a:endParaRPr lang="ru-RU" sz="1200" b="1"/>
          </a:p>
          <a:p>
            <a:pPr>
              <a:lnSpc>
                <a:spcPct val="80000"/>
              </a:lnSpc>
              <a:buFontTx/>
              <a:buNone/>
            </a:pPr>
            <a:r>
              <a:rPr lang="ru-RU" sz="2400" b="1"/>
              <a:t>	</a:t>
            </a:r>
            <a:r>
              <a:rPr lang="ru-RU" sz="2800" b="1" i="1">
                <a:solidFill>
                  <a:srgbClr val="000099"/>
                </a:solidFill>
              </a:rPr>
              <a:t>Обозначение дроби 2,1356: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400" b="1">
                <a:solidFill>
                  <a:srgbClr val="0000FF"/>
                </a:solidFill>
              </a:rPr>
              <a:t>	</a:t>
            </a:r>
            <a:r>
              <a:rPr lang="ru-RU" b="1">
                <a:solidFill>
                  <a:schemeClr val="tx2"/>
                </a:solidFill>
              </a:rPr>
              <a:t>2 | 1356</a:t>
            </a:r>
            <a:r>
              <a:rPr lang="ru-RU" sz="2400" b="1">
                <a:solidFill>
                  <a:srgbClr val="0000FF"/>
                </a:solidFill>
              </a:rPr>
              <a:t> </a:t>
            </a:r>
          </a:p>
          <a:p>
            <a:pPr>
              <a:lnSpc>
                <a:spcPct val="80000"/>
              </a:lnSpc>
              <a:buFontTx/>
              <a:buNone/>
            </a:pPr>
            <a:endParaRPr lang="ru-RU" sz="2400">
              <a:solidFill>
                <a:srgbClr val="0000FF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ru-RU" sz="2400"/>
              <a:t> 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400"/>
              <a:t>       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400"/>
              <a:t>	</a:t>
            </a:r>
            <a:r>
              <a:rPr lang="ru-RU" b="1"/>
              <a:t>2 </a:t>
            </a:r>
            <a:r>
              <a:rPr lang="ru-RU" b="1">
                <a:solidFill>
                  <a:srgbClr val="FF0000"/>
                </a:solidFill>
              </a:rPr>
              <a:t>1356</a:t>
            </a:r>
          </a:p>
        </p:txBody>
      </p:sp>
      <p:pic>
        <p:nvPicPr>
          <p:cNvPr id="113668" name="Picture 4" descr="Каш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908050"/>
            <a:ext cx="3419475" cy="3313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3674" name="AutoShape 10"/>
          <p:cNvSpPr>
            <a:spLocks noChangeArrowheads="1"/>
          </p:cNvSpPr>
          <p:nvPr/>
        </p:nvSpPr>
        <p:spPr bwMode="auto">
          <a:xfrm>
            <a:off x="3635375" y="4868863"/>
            <a:ext cx="3817938" cy="792162"/>
          </a:xfrm>
          <a:prstGeom prst="wedgeRectCallout">
            <a:avLst>
              <a:gd name="adj1" fmla="val -94616"/>
              <a:gd name="adj2" fmla="val -29958"/>
            </a:avLst>
          </a:prstGeom>
          <a:solidFill>
            <a:srgbClr val="CCFFFF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ru-RU" sz="2000" b="1">
                <a:latin typeface="Verdana" pitchFamily="34" charset="0"/>
              </a:rPr>
              <a:t>Дробную часть отделял </a:t>
            </a:r>
          </a:p>
          <a:p>
            <a:r>
              <a:rPr lang="ru-RU" sz="2000" b="1">
                <a:latin typeface="Verdana" pitchFamily="34" charset="0"/>
              </a:rPr>
              <a:t>вертикальной чертой</a:t>
            </a:r>
          </a:p>
        </p:txBody>
      </p:sp>
      <p:sp>
        <p:nvSpPr>
          <p:cNvPr id="113676" name="WordArt 12"/>
          <p:cNvSpPr>
            <a:spLocks noChangeArrowheads="1" noChangeShapeType="1" noTextEdit="1"/>
          </p:cNvSpPr>
          <p:nvPr/>
        </p:nvSpPr>
        <p:spPr bwMode="auto">
          <a:xfrm rot="5400000">
            <a:off x="627063" y="5573713"/>
            <a:ext cx="923925" cy="52387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wordArt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auto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или</a:t>
            </a:r>
          </a:p>
        </p:txBody>
      </p:sp>
      <p:sp>
        <p:nvSpPr>
          <p:cNvPr id="113677" name="AutoShape 13"/>
          <p:cNvSpPr>
            <a:spLocks noChangeArrowheads="1"/>
          </p:cNvSpPr>
          <p:nvPr/>
        </p:nvSpPr>
        <p:spPr bwMode="auto">
          <a:xfrm>
            <a:off x="3276600" y="6065838"/>
            <a:ext cx="4391025" cy="792162"/>
          </a:xfrm>
          <a:prstGeom prst="wedgeRectCallout">
            <a:avLst>
              <a:gd name="adj1" fmla="val -81708"/>
              <a:gd name="adj2" fmla="val 20343"/>
            </a:avLst>
          </a:prstGeom>
          <a:solidFill>
            <a:srgbClr val="CCFFFF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ru-RU" sz="2000" b="1">
                <a:latin typeface="Verdana" pitchFamily="34" charset="0"/>
              </a:rPr>
              <a:t>Дробную часть записывал </a:t>
            </a:r>
          </a:p>
          <a:p>
            <a:r>
              <a:rPr lang="ru-RU" sz="2000" b="1">
                <a:latin typeface="Verdana" pitchFamily="34" charset="0"/>
              </a:rPr>
              <a:t>красными чернилами</a:t>
            </a:r>
          </a:p>
        </p:txBody>
      </p:sp>
    </p:spTree>
    <p:extLst>
      <p:ext uri="{BB962C8B-B14F-4D97-AF65-F5344CB8AC3E}">
        <p14:creationId xmlns:p14="http://schemas.microsoft.com/office/powerpoint/2010/main" val="2589230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13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136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3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3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500"/>
                                        <p:tgtEl>
                                          <p:spTgt spid="113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" dur="500"/>
                                        <p:tgtEl>
                                          <p:spTgt spid="113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36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136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500"/>
                                        <p:tgtEl>
                                          <p:spTgt spid="113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674" grpId="0" animBg="1"/>
      <p:bldP spid="113676" grpId="0" animBg="1"/>
      <p:bldP spid="113677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Домашнее задание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11760" y="1377157"/>
            <a:ext cx="6275040" cy="1331764"/>
          </a:xfrm>
        </p:spPr>
        <p:txBody>
          <a:bodyPr/>
          <a:lstStyle/>
          <a:p>
            <a:r>
              <a:rPr lang="ru-RU" dirty="0" smtClean="0"/>
              <a:t>№ </a:t>
            </a:r>
            <a:r>
              <a:rPr lang="ru-RU" dirty="0" smtClean="0"/>
              <a:t>1263(а</a:t>
            </a:r>
            <a:r>
              <a:rPr lang="en-US" dirty="0" smtClean="0"/>
              <a:t>,</a:t>
            </a:r>
            <a:r>
              <a:rPr lang="ru-RU" dirty="0" smtClean="0"/>
              <a:t>б),1266,1246-разв.</a:t>
            </a:r>
            <a:endParaRPr lang="ru-RU" dirty="0"/>
          </a:p>
        </p:txBody>
      </p:sp>
      <p:pic>
        <p:nvPicPr>
          <p:cNvPr id="4" name="Picture 12" descr="Рисунок37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825" y="404813"/>
            <a:ext cx="1651000" cy="194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3" descr="ulitka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51275" y="2205038"/>
            <a:ext cx="446405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C:\Documents and Settings\Admin\Мои документы\картинки для урока\70164678_69259029_pchyol1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34" y="4208618"/>
            <a:ext cx="1401791" cy="194693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2" descr="img1"/>
          <p:cNvPicPr>
            <a:picLocks noChangeAspect="1" noChangeArrowheads="1"/>
          </p:cNvPicPr>
          <p:nvPr/>
        </p:nvPicPr>
        <p:blipFill>
          <a:blip r:embed="rId5"/>
          <a:srcRect b="3543"/>
          <a:stretch>
            <a:fillRect/>
          </a:stretch>
        </p:blipFill>
        <p:spPr bwMode="auto">
          <a:xfrm>
            <a:off x="6660232" y="4149080"/>
            <a:ext cx="2008138" cy="25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91148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Box 3"/>
          <p:cNvSpPr txBox="1">
            <a:spLocks noChangeArrowheads="1"/>
          </p:cNvSpPr>
          <p:nvPr/>
        </p:nvSpPr>
        <p:spPr bwMode="auto">
          <a:xfrm>
            <a:off x="214313" y="428625"/>
            <a:ext cx="8715375" cy="1138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sz="44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Итоги урока</a:t>
            </a:r>
          </a:p>
          <a:p>
            <a:pPr eaLnBrk="1" hangingPunct="1"/>
            <a:endParaRPr lang="ru-RU" sz="240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7188" y="1143000"/>
            <a:ext cx="8286750" cy="35394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200" b="1" i="1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Какие </a:t>
            </a:r>
            <a:r>
              <a:rPr lang="ru-RU" sz="3200" b="1" i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задачи урока нам удалось решить?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200" i="1" dirty="0">
                <a:solidFill>
                  <a:srgbClr val="FF0066"/>
                </a:solidFill>
                <a:latin typeface="+mn-lt"/>
              </a:rPr>
              <a:t> За что ты можешь себя   </a:t>
            </a:r>
            <a:r>
              <a:rPr lang="ru-RU" sz="3200" b="1" i="1" dirty="0">
                <a:solidFill>
                  <a:srgbClr val="FF0066"/>
                </a:solidFill>
                <a:latin typeface="+mn-lt"/>
              </a:rPr>
              <a:t>ПОХВАЛИТЬ?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200" b="1" i="1" dirty="0">
                <a:solidFill>
                  <a:srgbClr val="0000CC"/>
                </a:solidFill>
                <a:latin typeface="+mn-lt"/>
              </a:rPr>
              <a:t> Что тебе УДАЛОСЬ на уроке?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200" b="1" i="1" dirty="0">
                <a:solidFill>
                  <a:srgbClr val="008000"/>
                </a:solidFill>
                <a:latin typeface="+mn-lt"/>
              </a:rPr>
              <a:t> Над чем еще нужно  ПОРАБОТАТЬ?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200" b="1" i="1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 </a:t>
            </a:r>
            <a:r>
              <a:rPr lang="ru-RU" sz="3200" b="1" i="1" dirty="0">
                <a:solidFill>
                  <a:schemeClr val="accent1">
                    <a:lumMod val="25000"/>
                  </a:schemeClr>
                </a:solidFill>
                <a:latin typeface="+mn-lt"/>
              </a:rPr>
              <a:t>Зачем нам НУЖЕН был этот урок?</a:t>
            </a:r>
            <a:endParaRPr lang="ru-RU" sz="3200" i="1" dirty="0">
              <a:solidFill>
                <a:schemeClr val="accent1">
                  <a:lumMod val="25000"/>
                </a:schemeClr>
              </a:solidFill>
              <a:latin typeface="+mn-lt"/>
            </a:endParaRPr>
          </a:p>
        </p:txBody>
      </p:sp>
      <p:sp>
        <p:nvSpPr>
          <p:cNvPr id="45" name="Text Box 22"/>
          <p:cNvSpPr txBox="1">
            <a:spLocks noChangeArrowheads="1"/>
          </p:cNvSpPr>
          <p:nvPr/>
        </p:nvSpPr>
        <p:spPr bwMode="auto">
          <a:xfrm>
            <a:off x="357188" y="5229200"/>
            <a:ext cx="810324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400" b="1" i="1" dirty="0" smtClean="0">
                <a:solidFill>
                  <a:srgbClr val="002060"/>
                </a:solidFill>
                <a:latin typeface="Bookman Old Style" pitchFamily="18" charset="0"/>
              </a:rPr>
              <a:t>Подсчитай количество «Пятериков»</a:t>
            </a:r>
            <a:endParaRPr lang="ru-RU" sz="2400" b="1" i="1" dirty="0">
              <a:solidFill>
                <a:srgbClr val="002060"/>
              </a:solidFill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7039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5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WordArt 5"/>
          <p:cNvSpPr>
            <a:spLocks noChangeArrowheads="1" noChangeShapeType="1" noTextEdit="1"/>
          </p:cNvSpPr>
          <p:nvPr/>
        </p:nvSpPr>
        <p:spPr bwMode="auto">
          <a:xfrm>
            <a:off x="1476375" y="692150"/>
            <a:ext cx="6121400" cy="20145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6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Молодцы!</a:t>
            </a:r>
          </a:p>
        </p:txBody>
      </p:sp>
      <p:sp>
        <p:nvSpPr>
          <p:cNvPr id="22531" name="WordArt 6"/>
          <p:cNvSpPr>
            <a:spLocks noChangeArrowheads="1" noChangeShapeType="1" noTextEdit="1"/>
          </p:cNvSpPr>
          <p:nvPr/>
        </p:nvSpPr>
        <p:spPr bwMode="auto">
          <a:xfrm>
            <a:off x="1476375" y="3429000"/>
            <a:ext cx="6335713" cy="128587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r>
              <a:rPr lang="ru-RU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Impact"/>
              </a:rPr>
              <a:t>Спасибо за урок!</a:t>
            </a:r>
          </a:p>
        </p:txBody>
      </p:sp>
    </p:spTree>
    <p:extLst>
      <p:ext uri="{BB962C8B-B14F-4D97-AF65-F5344CB8AC3E}">
        <p14:creationId xmlns:p14="http://schemas.microsoft.com/office/powerpoint/2010/main" val="2150314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Text Box 5"/>
          <p:cNvSpPr txBox="1">
            <a:spLocks noChangeArrowheads="1"/>
          </p:cNvSpPr>
          <p:nvPr/>
        </p:nvSpPr>
        <p:spPr bwMode="auto">
          <a:xfrm>
            <a:off x="1547813" y="2924175"/>
            <a:ext cx="7056437" cy="173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5400" b="1" i="1">
                <a:solidFill>
                  <a:schemeClr val="accent2"/>
                </a:solidFill>
              </a:rPr>
              <a:t>Путешествие в страну  дроби</a:t>
            </a:r>
          </a:p>
        </p:txBody>
      </p:sp>
      <p:pic>
        <p:nvPicPr>
          <p:cNvPr id="2055" name="Picture 13" descr="Рисунок37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8313" y="692150"/>
            <a:ext cx="1651000" cy="194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14" descr="ulitka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63938" y="5157788"/>
            <a:ext cx="446405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7" name="Picture 15" descr="Рисунок14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11188" y="4868863"/>
            <a:ext cx="2376487" cy="163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050" name="Rectangle 18"/>
          <p:cNvGraphicFramePr>
            <a:graphicFrameLocks/>
          </p:cNvGraphicFramePr>
          <p:nvPr/>
        </p:nvGraphicFramePr>
        <p:xfrm>
          <a:off x="2051050" y="1700213"/>
          <a:ext cx="6096000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8" name="Формула" r:id="rId6" imgW="0" imgH="0" progId="Equation.3">
                  <p:embed/>
                </p:oleObj>
              </mc:Choice>
              <mc:Fallback>
                <p:oleObj name="Формула" r:id="rId6" imgW="0" imgH="0" progId="Equation.3">
                  <p:embed/>
                  <p:pic>
                    <p:nvPicPr>
                      <p:cNvPr id="0" name="Rectangle 18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050" y="1700213"/>
                        <a:ext cx="6096000" cy="406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88" name="Object 16"/>
          <p:cNvGraphicFramePr>
            <a:graphicFrameLocks noChangeAspect="1"/>
          </p:cNvGraphicFramePr>
          <p:nvPr/>
        </p:nvGraphicFramePr>
        <p:xfrm>
          <a:off x="3203575" y="476250"/>
          <a:ext cx="1182688" cy="2303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9" name="Формула" r:id="rId7" imgW="203040" imgH="393480" progId="Equation.3">
                  <p:embed/>
                </p:oleObj>
              </mc:Choice>
              <mc:Fallback>
                <p:oleObj name="Формула" r:id="rId7" imgW="203040" imgH="39348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575" y="476250"/>
                        <a:ext cx="1182688" cy="2303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89" name="Object 17"/>
          <p:cNvGraphicFramePr>
            <a:graphicFrameLocks noChangeAspect="1"/>
          </p:cNvGraphicFramePr>
          <p:nvPr/>
        </p:nvGraphicFramePr>
        <p:xfrm>
          <a:off x="468313" y="3500438"/>
          <a:ext cx="1673225" cy="1116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0" name="Формула" r:id="rId9" imgW="304560" imgH="203040" progId="Equation.3">
                  <p:embed/>
                </p:oleObj>
              </mc:Choice>
              <mc:Fallback>
                <p:oleObj name="Формула" r:id="rId9" imgW="304560" imgH="20304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3500438"/>
                        <a:ext cx="1673225" cy="11160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CC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93" name="Object 21"/>
          <p:cNvGraphicFramePr>
            <a:graphicFrameLocks noChangeAspect="1"/>
          </p:cNvGraphicFramePr>
          <p:nvPr/>
        </p:nvGraphicFramePr>
        <p:xfrm>
          <a:off x="5795963" y="1125538"/>
          <a:ext cx="2087562" cy="1112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1" name="Формула" r:id="rId11" imgW="380880" imgH="203040" progId="Equation.3">
                  <p:embed/>
                </p:oleObj>
              </mc:Choice>
              <mc:Fallback>
                <p:oleObj name="Формула" r:id="rId11" imgW="380880" imgH="203040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5963" y="1125538"/>
                        <a:ext cx="2087562" cy="1112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2000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5000" fill="hold"/>
                                        <p:tgtEl>
                                          <p:spTgt spid="2868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repeatCount="2000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5000" fill="hold"/>
                                        <p:tgtEl>
                                          <p:spTgt spid="2868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repeatCount="2000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10" dur="5000" fill="hold"/>
                                        <p:tgtEl>
                                          <p:spTgt spid="2869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43042" y="1340768"/>
            <a:ext cx="5649933" cy="2862322"/>
          </a:xfrm>
          <a:prstGeom prst="rect">
            <a:avLst/>
          </a:prstGeom>
          <a:noFill/>
          <a:scene3d>
            <a:camera prst="orthographicFront"/>
            <a:lightRig rig="flat" dir="tl">
              <a:rot lat="0" lon="0" rev="6600000"/>
            </a:lightRig>
          </a:scene3d>
          <a:sp3d>
            <a:bevelT prst="angle"/>
          </a:sp3d>
        </p:spPr>
        <p:txBody>
          <a:bodyPr wrap="square" lIns="91440" tIns="45720" rIns="91440" bIns="45720">
            <a:sp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6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Проверка домашнего задания</a:t>
            </a:r>
            <a:endParaRPr lang="ru-RU" sz="6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3" name="Рисунок 2" descr="thumb_4475160_thumbnail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15206" y="428604"/>
            <a:ext cx="1428750" cy="1809750"/>
          </a:xfrm>
          <a:prstGeom prst="rect">
            <a:avLst/>
          </a:prstGeom>
        </p:spPr>
      </p:pic>
      <p:pic>
        <p:nvPicPr>
          <p:cNvPr id="4" name="Picture 8" descr="arg-4-25-trans-y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0757892">
            <a:off x="400524" y="4403583"/>
            <a:ext cx="2171380" cy="18453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9" descr="arg-2-50-trans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077926">
            <a:off x="7740650" y="5030788"/>
            <a:ext cx="1231900" cy="152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0" descr="arg-6-25-trans-y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292975" y="2500313"/>
            <a:ext cx="1851025" cy="150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5" descr="карандаш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936200" y="3893748"/>
            <a:ext cx="2143140" cy="2453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arg-5-50-trans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-69880" y="-251899"/>
            <a:ext cx="1928818" cy="24592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116632"/>
            <a:ext cx="7848872" cy="5078313"/>
          </a:xfrm>
          <a:prstGeom prst="rect">
            <a:avLst/>
          </a:prstGeom>
          <a:noFill/>
          <a:scene3d>
            <a:camera prst="orthographicFront"/>
            <a:lightRig rig="flat" dir="tl">
              <a:rot lat="0" lon="0" rev="6600000"/>
            </a:lightRig>
          </a:scene3d>
          <a:sp3d>
            <a:bevelT prst="angle"/>
          </a:sp3d>
        </p:spPr>
        <p:txBody>
          <a:bodyPr wrap="square" lIns="91440" tIns="45720" rIns="91440" bIns="45720">
            <a:sp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№ 1255</a:t>
            </a:r>
          </a:p>
          <a:p>
            <a:pPr algn="ctr"/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Г) 1,9679+269,0121= 270,98</a:t>
            </a:r>
          </a:p>
          <a:p>
            <a:pPr algn="ctr"/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Д) 23,84+0,267=24,107</a:t>
            </a:r>
          </a:p>
          <a:p>
            <a:pPr algn="ctr"/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Е) 0,01237+0,0009876=0,0133576</a:t>
            </a:r>
          </a:p>
          <a:p>
            <a:pPr algn="ctr"/>
            <a:endParaRPr lang="ru-RU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№1256</a:t>
            </a:r>
          </a:p>
          <a:p>
            <a:pPr algn="ctr"/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Ж) 7,45-4,45=3</a:t>
            </a:r>
          </a:p>
          <a:p>
            <a:pPr algn="ctr"/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З) </a:t>
            </a:r>
            <a:r>
              <a:rPr lang="ru-RU" sz="3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206,48-90,507=115,973</a:t>
            </a:r>
          </a:p>
          <a:p>
            <a:pPr algn="ctr"/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И) 0,067-0,00389=0,06311</a:t>
            </a:r>
            <a:endParaRPr lang="ru-RU" sz="3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5" name="Picture 9" descr="arg-2-50-trans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77926">
            <a:off x="7740650" y="5030788"/>
            <a:ext cx="1231900" cy="152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arg-5-50-trans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53070" y="-315416"/>
            <a:ext cx="1241228" cy="15825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0" descr="arg-6-25-trans-y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2645" y="4871129"/>
            <a:ext cx="1851025" cy="150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65947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1844824"/>
            <a:ext cx="8280920" cy="3970318"/>
          </a:xfrm>
          <a:prstGeom prst="rect">
            <a:avLst/>
          </a:prstGeom>
          <a:noFill/>
          <a:scene3d>
            <a:camera prst="orthographicFront"/>
            <a:lightRig rig="flat" dir="tl">
              <a:rot lat="0" lon="0" rev="6600000"/>
            </a:lightRig>
          </a:scene3d>
          <a:sp3d>
            <a:bevelT prst="angle"/>
          </a:sp3d>
        </p:spPr>
        <p:txBody>
          <a:bodyPr wrap="square" lIns="91440" tIns="45720" rIns="91440" bIns="45720">
            <a:sp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742950" indent="-742950" algn="ctr">
              <a:buAutoNum type="arabicPeriod"/>
            </a:pPr>
            <a:r>
              <a:rPr lang="ru-RU" sz="3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Сформулируйте правило сложения десятичных дробей.</a:t>
            </a:r>
          </a:p>
          <a:p>
            <a:pPr algn="ctr"/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2. Сформулируйте правило вычитания десятичных дробей.</a:t>
            </a:r>
          </a:p>
          <a:p>
            <a:pPr algn="ctr"/>
            <a:r>
              <a:rPr lang="ru-RU" sz="3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3. Сформулируйте правило сравнения десятичных дробей.</a:t>
            </a:r>
          </a:p>
          <a:p>
            <a:pPr algn="ctr"/>
            <a:endParaRPr lang="ru-RU" sz="3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5" name="Picture 9" descr="arg-2-50-trans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77926">
            <a:off x="7740650" y="5030788"/>
            <a:ext cx="1231900" cy="152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arg-5-50-trans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8067" y="0"/>
            <a:ext cx="1241228" cy="15825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55907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6" name="Picture 2" descr="img1"/>
          <p:cNvPicPr>
            <a:picLocks noChangeAspect="1" noChangeArrowheads="1"/>
          </p:cNvPicPr>
          <p:nvPr/>
        </p:nvPicPr>
        <p:blipFill>
          <a:blip r:embed="rId2"/>
          <a:srcRect b="3543"/>
          <a:stretch>
            <a:fillRect/>
          </a:stretch>
        </p:blipFill>
        <p:spPr bwMode="auto">
          <a:xfrm>
            <a:off x="107504" y="2566919"/>
            <a:ext cx="2008138" cy="25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7" name="Text Box 3"/>
          <p:cNvSpPr txBox="1">
            <a:spLocks noChangeArrowheads="1"/>
          </p:cNvSpPr>
          <p:nvPr/>
        </p:nvSpPr>
        <p:spPr bwMode="auto">
          <a:xfrm>
            <a:off x="42913" y="764704"/>
            <a:ext cx="8497069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400" b="1" dirty="0">
                <a:solidFill>
                  <a:srgbClr val="993300"/>
                </a:solidFill>
              </a:rPr>
              <a:t>Помоги Незнайке расставить в числах  запятые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2214859" y="2132358"/>
            <a:ext cx="6280944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400" b="1" dirty="0" smtClean="0"/>
              <a:t>4 3+1 7 =6</a:t>
            </a:r>
            <a:endParaRPr lang="ru-RU" sz="4400" b="1" dirty="0"/>
          </a:p>
        </p:txBody>
      </p:sp>
      <p:sp>
        <p:nvSpPr>
          <p:cNvPr id="5129" name="Text Box 12"/>
          <p:cNvSpPr txBox="1">
            <a:spLocks noChangeArrowheads="1"/>
          </p:cNvSpPr>
          <p:nvPr/>
        </p:nvSpPr>
        <p:spPr bwMode="auto">
          <a:xfrm>
            <a:off x="2414048" y="2882384"/>
            <a:ext cx="6134640" cy="3816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400" b="1" dirty="0" smtClean="0"/>
              <a:t>5+2 09 = 7 09</a:t>
            </a:r>
          </a:p>
          <a:p>
            <a:pPr>
              <a:spcBef>
                <a:spcPct val="50000"/>
              </a:spcBef>
            </a:pPr>
            <a:r>
              <a:rPr lang="ru-RU" sz="4400" b="1" dirty="0" smtClean="0"/>
              <a:t>48+3 4 =51 4</a:t>
            </a:r>
          </a:p>
          <a:p>
            <a:pPr>
              <a:spcBef>
                <a:spcPct val="50000"/>
              </a:spcBef>
            </a:pPr>
            <a:r>
              <a:rPr lang="ru-RU" sz="4400" b="1" dirty="0" smtClean="0"/>
              <a:t>5 29-3 29 = 2</a:t>
            </a:r>
          </a:p>
          <a:p>
            <a:pPr>
              <a:spcBef>
                <a:spcPct val="50000"/>
              </a:spcBef>
            </a:pPr>
            <a:r>
              <a:rPr lang="ru-RU" sz="4400" b="1" dirty="0" smtClean="0"/>
              <a:t>93-2 7 =90 3</a:t>
            </a:r>
            <a:endParaRPr lang="ru-RU" sz="4400" dirty="0"/>
          </a:p>
        </p:txBody>
      </p:sp>
      <p:grpSp>
        <p:nvGrpSpPr>
          <p:cNvPr id="5130" name="Group 21"/>
          <p:cNvGrpSpPr>
            <a:grpSpLocks/>
          </p:cNvGrpSpPr>
          <p:nvPr/>
        </p:nvGrpSpPr>
        <p:grpSpPr bwMode="auto">
          <a:xfrm>
            <a:off x="1111573" y="39572"/>
            <a:ext cx="6192837" cy="647700"/>
            <a:chOff x="340" y="210"/>
            <a:chExt cx="5036" cy="771"/>
          </a:xfrm>
        </p:grpSpPr>
        <p:sp>
          <p:nvSpPr>
            <p:cNvPr id="5134" name="WordArt 22"/>
            <p:cNvSpPr>
              <a:spLocks noChangeArrowheads="1" noChangeShapeType="1" noTextEdit="1"/>
            </p:cNvSpPr>
            <p:nvPr/>
          </p:nvSpPr>
          <p:spPr bwMode="auto">
            <a:xfrm>
              <a:off x="1701" y="255"/>
              <a:ext cx="3675" cy="72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ru-RU" sz="3600" kern="10">
                  <a:ln w="12700">
                    <a:solidFill>
                      <a:srgbClr val="EAEAEA"/>
                    </a:solidFill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A603AB"/>
                      </a:gs>
                      <a:gs pos="12000">
                        <a:srgbClr val="E81766"/>
                      </a:gs>
                      <a:gs pos="27000">
                        <a:srgbClr val="EE3F17"/>
                      </a:gs>
                      <a:gs pos="48000">
                        <a:srgbClr val="FFFF00"/>
                      </a:gs>
                      <a:gs pos="64999">
                        <a:srgbClr val="1A8D48"/>
                      </a:gs>
                      <a:gs pos="78999">
                        <a:srgbClr val="0819FB"/>
                      </a:gs>
                      <a:gs pos="100000">
                        <a:srgbClr val="A603AB"/>
                      </a:gs>
                    </a:gsLst>
                    <a:lin ang="0" scaled="1"/>
                  </a:gradFill>
                  <a:effectLst>
                    <a:outerShdw dist="35921" dir="2700000" sy="50000" kx="2115830" algn="bl" rotWithShape="0">
                      <a:srgbClr val="C0C0C0">
                        <a:alpha val="79999"/>
                      </a:srgbClr>
                    </a:outerShdw>
                  </a:effectLst>
                  <a:latin typeface="Arial"/>
                  <a:cs typeface="Arial"/>
                </a:rPr>
                <a:t>Разминка</a:t>
              </a:r>
            </a:p>
          </p:txBody>
        </p:sp>
        <p:pic>
          <p:nvPicPr>
            <p:cNvPr id="5135" name="Picture 23" descr="Рисунок11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40" y="210"/>
              <a:ext cx="862" cy="7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5131" name="Group 24"/>
          <p:cNvGrpSpPr>
            <a:grpSpLocks/>
          </p:cNvGrpSpPr>
          <p:nvPr/>
        </p:nvGrpSpPr>
        <p:grpSpPr bwMode="auto">
          <a:xfrm>
            <a:off x="8064003" y="46102"/>
            <a:ext cx="863600" cy="1006475"/>
            <a:chOff x="1383" y="845"/>
            <a:chExt cx="681" cy="740"/>
          </a:xfrm>
        </p:grpSpPr>
        <p:sp>
          <p:nvSpPr>
            <p:cNvPr id="5132" name="Oval 25"/>
            <p:cNvSpPr>
              <a:spLocks noChangeArrowheads="1"/>
            </p:cNvSpPr>
            <p:nvPr/>
          </p:nvSpPr>
          <p:spPr bwMode="auto">
            <a:xfrm>
              <a:off x="1383" y="845"/>
              <a:ext cx="681" cy="635"/>
            </a:xfrm>
            <a:prstGeom prst="ellipse">
              <a:avLst/>
            </a:prstGeom>
            <a:solidFill>
              <a:srgbClr val="FF00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33" name="Text Box 26"/>
            <p:cNvSpPr txBox="1">
              <a:spLocks noChangeArrowheads="1"/>
            </p:cNvSpPr>
            <p:nvPr/>
          </p:nvSpPr>
          <p:spPr bwMode="auto">
            <a:xfrm>
              <a:off x="1474" y="845"/>
              <a:ext cx="454" cy="7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6000" b="1" dirty="0"/>
                <a:t>1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6" name="Picture 2" descr="img1"/>
          <p:cNvPicPr>
            <a:picLocks noChangeAspect="1" noChangeArrowheads="1"/>
          </p:cNvPicPr>
          <p:nvPr/>
        </p:nvPicPr>
        <p:blipFill>
          <a:blip r:embed="rId2"/>
          <a:srcRect b="3543"/>
          <a:stretch>
            <a:fillRect/>
          </a:stretch>
        </p:blipFill>
        <p:spPr bwMode="auto">
          <a:xfrm>
            <a:off x="107504" y="2566919"/>
            <a:ext cx="2008138" cy="25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7" name="Text Box 3"/>
          <p:cNvSpPr txBox="1">
            <a:spLocks noChangeArrowheads="1"/>
          </p:cNvSpPr>
          <p:nvPr/>
        </p:nvSpPr>
        <p:spPr bwMode="auto">
          <a:xfrm>
            <a:off x="42913" y="764704"/>
            <a:ext cx="8497069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400" b="1" dirty="0" smtClean="0">
                <a:solidFill>
                  <a:srgbClr val="993300"/>
                </a:solidFill>
              </a:rPr>
              <a:t>Проверь себя!</a:t>
            </a:r>
            <a:endParaRPr lang="ru-RU" sz="4400" b="1" dirty="0">
              <a:solidFill>
                <a:srgbClr val="993300"/>
              </a:solidFill>
            </a:endParaRPr>
          </a:p>
        </p:txBody>
      </p:sp>
      <p:grpSp>
        <p:nvGrpSpPr>
          <p:cNvPr id="5130" name="Group 21"/>
          <p:cNvGrpSpPr>
            <a:grpSpLocks/>
          </p:cNvGrpSpPr>
          <p:nvPr/>
        </p:nvGrpSpPr>
        <p:grpSpPr bwMode="auto">
          <a:xfrm>
            <a:off x="1111573" y="39572"/>
            <a:ext cx="6192837" cy="647700"/>
            <a:chOff x="340" y="210"/>
            <a:chExt cx="5036" cy="771"/>
          </a:xfrm>
        </p:grpSpPr>
        <p:sp>
          <p:nvSpPr>
            <p:cNvPr id="5134" name="WordArt 22"/>
            <p:cNvSpPr>
              <a:spLocks noChangeArrowheads="1" noChangeShapeType="1" noTextEdit="1"/>
            </p:cNvSpPr>
            <p:nvPr/>
          </p:nvSpPr>
          <p:spPr bwMode="auto">
            <a:xfrm>
              <a:off x="1701" y="255"/>
              <a:ext cx="3675" cy="72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ru-RU" sz="3600" kern="10">
                  <a:ln w="12700">
                    <a:solidFill>
                      <a:srgbClr val="EAEAEA"/>
                    </a:solidFill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A603AB"/>
                      </a:gs>
                      <a:gs pos="12000">
                        <a:srgbClr val="E81766"/>
                      </a:gs>
                      <a:gs pos="27000">
                        <a:srgbClr val="EE3F17"/>
                      </a:gs>
                      <a:gs pos="48000">
                        <a:srgbClr val="FFFF00"/>
                      </a:gs>
                      <a:gs pos="64999">
                        <a:srgbClr val="1A8D48"/>
                      </a:gs>
                      <a:gs pos="78999">
                        <a:srgbClr val="0819FB"/>
                      </a:gs>
                      <a:gs pos="100000">
                        <a:srgbClr val="A603AB"/>
                      </a:gs>
                    </a:gsLst>
                    <a:lin ang="0" scaled="1"/>
                  </a:gradFill>
                  <a:effectLst>
                    <a:outerShdw dist="35921" dir="2700000" sy="50000" kx="2115830" algn="bl" rotWithShape="0">
                      <a:srgbClr val="C0C0C0">
                        <a:alpha val="79999"/>
                      </a:srgbClr>
                    </a:outerShdw>
                  </a:effectLst>
                  <a:latin typeface="Arial"/>
                  <a:cs typeface="Arial"/>
                </a:rPr>
                <a:t>Разминка</a:t>
              </a:r>
            </a:p>
          </p:txBody>
        </p:sp>
        <p:pic>
          <p:nvPicPr>
            <p:cNvPr id="5135" name="Picture 23" descr="Рисунок11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40" y="210"/>
              <a:ext cx="862" cy="7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5131" name="Group 24"/>
          <p:cNvGrpSpPr>
            <a:grpSpLocks/>
          </p:cNvGrpSpPr>
          <p:nvPr/>
        </p:nvGrpSpPr>
        <p:grpSpPr bwMode="auto">
          <a:xfrm>
            <a:off x="8064003" y="46102"/>
            <a:ext cx="863600" cy="1006475"/>
            <a:chOff x="1383" y="845"/>
            <a:chExt cx="681" cy="740"/>
          </a:xfrm>
        </p:grpSpPr>
        <p:sp>
          <p:nvSpPr>
            <p:cNvPr id="5132" name="Oval 25"/>
            <p:cNvSpPr>
              <a:spLocks noChangeArrowheads="1"/>
            </p:cNvSpPr>
            <p:nvPr/>
          </p:nvSpPr>
          <p:spPr bwMode="auto">
            <a:xfrm>
              <a:off x="1383" y="845"/>
              <a:ext cx="681" cy="635"/>
            </a:xfrm>
            <a:prstGeom prst="ellipse">
              <a:avLst/>
            </a:prstGeom>
            <a:solidFill>
              <a:srgbClr val="FF00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33" name="Text Box 26"/>
            <p:cNvSpPr txBox="1">
              <a:spLocks noChangeArrowheads="1"/>
            </p:cNvSpPr>
            <p:nvPr/>
          </p:nvSpPr>
          <p:spPr bwMode="auto">
            <a:xfrm>
              <a:off x="1474" y="845"/>
              <a:ext cx="454" cy="7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6000" b="1" dirty="0"/>
                <a:t>1</a:t>
              </a:r>
            </a:p>
          </p:txBody>
        </p:sp>
      </p:grp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2168008" y="1722436"/>
            <a:ext cx="6280944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400" b="1" dirty="0" smtClean="0"/>
              <a:t>4,3+1,7 =6</a:t>
            </a:r>
            <a:endParaRPr lang="ru-RU" sz="4400" b="1" dirty="0"/>
          </a:p>
        </p:txBody>
      </p:sp>
      <p:sp>
        <p:nvSpPr>
          <p:cNvPr id="15" name="Text Box 12"/>
          <p:cNvSpPr txBox="1">
            <a:spLocks noChangeArrowheads="1"/>
          </p:cNvSpPr>
          <p:nvPr/>
        </p:nvSpPr>
        <p:spPr bwMode="auto">
          <a:xfrm>
            <a:off x="2411882" y="2566919"/>
            <a:ext cx="6134640" cy="3816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400" b="1" dirty="0" smtClean="0"/>
              <a:t>5+2,09 = </a:t>
            </a:r>
            <a:r>
              <a:rPr lang="ru-RU" sz="4400" b="1" dirty="0" smtClean="0"/>
              <a:t>7, </a:t>
            </a:r>
            <a:r>
              <a:rPr lang="ru-RU" sz="4400" b="1" dirty="0" smtClean="0"/>
              <a:t>09</a:t>
            </a:r>
          </a:p>
          <a:p>
            <a:pPr>
              <a:spcBef>
                <a:spcPct val="50000"/>
              </a:spcBef>
            </a:pPr>
            <a:r>
              <a:rPr lang="ru-RU" sz="4400" b="1" dirty="0" smtClean="0"/>
              <a:t>48+3,4 =</a:t>
            </a:r>
            <a:r>
              <a:rPr lang="ru-RU" sz="4400" b="1" dirty="0" smtClean="0"/>
              <a:t>51, </a:t>
            </a:r>
            <a:r>
              <a:rPr lang="ru-RU" sz="4400" b="1" dirty="0" smtClean="0"/>
              <a:t>4</a:t>
            </a:r>
          </a:p>
          <a:p>
            <a:pPr>
              <a:spcBef>
                <a:spcPct val="50000"/>
              </a:spcBef>
            </a:pPr>
            <a:r>
              <a:rPr lang="ru-RU" sz="4400" b="1" dirty="0" smtClean="0"/>
              <a:t>5,29-3,29 = 2</a:t>
            </a:r>
          </a:p>
          <a:p>
            <a:pPr>
              <a:spcBef>
                <a:spcPct val="50000"/>
              </a:spcBef>
            </a:pPr>
            <a:r>
              <a:rPr lang="ru-RU" sz="4400" b="1" dirty="0" smtClean="0"/>
              <a:t>93-2,7 =90,3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4281124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4133</TotalTime>
  <Words>457</Words>
  <Application>Microsoft Office PowerPoint</Application>
  <PresentationFormat>Экран (4:3)</PresentationFormat>
  <Paragraphs>196</Paragraphs>
  <Slides>33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33</vt:i4>
      </vt:variant>
    </vt:vector>
  </HeadingPairs>
  <TitlesOfParts>
    <vt:vector size="36" baseType="lpstr">
      <vt:lpstr>Оформление по умолчанию</vt:lpstr>
      <vt:lpstr>Формула</vt:lpstr>
      <vt:lpstr>Microsoft Equation 3.0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Аль-Каши Джемшид Ибн Масуд</vt:lpstr>
      <vt:lpstr>Домашнее задание</vt:lpstr>
      <vt:lpstr>Презентация PowerPoint</vt:lpstr>
      <vt:lpstr>Презентация PowerPoint</vt:lpstr>
    </vt:vector>
  </TitlesOfParts>
  <Company>Eurocom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учитель</cp:lastModifiedBy>
  <cp:revision>248</cp:revision>
  <dcterms:created xsi:type="dcterms:W3CDTF">2006-02-15T16:57:20Z</dcterms:created>
  <dcterms:modified xsi:type="dcterms:W3CDTF">2016-02-15T14:06:27Z</dcterms:modified>
</cp:coreProperties>
</file>