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9" r:id="rId4"/>
    <p:sldId id="282" r:id="rId5"/>
    <p:sldId id="298" r:id="rId6"/>
    <p:sldId id="300" r:id="rId7"/>
    <p:sldId id="323" r:id="rId8"/>
    <p:sldId id="264" r:id="rId9"/>
    <p:sldId id="304" r:id="rId10"/>
    <p:sldId id="297" r:id="rId11"/>
    <p:sldId id="292" r:id="rId12"/>
    <p:sldId id="305" r:id="rId13"/>
    <p:sldId id="293" r:id="rId14"/>
    <p:sldId id="306" r:id="rId15"/>
    <p:sldId id="295" r:id="rId16"/>
    <p:sldId id="307" r:id="rId17"/>
    <p:sldId id="309" r:id="rId18"/>
    <p:sldId id="317" r:id="rId19"/>
    <p:sldId id="318" r:id="rId20"/>
    <p:sldId id="319" r:id="rId21"/>
    <p:sldId id="320" r:id="rId22"/>
    <p:sldId id="321" r:id="rId23"/>
    <p:sldId id="257" r:id="rId24"/>
    <p:sldId id="280" r:id="rId25"/>
    <p:sldId id="310" r:id="rId26"/>
    <p:sldId id="286" r:id="rId27"/>
    <p:sldId id="274" r:id="rId28"/>
    <p:sldId id="296" r:id="rId29"/>
    <p:sldId id="311" r:id="rId30"/>
    <p:sldId id="312" r:id="rId31"/>
    <p:sldId id="316" r:id="rId32"/>
    <p:sldId id="313" r:id="rId33"/>
    <p:sldId id="315" r:id="rId3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0000"/>
    <a:srgbClr val="0099FF"/>
    <a:srgbClr val="993300"/>
    <a:srgbClr val="0000FF"/>
    <a:srgbClr val="FF3300"/>
    <a:srgbClr val="FFFF99"/>
    <a:srgbClr val="33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0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NULL"/><Relationship Id="rId4" Type="http://schemas.openxmlformats.org/officeDocument/2006/relationships/image" Target="../media/image2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37471-4811-4A66-A1FA-AC025AE89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4C0F-76B7-4F99-8EEA-5E697550E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67BF-2F3F-4253-A1FA-87EC3213E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CE054-6851-4CCA-A848-7A1F4EAF1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9D7C0-3F2F-4B7B-A2D6-0F42A964A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070A7-A449-4EA6-99D9-26CC6632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7E1D9-C84B-4BF7-A11F-0A7271F7B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2BCF-9799-4FC3-BD95-70BBDD634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2069-0E3B-4D45-B92A-75C1EB6D8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FCF70-6485-43F5-8D56-565CE3E97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8FA3C-D337-4AEA-A2E0-D15028EB1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348D12-1F54-4F5E-991C-09F7CDB9F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3" Type="http://schemas.openxmlformats.org/officeDocument/2006/relationships/image" Target="../media/image16.gif"/><Relationship Id="rId7" Type="http://schemas.openxmlformats.org/officeDocument/2006/relationships/image" Target="../media/image31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gif"/><Relationship Id="rId5" Type="http://schemas.openxmlformats.org/officeDocument/2006/relationships/image" Target="../media/image29.gif"/><Relationship Id="rId4" Type="http://schemas.openxmlformats.org/officeDocument/2006/relationships/image" Target="../media/image28.gif"/><Relationship Id="rId9" Type="http://schemas.openxmlformats.org/officeDocument/2006/relationships/image" Target="../media/image3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39.wmf"/><Relationship Id="rId19" Type="http://schemas.openxmlformats.org/officeDocument/2006/relationships/image" Target="../media/image44.jpeg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31.bin"/><Relationship Id="rId3" Type="http://schemas.openxmlformats.org/officeDocument/2006/relationships/image" Target="../media/image14.gif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47.wmf"/><Relationship Id="rId4" Type="http://schemas.openxmlformats.org/officeDocument/2006/relationships/image" Target="../media/image7.gi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4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12" Type="http://schemas.openxmlformats.org/officeDocument/2006/relationships/image" Target="../media/image17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gif"/><Relationship Id="rId5" Type="http://schemas.openxmlformats.org/officeDocument/2006/relationships/image" Target="../media/image10.gif"/><Relationship Id="rId10" Type="http://schemas.openxmlformats.org/officeDocument/2006/relationships/image" Target="../media/image15.gif"/><Relationship Id="rId4" Type="http://schemas.openxmlformats.org/officeDocument/2006/relationships/image" Target="../media/image9.gif"/><Relationship Id="rId9" Type="http://schemas.openxmlformats.org/officeDocument/2006/relationships/image" Target="../media/image14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7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.gi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4.gif"/><Relationship Id="rId10" Type="http://schemas.openxmlformats.org/officeDocument/2006/relationships/image" Target="../media/image19.wmf"/><Relationship Id="rId4" Type="http://schemas.openxmlformats.org/officeDocument/2006/relationships/image" Target="../media/image3.gif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7" Type="http://schemas.openxmlformats.org/officeDocument/2006/relationships/image" Target="../media/image26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547813" y="908050"/>
            <a:ext cx="705643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chemeClr val="accent2"/>
                </a:solidFill>
              </a:rPr>
              <a:t>Путешествие в страну </a:t>
            </a:r>
          </a:p>
        </p:txBody>
      </p:sp>
      <p:pic>
        <p:nvPicPr>
          <p:cNvPr id="13315" name="Picture 12" descr="Рисунок3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16510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3" descr="ulitk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205038"/>
            <a:ext cx="4464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5" descr="Рисунок1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349500"/>
            <a:ext cx="23764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8" name="Group 25"/>
          <p:cNvGrpSpPr>
            <a:grpSpLocks/>
          </p:cNvGrpSpPr>
          <p:nvPr/>
        </p:nvGrpSpPr>
        <p:grpSpPr bwMode="auto">
          <a:xfrm>
            <a:off x="1116013" y="2997200"/>
            <a:ext cx="7051675" cy="3168650"/>
            <a:chOff x="703" y="1888"/>
            <a:chExt cx="4442" cy="1996"/>
          </a:xfrm>
        </p:grpSpPr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703" y="2570"/>
              <a:ext cx="4442" cy="1314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i="1">
                <a:solidFill>
                  <a:srgbClr val="FFFF99"/>
                </a:solidFill>
              </a:endParaRPr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703" y="2542"/>
              <a:ext cx="729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ru-RU" sz="12000" b="1" i="1" dirty="0">
                  <a:solidFill>
                    <a:srgbClr val="0000FF"/>
                  </a:solidFill>
                  <a:cs typeface="Times New Roman" pitchFamily="18" charset="0"/>
                </a:rPr>
                <a:t>2</a:t>
              </a:r>
              <a:r>
                <a:rPr lang="ru-RU" sz="3600" b="1" i="1" dirty="0">
                  <a:cs typeface="Times New Roman" pitchFamily="18" charset="0"/>
                </a:rPr>
                <a:t> </a:t>
              </a:r>
              <a:endParaRPr lang="ru-RU" i="1" dirty="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4073" y="2526"/>
              <a:ext cx="967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ru-RU" sz="3600" b="1" i="1">
                  <a:cs typeface="Times New Roman" pitchFamily="18" charset="0"/>
                </a:rPr>
                <a:t> </a:t>
              </a:r>
              <a:r>
                <a:rPr lang="ru-RU" sz="12000" b="1" i="1">
                  <a:solidFill>
                    <a:srgbClr val="0000FF"/>
                  </a:solidFill>
                  <a:cs typeface="Times New Roman" pitchFamily="18" charset="0"/>
                </a:rPr>
                <a:t>И</a:t>
              </a:r>
              <a:r>
                <a:rPr lang="ru-RU" sz="1100" i="1"/>
                <a:t> </a:t>
              </a:r>
              <a:endParaRPr lang="ru-RU" i="1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066" y="2024"/>
              <a:ext cx="920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0" b="1">
                  <a:solidFill>
                    <a:srgbClr val="FF0000"/>
                  </a:solidFill>
                </a:rPr>
                <a:t>,,</a:t>
              </a:r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3153" y="1888"/>
              <a:ext cx="920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12000" b="1">
                  <a:solidFill>
                    <a:srgbClr val="FF0000"/>
                  </a:solidFill>
                </a:rPr>
                <a:t>,,</a:t>
              </a:r>
            </a:p>
          </p:txBody>
        </p:sp>
        <p:pic>
          <p:nvPicPr>
            <p:cNvPr id="13324" name="Picture 24" descr="ROBOT2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8" y="2750"/>
              <a:ext cx="974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7780463" cy="923330"/>
          </a:xfrm>
          <a:prstGeom prst="rect">
            <a:avLst/>
          </a:prstGeom>
          <a:solidFill>
            <a:srgbClr val="FFFF00"/>
          </a:solidFill>
          <a:effectLst>
            <a:glow rad="101600">
              <a:srgbClr val="FFFF00">
                <a:alpha val="60000"/>
              </a:srgbClr>
            </a:glow>
          </a:effectLst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</a:rPr>
              <a:t>Цветочная поляна</a:t>
            </a:r>
            <a:endParaRPr lang="ru-RU" sz="5400" b="1" cap="all" spc="0" dirty="0">
              <a:ln w="0"/>
              <a:solidFill>
                <a:srgbClr val="0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Копия b1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4357694"/>
            <a:ext cx="952500" cy="1019175"/>
          </a:xfrm>
          <a:prstGeom prst="rect">
            <a:avLst/>
          </a:prstGeom>
        </p:spPr>
      </p:pic>
      <p:pic>
        <p:nvPicPr>
          <p:cNvPr id="6" name="Рисунок 5" descr="b2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714620"/>
            <a:ext cx="1095375" cy="1095375"/>
          </a:xfrm>
          <a:prstGeom prst="rect">
            <a:avLst/>
          </a:prstGeom>
        </p:spPr>
      </p:pic>
      <p:pic>
        <p:nvPicPr>
          <p:cNvPr id="7" name="Рисунок 6" descr="daisy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148" y="2428868"/>
            <a:ext cx="695325" cy="1019175"/>
          </a:xfrm>
          <a:prstGeom prst="rect">
            <a:avLst/>
          </a:prstGeom>
        </p:spPr>
      </p:pic>
      <p:pic>
        <p:nvPicPr>
          <p:cNvPr id="8" name="Рисунок 7" descr="flow3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357166"/>
            <a:ext cx="666750" cy="609600"/>
          </a:xfrm>
          <a:prstGeom prst="rect">
            <a:avLst/>
          </a:prstGeom>
        </p:spPr>
      </p:pic>
      <p:pic>
        <p:nvPicPr>
          <p:cNvPr id="9" name="Рисунок 8" descr="11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4214818"/>
            <a:ext cx="1047750" cy="962025"/>
          </a:xfrm>
          <a:prstGeom prst="rect">
            <a:avLst/>
          </a:prstGeom>
        </p:spPr>
      </p:pic>
      <p:pic>
        <p:nvPicPr>
          <p:cNvPr id="10" name="Рисунок 9" descr="b28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7818" y="4572008"/>
            <a:ext cx="1038225" cy="1247775"/>
          </a:xfrm>
          <a:prstGeom prst="rect">
            <a:avLst/>
          </a:prstGeom>
        </p:spPr>
      </p:pic>
      <p:pic>
        <p:nvPicPr>
          <p:cNvPr id="11" name="Рисунок 10" descr="n_blu050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82" y="2500306"/>
            <a:ext cx="990600" cy="990600"/>
          </a:xfrm>
          <a:prstGeom prst="rect">
            <a:avLst/>
          </a:prstGeom>
        </p:spPr>
      </p:pic>
      <p:pic>
        <p:nvPicPr>
          <p:cNvPr id="14" name="Рисунок 13" descr="b32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1670" y="2786058"/>
            <a:ext cx="1009650" cy="847725"/>
          </a:xfrm>
          <a:prstGeom prst="rect">
            <a:avLst/>
          </a:prstGeom>
        </p:spPr>
      </p:pic>
      <p:pic>
        <p:nvPicPr>
          <p:cNvPr id="15" name="Рисунок 14" descr="b28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488" y="4572008"/>
            <a:ext cx="1038225" cy="1247775"/>
          </a:xfrm>
          <a:prstGeom prst="rect">
            <a:avLst/>
          </a:prstGeom>
        </p:spPr>
      </p:pic>
      <p:pic>
        <p:nvPicPr>
          <p:cNvPr id="16" name="Рисунок 15" descr="b32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86446" y="2857496"/>
            <a:ext cx="1009650" cy="84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Freeform 6"/>
          <p:cNvSpPr>
            <a:spLocks/>
          </p:cNvSpPr>
          <p:nvPr/>
        </p:nvSpPr>
        <p:spPr bwMode="auto">
          <a:xfrm>
            <a:off x="1547813" y="2997200"/>
            <a:ext cx="1584325" cy="3683000"/>
          </a:xfrm>
          <a:custGeom>
            <a:avLst/>
            <a:gdLst/>
            <a:ahLst/>
            <a:cxnLst>
              <a:cxn ang="0">
                <a:pos x="952" y="0"/>
              </a:cxn>
              <a:cxn ang="0">
                <a:pos x="544" y="454"/>
              </a:cxn>
              <a:cxn ang="0">
                <a:pos x="454" y="1679"/>
              </a:cxn>
              <a:cxn ang="0">
                <a:pos x="91" y="2177"/>
              </a:cxn>
              <a:cxn ang="0">
                <a:pos x="0" y="2268"/>
              </a:cxn>
            </a:cxnLst>
            <a:rect l="0" t="0" r="r" b="b"/>
            <a:pathLst>
              <a:path w="952" h="2275">
                <a:moveTo>
                  <a:pt x="952" y="0"/>
                </a:moveTo>
                <a:cubicBezTo>
                  <a:pt x="789" y="87"/>
                  <a:pt x="627" y="174"/>
                  <a:pt x="544" y="454"/>
                </a:cubicBezTo>
                <a:cubicBezTo>
                  <a:pt x="461" y="734"/>
                  <a:pt x="529" y="1392"/>
                  <a:pt x="454" y="1679"/>
                </a:cubicBezTo>
                <a:cubicBezTo>
                  <a:pt x="379" y="1966"/>
                  <a:pt x="167" y="2079"/>
                  <a:pt x="91" y="2177"/>
                </a:cubicBezTo>
                <a:cubicBezTo>
                  <a:pt x="15" y="2275"/>
                  <a:pt x="15" y="2260"/>
                  <a:pt x="0" y="2268"/>
                </a:cubicBez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1814513" y="3860800"/>
            <a:ext cx="2470150" cy="2540000"/>
          </a:xfrm>
          <a:custGeom>
            <a:avLst/>
            <a:gdLst/>
            <a:ahLst/>
            <a:cxnLst>
              <a:cxn ang="0">
                <a:pos x="329" y="631"/>
              </a:cxn>
              <a:cxn ang="0">
                <a:pos x="448" y="466"/>
              </a:cxn>
              <a:cxn ang="0">
                <a:pos x="484" y="439"/>
              </a:cxn>
              <a:cxn ang="0">
                <a:pos x="576" y="357"/>
              </a:cxn>
              <a:cxn ang="0">
                <a:pos x="631" y="329"/>
              </a:cxn>
              <a:cxn ang="0">
                <a:pos x="750" y="274"/>
              </a:cxn>
              <a:cxn ang="0">
                <a:pos x="914" y="219"/>
              </a:cxn>
              <a:cxn ang="0">
                <a:pos x="978" y="201"/>
              </a:cxn>
              <a:cxn ang="0">
                <a:pos x="1088" y="137"/>
              </a:cxn>
              <a:cxn ang="0">
                <a:pos x="1216" y="91"/>
              </a:cxn>
              <a:cxn ang="0">
                <a:pos x="1335" y="0"/>
              </a:cxn>
              <a:cxn ang="0">
                <a:pos x="1326" y="82"/>
              </a:cxn>
              <a:cxn ang="0">
                <a:pos x="1316" y="110"/>
              </a:cxn>
              <a:cxn ang="0">
                <a:pos x="1316" y="677"/>
              </a:cxn>
              <a:cxn ang="0">
                <a:pos x="1271" y="786"/>
              </a:cxn>
              <a:cxn ang="0">
                <a:pos x="1234" y="869"/>
              </a:cxn>
              <a:cxn ang="0">
                <a:pos x="1198" y="987"/>
              </a:cxn>
              <a:cxn ang="0">
                <a:pos x="1124" y="1088"/>
              </a:cxn>
              <a:cxn ang="0">
                <a:pos x="1106" y="1115"/>
              </a:cxn>
              <a:cxn ang="0">
                <a:pos x="942" y="1152"/>
              </a:cxn>
              <a:cxn ang="0">
                <a:pos x="759" y="1207"/>
              </a:cxn>
              <a:cxn ang="0">
                <a:pos x="686" y="1225"/>
              </a:cxn>
              <a:cxn ang="0">
                <a:pos x="649" y="1234"/>
              </a:cxn>
              <a:cxn ang="0">
                <a:pos x="347" y="1271"/>
              </a:cxn>
              <a:cxn ang="0">
                <a:pos x="265" y="1298"/>
              </a:cxn>
              <a:cxn ang="0">
                <a:pos x="238" y="1307"/>
              </a:cxn>
              <a:cxn ang="0">
                <a:pos x="183" y="1335"/>
              </a:cxn>
              <a:cxn ang="0">
                <a:pos x="128" y="1353"/>
              </a:cxn>
              <a:cxn ang="0">
                <a:pos x="0" y="1408"/>
              </a:cxn>
            </a:cxnLst>
            <a:rect l="0" t="0" r="r" b="b"/>
            <a:pathLst>
              <a:path w="1350" h="1408">
                <a:moveTo>
                  <a:pt x="329" y="631"/>
                </a:moveTo>
                <a:cubicBezTo>
                  <a:pt x="347" y="556"/>
                  <a:pt x="397" y="520"/>
                  <a:pt x="448" y="466"/>
                </a:cubicBezTo>
                <a:cubicBezTo>
                  <a:pt x="458" y="455"/>
                  <a:pt x="474" y="450"/>
                  <a:pt x="484" y="439"/>
                </a:cubicBezTo>
                <a:cubicBezTo>
                  <a:pt x="535" y="382"/>
                  <a:pt x="504" y="380"/>
                  <a:pt x="576" y="357"/>
                </a:cubicBezTo>
                <a:cubicBezTo>
                  <a:pt x="616" y="314"/>
                  <a:pt x="566" y="361"/>
                  <a:pt x="631" y="329"/>
                </a:cubicBezTo>
                <a:cubicBezTo>
                  <a:pt x="686" y="302"/>
                  <a:pt x="692" y="288"/>
                  <a:pt x="750" y="274"/>
                </a:cubicBezTo>
                <a:cubicBezTo>
                  <a:pt x="800" y="241"/>
                  <a:pt x="855" y="228"/>
                  <a:pt x="914" y="219"/>
                </a:cubicBezTo>
                <a:cubicBezTo>
                  <a:pt x="935" y="212"/>
                  <a:pt x="958" y="210"/>
                  <a:pt x="978" y="201"/>
                </a:cubicBezTo>
                <a:cubicBezTo>
                  <a:pt x="1017" y="184"/>
                  <a:pt x="1052" y="158"/>
                  <a:pt x="1088" y="137"/>
                </a:cubicBezTo>
                <a:cubicBezTo>
                  <a:pt x="1126" y="115"/>
                  <a:pt x="1174" y="102"/>
                  <a:pt x="1216" y="91"/>
                </a:cubicBezTo>
                <a:cubicBezTo>
                  <a:pt x="1263" y="60"/>
                  <a:pt x="1296" y="37"/>
                  <a:pt x="1335" y="0"/>
                </a:cubicBezTo>
                <a:cubicBezTo>
                  <a:pt x="1350" y="45"/>
                  <a:pt x="1347" y="19"/>
                  <a:pt x="1326" y="82"/>
                </a:cubicBezTo>
                <a:cubicBezTo>
                  <a:pt x="1323" y="91"/>
                  <a:pt x="1316" y="110"/>
                  <a:pt x="1316" y="110"/>
                </a:cubicBezTo>
                <a:cubicBezTo>
                  <a:pt x="1333" y="372"/>
                  <a:pt x="1332" y="292"/>
                  <a:pt x="1316" y="677"/>
                </a:cubicBezTo>
                <a:cubicBezTo>
                  <a:pt x="1314" y="716"/>
                  <a:pt x="1271" y="786"/>
                  <a:pt x="1271" y="786"/>
                </a:cubicBezTo>
                <a:cubicBezTo>
                  <a:pt x="1247" y="884"/>
                  <a:pt x="1284" y="750"/>
                  <a:pt x="1234" y="869"/>
                </a:cubicBezTo>
                <a:cubicBezTo>
                  <a:pt x="1218" y="907"/>
                  <a:pt x="1217" y="949"/>
                  <a:pt x="1198" y="987"/>
                </a:cubicBezTo>
                <a:cubicBezTo>
                  <a:pt x="1179" y="1024"/>
                  <a:pt x="1150" y="1057"/>
                  <a:pt x="1124" y="1088"/>
                </a:cubicBezTo>
                <a:cubicBezTo>
                  <a:pt x="1117" y="1096"/>
                  <a:pt x="1114" y="1108"/>
                  <a:pt x="1106" y="1115"/>
                </a:cubicBezTo>
                <a:cubicBezTo>
                  <a:pt x="1084" y="1133"/>
                  <a:pt x="970" y="1145"/>
                  <a:pt x="942" y="1152"/>
                </a:cubicBezTo>
                <a:cubicBezTo>
                  <a:pt x="879" y="1168"/>
                  <a:pt x="821" y="1193"/>
                  <a:pt x="759" y="1207"/>
                </a:cubicBezTo>
                <a:cubicBezTo>
                  <a:pt x="735" y="1213"/>
                  <a:pt x="710" y="1219"/>
                  <a:pt x="686" y="1225"/>
                </a:cubicBezTo>
                <a:cubicBezTo>
                  <a:pt x="674" y="1228"/>
                  <a:pt x="649" y="1234"/>
                  <a:pt x="649" y="1234"/>
                </a:cubicBezTo>
                <a:cubicBezTo>
                  <a:pt x="558" y="1298"/>
                  <a:pt x="476" y="1266"/>
                  <a:pt x="347" y="1271"/>
                </a:cubicBezTo>
                <a:cubicBezTo>
                  <a:pt x="283" y="1292"/>
                  <a:pt x="310" y="1283"/>
                  <a:pt x="265" y="1298"/>
                </a:cubicBezTo>
                <a:cubicBezTo>
                  <a:pt x="256" y="1301"/>
                  <a:pt x="238" y="1307"/>
                  <a:pt x="238" y="1307"/>
                </a:cubicBezTo>
                <a:cubicBezTo>
                  <a:pt x="208" y="1337"/>
                  <a:pt x="231" y="1321"/>
                  <a:pt x="183" y="1335"/>
                </a:cubicBezTo>
                <a:cubicBezTo>
                  <a:pt x="165" y="1340"/>
                  <a:pt x="128" y="1353"/>
                  <a:pt x="128" y="1353"/>
                </a:cubicBezTo>
                <a:cubicBezTo>
                  <a:pt x="94" y="1387"/>
                  <a:pt x="49" y="1408"/>
                  <a:pt x="0" y="1408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911150" y="4797425"/>
            <a:ext cx="11833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Arial" pitchFamily="34" charset="0"/>
              </a:rPr>
              <a:t>50,4</a:t>
            </a:r>
            <a:endParaRPr lang="ru-RU" sz="4000" b="1" dirty="0">
              <a:latin typeface="Arial" pitchFamily="34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1883832">
            <a:off x="3160713" y="598488"/>
            <a:ext cx="1758950" cy="22352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 Unicode MS" pitchFamily="34" charset="-128"/>
              </a:rPr>
              <a:t>25</a:t>
            </a:r>
            <a:endParaRPr lang="ru-RU" sz="36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19210853">
            <a:off x="1835150" y="620713"/>
            <a:ext cx="1808163" cy="225901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 Unicode MS" pitchFamily="34" charset="-128"/>
              </a:rPr>
              <a:t>25,2</a:t>
            </a:r>
            <a:endParaRPr lang="ru-RU" sz="36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5963803">
            <a:off x="3664744" y="1670844"/>
            <a:ext cx="1746250" cy="22367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 Unicode MS" pitchFamily="34" charset="-128"/>
              </a:rPr>
              <a:t>0,2</a:t>
            </a:r>
            <a:endParaRPr lang="ru-RU" sz="36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2916238" y="2133600"/>
            <a:ext cx="1081087" cy="935038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Freeform 6"/>
          <p:cNvSpPr>
            <a:spLocks/>
          </p:cNvSpPr>
          <p:nvPr/>
        </p:nvSpPr>
        <p:spPr bwMode="auto">
          <a:xfrm>
            <a:off x="1547813" y="2997200"/>
            <a:ext cx="1584325" cy="3683000"/>
          </a:xfrm>
          <a:custGeom>
            <a:avLst/>
            <a:gdLst/>
            <a:ahLst/>
            <a:cxnLst>
              <a:cxn ang="0">
                <a:pos x="952" y="0"/>
              </a:cxn>
              <a:cxn ang="0">
                <a:pos x="544" y="454"/>
              </a:cxn>
              <a:cxn ang="0">
                <a:pos x="454" y="1679"/>
              </a:cxn>
              <a:cxn ang="0">
                <a:pos x="91" y="2177"/>
              </a:cxn>
              <a:cxn ang="0">
                <a:pos x="0" y="2268"/>
              </a:cxn>
            </a:cxnLst>
            <a:rect l="0" t="0" r="r" b="b"/>
            <a:pathLst>
              <a:path w="952" h="2275">
                <a:moveTo>
                  <a:pt x="952" y="0"/>
                </a:moveTo>
                <a:cubicBezTo>
                  <a:pt x="789" y="87"/>
                  <a:pt x="627" y="174"/>
                  <a:pt x="544" y="454"/>
                </a:cubicBezTo>
                <a:cubicBezTo>
                  <a:pt x="461" y="734"/>
                  <a:pt x="529" y="1392"/>
                  <a:pt x="454" y="1679"/>
                </a:cubicBezTo>
                <a:cubicBezTo>
                  <a:pt x="379" y="1966"/>
                  <a:pt x="167" y="2079"/>
                  <a:pt x="91" y="2177"/>
                </a:cubicBezTo>
                <a:cubicBezTo>
                  <a:pt x="15" y="2275"/>
                  <a:pt x="15" y="2260"/>
                  <a:pt x="0" y="2268"/>
                </a:cubicBez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1814513" y="3860800"/>
            <a:ext cx="2470150" cy="2540000"/>
          </a:xfrm>
          <a:custGeom>
            <a:avLst/>
            <a:gdLst/>
            <a:ahLst/>
            <a:cxnLst>
              <a:cxn ang="0">
                <a:pos x="329" y="631"/>
              </a:cxn>
              <a:cxn ang="0">
                <a:pos x="448" y="466"/>
              </a:cxn>
              <a:cxn ang="0">
                <a:pos x="484" y="439"/>
              </a:cxn>
              <a:cxn ang="0">
                <a:pos x="576" y="357"/>
              </a:cxn>
              <a:cxn ang="0">
                <a:pos x="631" y="329"/>
              </a:cxn>
              <a:cxn ang="0">
                <a:pos x="750" y="274"/>
              </a:cxn>
              <a:cxn ang="0">
                <a:pos x="914" y="219"/>
              </a:cxn>
              <a:cxn ang="0">
                <a:pos x="978" y="201"/>
              </a:cxn>
              <a:cxn ang="0">
                <a:pos x="1088" y="137"/>
              </a:cxn>
              <a:cxn ang="0">
                <a:pos x="1216" y="91"/>
              </a:cxn>
              <a:cxn ang="0">
                <a:pos x="1335" y="0"/>
              </a:cxn>
              <a:cxn ang="0">
                <a:pos x="1326" y="82"/>
              </a:cxn>
              <a:cxn ang="0">
                <a:pos x="1316" y="110"/>
              </a:cxn>
              <a:cxn ang="0">
                <a:pos x="1316" y="677"/>
              </a:cxn>
              <a:cxn ang="0">
                <a:pos x="1271" y="786"/>
              </a:cxn>
              <a:cxn ang="0">
                <a:pos x="1234" y="869"/>
              </a:cxn>
              <a:cxn ang="0">
                <a:pos x="1198" y="987"/>
              </a:cxn>
              <a:cxn ang="0">
                <a:pos x="1124" y="1088"/>
              </a:cxn>
              <a:cxn ang="0">
                <a:pos x="1106" y="1115"/>
              </a:cxn>
              <a:cxn ang="0">
                <a:pos x="942" y="1152"/>
              </a:cxn>
              <a:cxn ang="0">
                <a:pos x="759" y="1207"/>
              </a:cxn>
              <a:cxn ang="0">
                <a:pos x="686" y="1225"/>
              </a:cxn>
              <a:cxn ang="0">
                <a:pos x="649" y="1234"/>
              </a:cxn>
              <a:cxn ang="0">
                <a:pos x="347" y="1271"/>
              </a:cxn>
              <a:cxn ang="0">
                <a:pos x="265" y="1298"/>
              </a:cxn>
              <a:cxn ang="0">
                <a:pos x="238" y="1307"/>
              </a:cxn>
              <a:cxn ang="0">
                <a:pos x="183" y="1335"/>
              </a:cxn>
              <a:cxn ang="0">
                <a:pos x="128" y="1353"/>
              </a:cxn>
              <a:cxn ang="0">
                <a:pos x="0" y="1408"/>
              </a:cxn>
            </a:cxnLst>
            <a:rect l="0" t="0" r="r" b="b"/>
            <a:pathLst>
              <a:path w="1350" h="1408">
                <a:moveTo>
                  <a:pt x="329" y="631"/>
                </a:moveTo>
                <a:cubicBezTo>
                  <a:pt x="347" y="556"/>
                  <a:pt x="397" y="520"/>
                  <a:pt x="448" y="466"/>
                </a:cubicBezTo>
                <a:cubicBezTo>
                  <a:pt x="458" y="455"/>
                  <a:pt x="474" y="450"/>
                  <a:pt x="484" y="439"/>
                </a:cubicBezTo>
                <a:cubicBezTo>
                  <a:pt x="535" y="382"/>
                  <a:pt x="504" y="380"/>
                  <a:pt x="576" y="357"/>
                </a:cubicBezTo>
                <a:cubicBezTo>
                  <a:pt x="616" y="314"/>
                  <a:pt x="566" y="361"/>
                  <a:pt x="631" y="329"/>
                </a:cubicBezTo>
                <a:cubicBezTo>
                  <a:pt x="686" y="302"/>
                  <a:pt x="692" y="288"/>
                  <a:pt x="750" y="274"/>
                </a:cubicBezTo>
                <a:cubicBezTo>
                  <a:pt x="800" y="241"/>
                  <a:pt x="855" y="228"/>
                  <a:pt x="914" y="219"/>
                </a:cubicBezTo>
                <a:cubicBezTo>
                  <a:pt x="935" y="212"/>
                  <a:pt x="958" y="210"/>
                  <a:pt x="978" y="201"/>
                </a:cubicBezTo>
                <a:cubicBezTo>
                  <a:pt x="1017" y="184"/>
                  <a:pt x="1052" y="158"/>
                  <a:pt x="1088" y="137"/>
                </a:cubicBezTo>
                <a:cubicBezTo>
                  <a:pt x="1126" y="115"/>
                  <a:pt x="1174" y="102"/>
                  <a:pt x="1216" y="91"/>
                </a:cubicBezTo>
                <a:cubicBezTo>
                  <a:pt x="1263" y="60"/>
                  <a:pt x="1296" y="37"/>
                  <a:pt x="1335" y="0"/>
                </a:cubicBezTo>
                <a:cubicBezTo>
                  <a:pt x="1350" y="45"/>
                  <a:pt x="1347" y="19"/>
                  <a:pt x="1326" y="82"/>
                </a:cubicBezTo>
                <a:cubicBezTo>
                  <a:pt x="1323" y="91"/>
                  <a:pt x="1316" y="110"/>
                  <a:pt x="1316" y="110"/>
                </a:cubicBezTo>
                <a:cubicBezTo>
                  <a:pt x="1333" y="372"/>
                  <a:pt x="1332" y="292"/>
                  <a:pt x="1316" y="677"/>
                </a:cubicBezTo>
                <a:cubicBezTo>
                  <a:pt x="1314" y="716"/>
                  <a:pt x="1271" y="786"/>
                  <a:pt x="1271" y="786"/>
                </a:cubicBezTo>
                <a:cubicBezTo>
                  <a:pt x="1247" y="884"/>
                  <a:pt x="1284" y="750"/>
                  <a:pt x="1234" y="869"/>
                </a:cubicBezTo>
                <a:cubicBezTo>
                  <a:pt x="1218" y="907"/>
                  <a:pt x="1217" y="949"/>
                  <a:pt x="1198" y="987"/>
                </a:cubicBezTo>
                <a:cubicBezTo>
                  <a:pt x="1179" y="1024"/>
                  <a:pt x="1150" y="1057"/>
                  <a:pt x="1124" y="1088"/>
                </a:cubicBezTo>
                <a:cubicBezTo>
                  <a:pt x="1117" y="1096"/>
                  <a:pt x="1114" y="1108"/>
                  <a:pt x="1106" y="1115"/>
                </a:cubicBezTo>
                <a:cubicBezTo>
                  <a:pt x="1084" y="1133"/>
                  <a:pt x="970" y="1145"/>
                  <a:pt x="942" y="1152"/>
                </a:cubicBezTo>
                <a:cubicBezTo>
                  <a:pt x="879" y="1168"/>
                  <a:pt x="821" y="1193"/>
                  <a:pt x="759" y="1207"/>
                </a:cubicBezTo>
                <a:cubicBezTo>
                  <a:pt x="735" y="1213"/>
                  <a:pt x="710" y="1219"/>
                  <a:pt x="686" y="1225"/>
                </a:cubicBezTo>
                <a:cubicBezTo>
                  <a:pt x="674" y="1228"/>
                  <a:pt x="649" y="1234"/>
                  <a:pt x="649" y="1234"/>
                </a:cubicBezTo>
                <a:cubicBezTo>
                  <a:pt x="558" y="1298"/>
                  <a:pt x="476" y="1266"/>
                  <a:pt x="347" y="1271"/>
                </a:cubicBezTo>
                <a:cubicBezTo>
                  <a:pt x="283" y="1292"/>
                  <a:pt x="310" y="1283"/>
                  <a:pt x="265" y="1298"/>
                </a:cubicBezTo>
                <a:cubicBezTo>
                  <a:pt x="256" y="1301"/>
                  <a:pt x="238" y="1307"/>
                  <a:pt x="238" y="1307"/>
                </a:cubicBezTo>
                <a:cubicBezTo>
                  <a:pt x="208" y="1337"/>
                  <a:pt x="231" y="1321"/>
                  <a:pt x="183" y="1335"/>
                </a:cubicBezTo>
                <a:cubicBezTo>
                  <a:pt x="165" y="1340"/>
                  <a:pt x="128" y="1353"/>
                  <a:pt x="128" y="1353"/>
                </a:cubicBezTo>
                <a:cubicBezTo>
                  <a:pt x="94" y="1387"/>
                  <a:pt x="49" y="1408"/>
                  <a:pt x="0" y="1408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t="100000" r="10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911150" y="4797425"/>
            <a:ext cx="11833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50,4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1883832">
            <a:off x="2937226" y="439510"/>
            <a:ext cx="1758950" cy="22352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>
                <a:solidFill>
                  <a:srgbClr val="FFFFFF"/>
                </a:solidFill>
                <a:latin typeface="Arial Unicode MS" pitchFamily="34" charset="-128"/>
              </a:rPr>
              <a:t>25</a:t>
            </a:r>
            <a:endParaRPr lang="ru-RU" sz="3600" b="1" dirty="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19128394">
            <a:off x="1729552" y="577277"/>
            <a:ext cx="1837222" cy="2259012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b="1" dirty="0" smtClean="0">
                <a:solidFill>
                  <a:srgbClr val="FFFFFF"/>
                </a:solidFill>
                <a:latin typeface="Arial Unicode MS" pitchFamily="34" charset="-128"/>
              </a:rPr>
              <a:t>25,2</a:t>
            </a:r>
            <a:endParaRPr lang="ru-RU" sz="3600" b="1" dirty="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5963803">
            <a:off x="3216275" y="1482725"/>
            <a:ext cx="1746250" cy="22367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r>
              <a:rPr lang="ru-RU" sz="3600" b="1" dirty="0" smtClean="0">
                <a:solidFill>
                  <a:srgbClr val="FFFFFF"/>
                </a:solidFill>
                <a:latin typeface="Arial Unicode MS" pitchFamily="34" charset="-128"/>
              </a:rPr>
              <a:t>0,2</a:t>
            </a:r>
            <a:endParaRPr lang="ru-RU" sz="3600" b="1" dirty="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2916238" y="2133600"/>
            <a:ext cx="1081087" cy="935038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Oval 16"/>
          <p:cNvSpPr>
            <a:spLocks noChangeArrowheads="1"/>
          </p:cNvSpPr>
          <p:nvPr/>
        </p:nvSpPr>
        <p:spPr bwMode="auto">
          <a:xfrm>
            <a:off x="5335342" y="4329906"/>
            <a:ext cx="3341114" cy="935038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целебный</a:t>
            </a:r>
            <a:endParaRPr lang="ru-RU" sz="5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AutoShape 24"/>
          <p:cNvSpPr>
            <a:spLocks noChangeArrowheads="1"/>
          </p:cNvSpPr>
          <p:nvPr/>
        </p:nvSpPr>
        <p:spPr bwMode="auto">
          <a:xfrm rot="57110900">
            <a:off x="2915444" y="1845469"/>
            <a:ext cx="1871662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Arial" pitchFamily="34" charset="0"/>
              </a:rPr>
              <a:t>5,4</a:t>
            </a: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 rot="5231936">
            <a:off x="4572794" y="1267619"/>
            <a:ext cx="1868488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0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 rot="975701">
            <a:off x="3851275" y="404813"/>
            <a:ext cx="1870075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1,4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 rot="-3342650">
            <a:off x="2749550" y="714376"/>
            <a:ext cx="1914525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4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 rot="561520">
            <a:off x="4500563" y="3213100"/>
            <a:ext cx="2720975" cy="3063875"/>
          </a:xfrm>
          <a:custGeom>
            <a:avLst/>
            <a:gdLst/>
            <a:ahLst/>
            <a:cxnLst>
              <a:cxn ang="0">
                <a:pos x="329" y="631"/>
              </a:cxn>
              <a:cxn ang="0">
                <a:pos x="448" y="466"/>
              </a:cxn>
              <a:cxn ang="0">
                <a:pos x="484" y="439"/>
              </a:cxn>
              <a:cxn ang="0">
                <a:pos x="576" y="357"/>
              </a:cxn>
              <a:cxn ang="0">
                <a:pos x="631" y="329"/>
              </a:cxn>
              <a:cxn ang="0">
                <a:pos x="750" y="274"/>
              </a:cxn>
              <a:cxn ang="0">
                <a:pos x="914" y="219"/>
              </a:cxn>
              <a:cxn ang="0">
                <a:pos x="978" y="201"/>
              </a:cxn>
              <a:cxn ang="0">
                <a:pos x="1088" y="137"/>
              </a:cxn>
              <a:cxn ang="0">
                <a:pos x="1216" y="91"/>
              </a:cxn>
              <a:cxn ang="0">
                <a:pos x="1335" y="0"/>
              </a:cxn>
              <a:cxn ang="0">
                <a:pos x="1326" y="82"/>
              </a:cxn>
              <a:cxn ang="0">
                <a:pos x="1316" y="110"/>
              </a:cxn>
              <a:cxn ang="0">
                <a:pos x="1316" y="677"/>
              </a:cxn>
              <a:cxn ang="0">
                <a:pos x="1271" y="786"/>
              </a:cxn>
              <a:cxn ang="0">
                <a:pos x="1234" y="869"/>
              </a:cxn>
              <a:cxn ang="0">
                <a:pos x="1198" y="987"/>
              </a:cxn>
              <a:cxn ang="0">
                <a:pos x="1124" y="1088"/>
              </a:cxn>
              <a:cxn ang="0">
                <a:pos x="1106" y="1115"/>
              </a:cxn>
              <a:cxn ang="0">
                <a:pos x="942" y="1152"/>
              </a:cxn>
              <a:cxn ang="0">
                <a:pos x="759" y="1207"/>
              </a:cxn>
              <a:cxn ang="0">
                <a:pos x="686" y="1225"/>
              </a:cxn>
              <a:cxn ang="0">
                <a:pos x="649" y="1234"/>
              </a:cxn>
              <a:cxn ang="0">
                <a:pos x="347" y="1271"/>
              </a:cxn>
              <a:cxn ang="0">
                <a:pos x="265" y="1298"/>
              </a:cxn>
              <a:cxn ang="0">
                <a:pos x="238" y="1307"/>
              </a:cxn>
              <a:cxn ang="0">
                <a:pos x="183" y="1335"/>
              </a:cxn>
              <a:cxn ang="0">
                <a:pos x="128" y="1353"/>
              </a:cxn>
              <a:cxn ang="0">
                <a:pos x="0" y="1408"/>
              </a:cxn>
            </a:cxnLst>
            <a:rect l="0" t="0" r="r" b="b"/>
            <a:pathLst>
              <a:path w="1350" h="1408">
                <a:moveTo>
                  <a:pt x="329" y="631"/>
                </a:moveTo>
                <a:cubicBezTo>
                  <a:pt x="347" y="556"/>
                  <a:pt x="397" y="520"/>
                  <a:pt x="448" y="466"/>
                </a:cubicBezTo>
                <a:cubicBezTo>
                  <a:pt x="458" y="455"/>
                  <a:pt x="474" y="450"/>
                  <a:pt x="484" y="439"/>
                </a:cubicBezTo>
                <a:cubicBezTo>
                  <a:pt x="535" y="382"/>
                  <a:pt x="504" y="380"/>
                  <a:pt x="576" y="357"/>
                </a:cubicBezTo>
                <a:cubicBezTo>
                  <a:pt x="616" y="314"/>
                  <a:pt x="566" y="361"/>
                  <a:pt x="631" y="329"/>
                </a:cubicBezTo>
                <a:cubicBezTo>
                  <a:pt x="686" y="302"/>
                  <a:pt x="692" y="288"/>
                  <a:pt x="750" y="274"/>
                </a:cubicBezTo>
                <a:cubicBezTo>
                  <a:pt x="800" y="241"/>
                  <a:pt x="855" y="228"/>
                  <a:pt x="914" y="219"/>
                </a:cubicBezTo>
                <a:cubicBezTo>
                  <a:pt x="935" y="212"/>
                  <a:pt x="958" y="210"/>
                  <a:pt x="978" y="201"/>
                </a:cubicBezTo>
                <a:cubicBezTo>
                  <a:pt x="1017" y="184"/>
                  <a:pt x="1052" y="158"/>
                  <a:pt x="1088" y="137"/>
                </a:cubicBezTo>
                <a:cubicBezTo>
                  <a:pt x="1126" y="115"/>
                  <a:pt x="1174" y="102"/>
                  <a:pt x="1216" y="91"/>
                </a:cubicBezTo>
                <a:cubicBezTo>
                  <a:pt x="1263" y="60"/>
                  <a:pt x="1296" y="37"/>
                  <a:pt x="1335" y="0"/>
                </a:cubicBezTo>
                <a:cubicBezTo>
                  <a:pt x="1350" y="45"/>
                  <a:pt x="1347" y="19"/>
                  <a:pt x="1326" y="82"/>
                </a:cubicBezTo>
                <a:cubicBezTo>
                  <a:pt x="1323" y="91"/>
                  <a:pt x="1316" y="110"/>
                  <a:pt x="1316" y="110"/>
                </a:cubicBezTo>
                <a:cubicBezTo>
                  <a:pt x="1333" y="372"/>
                  <a:pt x="1332" y="292"/>
                  <a:pt x="1316" y="677"/>
                </a:cubicBezTo>
                <a:cubicBezTo>
                  <a:pt x="1314" y="716"/>
                  <a:pt x="1271" y="786"/>
                  <a:pt x="1271" y="786"/>
                </a:cubicBezTo>
                <a:cubicBezTo>
                  <a:pt x="1247" y="884"/>
                  <a:pt x="1284" y="750"/>
                  <a:pt x="1234" y="869"/>
                </a:cubicBezTo>
                <a:cubicBezTo>
                  <a:pt x="1218" y="907"/>
                  <a:pt x="1217" y="949"/>
                  <a:pt x="1198" y="987"/>
                </a:cubicBezTo>
                <a:cubicBezTo>
                  <a:pt x="1179" y="1024"/>
                  <a:pt x="1150" y="1057"/>
                  <a:pt x="1124" y="1088"/>
                </a:cubicBezTo>
                <a:cubicBezTo>
                  <a:pt x="1117" y="1096"/>
                  <a:pt x="1114" y="1108"/>
                  <a:pt x="1106" y="1115"/>
                </a:cubicBezTo>
                <a:cubicBezTo>
                  <a:pt x="1084" y="1133"/>
                  <a:pt x="970" y="1145"/>
                  <a:pt x="942" y="1152"/>
                </a:cubicBezTo>
                <a:cubicBezTo>
                  <a:pt x="879" y="1168"/>
                  <a:pt x="821" y="1193"/>
                  <a:pt x="759" y="1207"/>
                </a:cubicBezTo>
                <a:cubicBezTo>
                  <a:pt x="735" y="1213"/>
                  <a:pt x="710" y="1219"/>
                  <a:pt x="686" y="1225"/>
                </a:cubicBezTo>
                <a:cubicBezTo>
                  <a:pt x="674" y="1228"/>
                  <a:pt x="649" y="1234"/>
                  <a:pt x="649" y="1234"/>
                </a:cubicBezTo>
                <a:cubicBezTo>
                  <a:pt x="558" y="1298"/>
                  <a:pt x="476" y="1266"/>
                  <a:pt x="347" y="1271"/>
                </a:cubicBezTo>
                <a:cubicBezTo>
                  <a:pt x="283" y="1292"/>
                  <a:pt x="310" y="1283"/>
                  <a:pt x="265" y="1298"/>
                </a:cubicBezTo>
                <a:cubicBezTo>
                  <a:pt x="256" y="1301"/>
                  <a:pt x="238" y="1307"/>
                  <a:pt x="238" y="1307"/>
                </a:cubicBezTo>
                <a:cubicBezTo>
                  <a:pt x="208" y="1337"/>
                  <a:pt x="231" y="1321"/>
                  <a:pt x="183" y="1335"/>
                </a:cubicBezTo>
                <a:cubicBezTo>
                  <a:pt x="165" y="1340"/>
                  <a:pt x="128" y="1353"/>
                  <a:pt x="128" y="1353"/>
                </a:cubicBezTo>
                <a:cubicBezTo>
                  <a:pt x="94" y="1387"/>
                  <a:pt x="49" y="1408"/>
                  <a:pt x="0" y="1408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575464" y="4508500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</a:rPr>
              <a:t>10,8</a:t>
            </a:r>
            <a:endParaRPr lang="ru-RU" sz="3600" b="1" dirty="0">
              <a:latin typeface="Arial" pitchFamily="34" charset="0"/>
            </a:endParaRPr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 rot="-678333">
            <a:off x="3995738" y="2133600"/>
            <a:ext cx="1223962" cy="10795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4" name="Freeform 36"/>
          <p:cNvSpPr>
            <a:spLocks/>
          </p:cNvSpPr>
          <p:nvPr/>
        </p:nvSpPr>
        <p:spPr bwMode="auto">
          <a:xfrm>
            <a:off x="4092575" y="3141663"/>
            <a:ext cx="755650" cy="3683000"/>
          </a:xfrm>
          <a:custGeom>
            <a:avLst/>
            <a:gdLst/>
            <a:ahLst/>
            <a:cxnLst>
              <a:cxn ang="0">
                <a:pos x="438" y="0"/>
              </a:cxn>
              <a:cxn ang="0">
                <a:pos x="438" y="725"/>
              </a:cxn>
              <a:cxn ang="0">
                <a:pos x="211" y="1406"/>
              </a:cxn>
              <a:cxn ang="0">
                <a:pos x="30" y="2177"/>
              </a:cxn>
              <a:cxn ang="0">
                <a:pos x="30" y="2268"/>
              </a:cxn>
            </a:cxnLst>
            <a:rect l="0" t="0" r="r" b="b"/>
            <a:pathLst>
              <a:path w="476" h="2320">
                <a:moveTo>
                  <a:pt x="438" y="0"/>
                </a:moveTo>
                <a:cubicBezTo>
                  <a:pt x="457" y="245"/>
                  <a:pt x="476" y="491"/>
                  <a:pt x="438" y="725"/>
                </a:cubicBezTo>
                <a:cubicBezTo>
                  <a:pt x="400" y="959"/>
                  <a:pt x="279" y="1164"/>
                  <a:pt x="211" y="1406"/>
                </a:cubicBezTo>
                <a:cubicBezTo>
                  <a:pt x="143" y="1648"/>
                  <a:pt x="60" y="2034"/>
                  <a:pt x="30" y="2177"/>
                </a:cubicBezTo>
                <a:cubicBezTo>
                  <a:pt x="0" y="2320"/>
                  <a:pt x="30" y="2253"/>
                  <a:pt x="30" y="2268"/>
                </a:cubicBezTo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2" name="AutoShape 24"/>
          <p:cNvSpPr>
            <a:spLocks noChangeArrowheads="1"/>
          </p:cNvSpPr>
          <p:nvPr/>
        </p:nvSpPr>
        <p:spPr bwMode="auto">
          <a:xfrm rot="57110900">
            <a:off x="2915444" y="1845469"/>
            <a:ext cx="1871662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Arial" pitchFamily="34" charset="0"/>
              </a:rPr>
              <a:t>5,4</a:t>
            </a: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 rot="5231936">
            <a:off x="4572794" y="1267619"/>
            <a:ext cx="1868488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</a:rPr>
              <a:t>0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 rot="975701">
            <a:off x="3851275" y="404813"/>
            <a:ext cx="1870075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1,4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 rot="-3342650">
            <a:off x="2749550" y="714376"/>
            <a:ext cx="1914525" cy="2590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4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 rot="561520">
            <a:off x="4500563" y="3213100"/>
            <a:ext cx="2720975" cy="3063875"/>
          </a:xfrm>
          <a:custGeom>
            <a:avLst/>
            <a:gdLst/>
            <a:ahLst/>
            <a:cxnLst>
              <a:cxn ang="0">
                <a:pos x="329" y="631"/>
              </a:cxn>
              <a:cxn ang="0">
                <a:pos x="448" y="466"/>
              </a:cxn>
              <a:cxn ang="0">
                <a:pos x="484" y="439"/>
              </a:cxn>
              <a:cxn ang="0">
                <a:pos x="576" y="357"/>
              </a:cxn>
              <a:cxn ang="0">
                <a:pos x="631" y="329"/>
              </a:cxn>
              <a:cxn ang="0">
                <a:pos x="750" y="274"/>
              </a:cxn>
              <a:cxn ang="0">
                <a:pos x="914" y="219"/>
              </a:cxn>
              <a:cxn ang="0">
                <a:pos x="978" y="201"/>
              </a:cxn>
              <a:cxn ang="0">
                <a:pos x="1088" y="137"/>
              </a:cxn>
              <a:cxn ang="0">
                <a:pos x="1216" y="91"/>
              </a:cxn>
              <a:cxn ang="0">
                <a:pos x="1335" y="0"/>
              </a:cxn>
              <a:cxn ang="0">
                <a:pos x="1326" y="82"/>
              </a:cxn>
              <a:cxn ang="0">
                <a:pos x="1316" y="110"/>
              </a:cxn>
              <a:cxn ang="0">
                <a:pos x="1316" y="677"/>
              </a:cxn>
              <a:cxn ang="0">
                <a:pos x="1271" y="786"/>
              </a:cxn>
              <a:cxn ang="0">
                <a:pos x="1234" y="869"/>
              </a:cxn>
              <a:cxn ang="0">
                <a:pos x="1198" y="987"/>
              </a:cxn>
              <a:cxn ang="0">
                <a:pos x="1124" y="1088"/>
              </a:cxn>
              <a:cxn ang="0">
                <a:pos x="1106" y="1115"/>
              </a:cxn>
              <a:cxn ang="0">
                <a:pos x="942" y="1152"/>
              </a:cxn>
              <a:cxn ang="0">
                <a:pos x="759" y="1207"/>
              </a:cxn>
              <a:cxn ang="0">
                <a:pos x="686" y="1225"/>
              </a:cxn>
              <a:cxn ang="0">
                <a:pos x="649" y="1234"/>
              </a:cxn>
              <a:cxn ang="0">
                <a:pos x="347" y="1271"/>
              </a:cxn>
              <a:cxn ang="0">
                <a:pos x="265" y="1298"/>
              </a:cxn>
              <a:cxn ang="0">
                <a:pos x="238" y="1307"/>
              </a:cxn>
              <a:cxn ang="0">
                <a:pos x="183" y="1335"/>
              </a:cxn>
              <a:cxn ang="0">
                <a:pos x="128" y="1353"/>
              </a:cxn>
              <a:cxn ang="0">
                <a:pos x="0" y="1408"/>
              </a:cxn>
            </a:cxnLst>
            <a:rect l="0" t="0" r="r" b="b"/>
            <a:pathLst>
              <a:path w="1350" h="1408">
                <a:moveTo>
                  <a:pt x="329" y="631"/>
                </a:moveTo>
                <a:cubicBezTo>
                  <a:pt x="347" y="556"/>
                  <a:pt x="397" y="520"/>
                  <a:pt x="448" y="466"/>
                </a:cubicBezTo>
                <a:cubicBezTo>
                  <a:pt x="458" y="455"/>
                  <a:pt x="474" y="450"/>
                  <a:pt x="484" y="439"/>
                </a:cubicBezTo>
                <a:cubicBezTo>
                  <a:pt x="535" y="382"/>
                  <a:pt x="504" y="380"/>
                  <a:pt x="576" y="357"/>
                </a:cubicBezTo>
                <a:cubicBezTo>
                  <a:pt x="616" y="314"/>
                  <a:pt x="566" y="361"/>
                  <a:pt x="631" y="329"/>
                </a:cubicBezTo>
                <a:cubicBezTo>
                  <a:pt x="686" y="302"/>
                  <a:pt x="692" y="288"/>
                  <a:pt x="750" y="274"/>
                </a:cubicBezTo>
                <a:cubicBezTo>
                  <a:pt x="800" y="241"/>
                  <a:pt x="855" y="228"/>
                  <a:pt x="914" y="219"/>
                </a:cubicBezTo>
                <a:cubicBezTo>
                  <a:pt x="935" y="212"/>
                  <a:pt x="958" y="210"/>
                  <a:pt x="978" y="201"/>
                </a:cubicBezTo>
                <a:cubicBezTo>
                  <a:pt x="1017" y="184"/>
                  <a:pt x="1052" y="158"/>
                  <a:pt x="1088" y="137"/>
                </a:cubicBezTo>
                <a:cubicBezTo>
                  <a:pt x="1126" y="115"/>
                  <a:pt x="1174" y="102"/>
                  <a:pt x="1216" y="91"/>
                </a:cubicBezTo>
                <a:cubicBezTo>
                  <a:pt x="1263" y="60"/>
                  <a:pt x="1296" y="37"/>
                  <a:pt x="1335" y="0"/>
                </a:cubicBezTo>
                <a:cubicBezTo>
                  <a:pt x="1350" y="45"/>
                  <a:pt x="1347" y="19"/>
                  <a:pt x="1326" y="82"/>
                </a:cubicBezTo>
                <a:cubicBezTo>
                  <a:pt x="1323" y="91"/>
                  <a:pt x="1316" y="110"/>
                  <a:pt x="1316" y="110"/>
                </a:cubicBezTo>
                <a:cubicBezTo>
                  <a:pt x="1333" y="372"/>
                  <a:pt x="1332" y="292"/>
                  <a:pt x="1316" y="677"/>
                </a:cubicBezTo>
                <a:cubicBezTo>
                  <a:pt x="1314" y="716"/>
                  <a:pt x="1271" y="786"/>
                  <a:pt x="1271" y="786"/>
                </a:cubicBezTo>
                <a:cubicBezTo>
                  <a:pt x="1247" y="884"/>
                  <a:pt x="1284" y="750"/>
                  <a:pt x="1234" y="869"/>
                </a:cubicBezTo>
                <a:cubicBezTo>
                  <a:pt x="1218" y="907"/>
                  <a:pt x="1217" y="949"/>
                  <a:pt x="1198" y="987"/>
                </a:cubicBezTo>
                <a:cubicBezTo>
                  <a:pt x="1179" y="1024"/>
                  <a:pt x="1150" y="1057"/>
                  <a:pt x="1124" y="1088"/>
                </a:cubicBezTo>
                <a:cubicBezTo>
                  <a:pt x="1117" y="1096"/>
                  <a:pt x="1114" y="1108"/>
                  <a:pt x="1106" y="1115"/>
                </a:cubicBezTo>
                <a:cubicBezTo>
                  <a:pt x="1084" y="1133"/>
                  <a:pt x="970" y="1145"/>
                  <a:pt x="942" y="1152"/>
                </a:cubicBezTo>
                <a:cubicBezTo>
                  <a:pt x="879" y="1168"/>
                  <a:pt x="821" y="1193"/>
                  <a:pt x="759" y="1207"/>
                </a:cubicBezTo>
                <a:cubicBezTo>
                  <a:pt x="735" y="1213"/>
                  <a:pt x="710" y="1219"/>
                  <a:pt x="686" y="1225"/>
                </a:cubicBezTo>
                <a:cubicBezTo>
                  <a:pt x="674" y="1228"/>
                  <a:pt x="649" y="1234"/>
                  <a:pt x="649" y="1234"/>
                </a:cubicBezTo>
                <a:cubicBezTo>
                  <a:pt x="558" y="1298"/>
                  <a:pt x="476" y="1266"/>
                  <a:pt x="347" y="1271"/>
                </a:cubicBezTo>
                <a:cubicBezTo>
                  <a:pt x="283" y="1292"/>
                  <a:pt x="310" y="1283"/>
                  <a:pt x="265" y="1298"/>
                </a:cubicBezTo>
                <a:cubicBezTo>
                  <a:pt x="256" y="1301"/>
                  <a:pt x="238" y="1307"/>
                  <a:pt x="238" y="1307"/>
                </a:cubicBezTo>
                <a:cubicBezTo>
                  <a:pt x="208" y="1337"/>
                  <a:pt x="231" y="1321"/>
                  <a:pt x="183" y="1335"/>
                </a:cubicBezTo>
                <a:cubicBezTo>
                  <a:pt x="165" y="1340"/>
                  <a:pt x="128" y="1353"/>
                  <a:pt x="128" y="1353"/>
                </a:cubicBezTo>
                <a:cubicBezTo>
                  <a:pt x="94" y="1387"/>
                  <a:pt x="49" y="1408"/>
                  <a:pt x="0" y="1408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575463" y="4508500"/>
            <a:ext cx="10823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</a:rPr>
              <a:t>10,8</a:t>
            </a:r>
            <a:endParaRPr lang="ru-RU" sz="3600" b="1" dirty="0">
              <a:latin typeface="Arial" pitchFamily="34" charset="0"/>
            </a:endParaRPr>
          </a:p>
        </p:txBody>
      </p:sp>
      <p:sp>
        <p:nvSpPr>
          <p:cNvPr id="7201" name="Oval 33"/>
          <p:cNvSpPr>
            <a:spLocks noChangeArrowheads="1"/>
          </p:cNvSpPr>
          <p:nvPr/>
        </p:nvSpPr>
        <p:spPr bwMode="auto">
          <a:xfrm rot="-678333">
            <a:off x="3995738" y="2133600"/>
            <a:ext cx="1223962" cy="10795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4" name="Freeform 36"/>
          <p:cNvSpPr>
            <a:spLocks/>
          </p:cNvSpPr>
          <p:nvPr/>
        </p:nvSpPr>
        <p:spPr bwMode="auto">
          <a:xfrm>
            <a:off x="4092575" y="3141663"/>
            <a:ext cx="755650" cy="3683000"/>
          </a:xfrm>
          <a:custGeom>
            <a:avLst/>
            <a:gdLst/>
            <a:ahLst/>
            <a:cxnLst>
              <a:cxn ang="0">
                <a:pos x="438" y="0"/>
              </a:cxn>
              <a:cxn ang="0">
                <a:pos x="438" y="725"/>
              </a:cxn>
              <a:cxn ang="0">
                <a:pos x="211" y="1406"/>
              </a:cxn>
              <a:cxn ang="0">
                <a:pos x="30" y="2177"/>
              </a:cxn>
              <a:cxn ang="0">
                <a:pos x="30" y="2268"/>
              </a:cxn>
            </a:cxnLst>
            <a:rect l="0" t="0" r="r" b="b"/>
            <a:pathLst>
              <a:path w="476" h="2320">
                <a:moveTo>
                  <a:pt x="438" y="0"/>
                </a:moveTo>
                <a:cubicBezTo>
                  <a:pt x="457" y="245"/>
                  <a:pt x="476" y="491"/>
                  <a:pt x="438" y="725"/>
                </a:cubicBezTo>
                <a:cubicBezTo>
                  <a:pt x="400" y="959"/>
                  <a:pt x="279" y="1164"/>
                  <a:pt x="211" y="1406"/>
                </a:cubicBezTo>
                <a:cubicBezTo>
                  <a:pt x="143" y="1648"/>
                  <a:pt x="60" y="2034"/>
                  <a:pt x="30" y="2177"/>
                </a:cubicBezTo>
                <a:cubicBezTo>
                  <a:pt x="0" y="2320"/>
                  <a:pt x="30" y="2253"/>
                  <a:pt x="30" y="2268"/>
                </a:cubicBezTo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 rot="-678333">
            <a:off x="506584" y="4570532"/>
            <a:ext cx="3429938" cy="1512121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5400" b="1" dirty="0" smtClean="0"/>
              <a:t>целебный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4293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 noChangeAspect="1"/>
          </p:cNvGrpSpPr>
          <p:nvPr/>
        </p:nvGrpSpPr>
        <p:grpSpPr bwMode="auto">
          <a:xfrm>
            <a:off x="1692275" y="-26988"/>
            <a:ext cx="5943600" cy="8343901"/>
            <a:chOff x="2274" y="6111"/>
            <a:chExt cx="7341" cy="10173"/>
          </a:xfrm>
        </p:grpSpPr>
        <p:sp>
          <p:nvSpPr>
            <p:cNvPr id="6165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274" y="6111"/>
              <a:ext cx="7341" cy="10173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 rot="2360670">
              <a:off x="7074" y="6250"/>
              <a:ext cx="1554" cy="320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 rot="-1789261">
              <a:off x="5097" y="6111"/>
              <a:ext cx="1553" cy="320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00">
                <a:latin typeface="Arial" pitchFamily="34" charset="0"/>
              </a:endParaRPr>
            </a:p>
            <a:p>
              <a:pPr eaLnBrk="0" hangingPunct="0"/>
              <a:endParaRPr lang="ru-RU" sz="1800">
                <a:latin typeface="Arial" pitchFamily="34" charset="0"/>
              </a:endParaRPr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 rot="16200000">
              <a:off x="4260" y="7484"/>
              <a:ext cx="1532" cy="32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 rot="-47897827">
              <a:off x="7226" y="8040"/>
              <a:ext cx="1531" cy="324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Arial" pitchFamily="34" charset="0"/>
                  <a:cs typeface="Times New Roman" pitchFamily="18" charset="0"/>
                </a:rPr>
                <a:t>               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5803" y="8480"/>
              <a:ext cx="1694" cy="139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4800">
                  <a:latin typeface="Arial" pitchFamily="34" charset="0"/>
                  <a:cs typeface="Times New Roman" pitchFamily="18" charset="0"/>
                </a:rPr>
                <a:t>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7074" y="13218"/>
              <a:ext cx="1553" cy="8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pitchFamily="34" charset="0"/>
              </a:endParaRPr>
            </a:p>
          </p:txBody>
        </p:sp>
      </p:grpSp>
      <p:grpSp>
        <p:nvGrpSpPr>
          <p:cNvPr id="3" name="Group 28"/>
          <p:cNvGrpSpPr>
            <a:grpSpLocks noChangeAspect="1"/>
          </p:cNvGrpSpPr>
          <p:nvPr/>
        </p:nvGrpSpPr>
        <p:grpSpPr bwMode="auto">
          <a:xfrm>
            <a:off x="1692275" y="-26988"/>
            <a:ext cx="5943600" cy="8343901"/>
            <a:chOff x="2274" y="6111"/>
            <a:chExt cx="7341" cy="10173"/>
          </a:xfrm>
        </p:grpSpPr>
        <p:sp>
          <p:nvSpPr>
            <p:cNvPr id="6173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274" y="6111"/>
              <a:ext cx="7341" cy="10173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 rot="2360670">
              <a:off x="7074" y="6250"/>
              <a:ext cx="1554" cy="3206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 rot="-1789261">
              <a:off x="5097" y="6111"/>
              <a:ext cx="1553" cy="3206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00">
                <a:latin typeface="Arial" pitchFamily="34" charset="0"/>
              </a:endParaRPr>
            </a:p>
            <a:p>
              <a:pPr eaLnBrk="0" hangingPunct="0"/>
              <a:endParaRPr lang="ru-RU" sz="1800">
                <a:latin typeface="Arial" pitchFamily="34" charset="0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 rot="16200000">
              <a:off x="4260" y="7484"/>
              <a:ext cx="1532" cy="324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 rot="-47897827">
              <a:off x="7226" y="8040"/>
              <a:ext cx="1531" cy="3247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Arial" pitchFamily="34" charset="0"/>
                  <a:cs typeface="Times New Roman" pitchFamily="18" charset="0"/>
                </a:rPr>
                <a:t>               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5803" y="8480"/>
              <a:ext cx="1694" cy="139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4800">
                  <a:latin typeface="Arial" pitchFamily="34" charset="0"/>
                  <a:cs typeface="Times New Roman" pitchFamily="18" charset="0"/>
                </a:rPr>
                <a:t>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7074" y="13218"/>
              <a:ext cx="1553" cy="836"/>
            </a:xfrm>
            <a:prstGeom prst="rect">
              <a:avLst/>
            </a:prstGeom>
            <a:solidFill>
              <a:srgbClr val="FFFF99">
                <a:alpha val="96001"/>
              </a:srgbClr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pitchFamily="34" charset="0"/>
              </a:endParaRPr>
            </a:p>
          </p:txBody>
        </p:sp>
      </p:grp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246380" y="981075"/>
            <a:ext cx="825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</a:rPr>
              <a:t>0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,1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664364" y="1052513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</a:rPr>
              <a:t>0,5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070764" y="2565400"/>
            <a:ext cx="10823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33,5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76600" y="21336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Arial" pitchFamily="34" charset="0"/>
              </a:rPr>
              <a:t>6,9</a:t>
            </a:r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3840163" y="3068638"/>
            <a:ext cx="1163637" cy="3900487"/>
          </a:xfrm>
          <a:custGeom>
            <a:avLst/>
            <a:gdLst/>
            <a:ahLst/>
            <a:cxnLst>
              <a:cxn ang="0">
                <a:pos x="733" y="0"/>
              </a:cxn>
              <a:cxn ang="0">
                <a:pos x="416" y="272"/>
              </a:cxn>
              <a:cxn ang="0">
                <a:pos x="53" y="1588"/>
              </a:cxn>
              <a:cxn ang="0">
                <a:pos x="98" y="2359"/>
              </a:cxn>
              <a:cxn ang="0">
                <a:pos x="98" y="2177"/>
              </a:cxn>
            </a:cxnLst>
            <a:rect l="0" t="0" r="r" b="b"/>
            <a:pathLst>
              <a:path w="733" h="2457">
                <a:moveTo>
                  <a:pt x="733" y="0"/>
                </a:moveTo>
                <a:cubicBezTo>
                  <a:pt x="631" y="3"/>
                  <a:pt x="529" y="7"/>
                  <a:pt x="416" y="272"/>
                </a:cubicBezTo>
                <a:cubicBezTo>
                  <a:pt x="303" y="537"/>
                  <a:pt x="106" y="1240"/>
                  <a:pt x="53" y="1588"/>
                </a:cubicBezTo>
                <a:cubicBezTo>
                  <a:pt x="0" y="1936"/>
                  <a:pt x="91" y="2261"/>
                  <a:pt x="98" y="2359"/>
                </a:cubicBezTo>
                <a:cubicBezTo>
                  <a:pt x="105" y="2457"/>
                  <a:pt x="101" y="2317"/>
                  <a:pt x="98" y="2177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1984375" y="2960688"/>
            <a:ext cx="2006600" cy="3570287"/>
          </a:xfrm>
          <a:custGeom>
            <a:avLst/>
            <a:gdLst/>
            <a:ahLst/>
            <a:cxnLst>
              <a:cxn ang="0">
                <a:pos x="1264" y="1381"/>
              </a:cxn>
              <a:cxn ang="0">
                <a:pos x="1246" y="1253"/>
              </a:cxn>
              <a:cxn ang="0">
                <a:pos x="1173" y="1161"/>
              </a:cxn>
              <a:cxn ang="0">
                <a:pos x="953" y="732"/>
              </a:cxn>
              <a:cxn ang="0">
                <a:pos x="807" y="713"/>
              </a:cxn>
              <a:cxn ang="0">
                <a:pos x="469" y="540"/>
              </a:cxn>
              <a:cxn ang="0">
                <a:pos x="405" y="466"/>
              </a:cxn>
              <a:cxn ang="0">
                <a:pos x="259" y="338"/>
              </a:cxn>
              <a:cxn ang="0">
                <a:pos x="167" y="210"/>
              </a:cxn>
              <a:cxn ang="0">
                <a:pos x="103" y="101"/>
              </a:cxn>
              <a:cxn ang="0">
                <a:pos x="57" y="0"/>
              </a:cxn>
              <a:cxn ang="0">
                <a:pos x="48" y="28"/>
              </a:cxn>
              <a:cxn ang="0">
                <a:pos x="131" y="631"/>
              </a:cxn>
              <a:cxn ang="0">
                <a:pos x="103" y="686"/>
              </a:cxn>
              <a:cxn ang="0">
                <a:pos x="94" y="750"/>
              </a:cxn>
              <a:cxn ang="0">
                <a:pos x="85" y="777"/>
              </a:cxn>
              <a:cxn ang="0">
                <a:pos x="213" y="1189"/>
              </a:cxn>
              <a:cxn ang="0">
                <a:pos x="222" y="1216"/>
              </a:cxn>
              <a:cxn ang="0">
                <a:pos x="268" y="1262"/>
              </a:cxn>
              <a:cxn ang="0">
                <a:pos x="323" y="1381"/>
              </a:cxn>
              <a:cxn ang="0">
                <a:pos x="414" y="1481"/>
              </a:cxn>
              <a:cxn ang="0">
                <a:pos x="469" y="1527"/>
              </a:cxn>
              <a:cxn ang="0">
                <a:pos x="487" y="1554"/>
              </a:cxn>
              <a:cxn ang="0">
                <a:pos x="542" y="1600"/>
              </a:cxn>
              <a:cxn ang="0">
                <a:pos x="597" y="1673"/>
              </a:cxn>
              <a:cxn ang="0">
                <a:pos x="670" y="1792"/>
              </a:cxn>
              <a:cxn ang="0">
                <a:pos x="716" y="1829"/>
              </a:cxn>
              <a:cxn ang="0">
                <a:pos x="825" y="1948"/>
              </a:cxn>
              <a:cxn ang="0">
                <a:pos x="871" y="2002"/>
              </a:cxn>
              <a:cxn ang="0">
                <a:pos x="1008" y="2121"/>
              </a:cxn>
              <a:cxn ang="0">
                <a:pos x="1063" y="2158"/>
              </a:cxn>
              <a:cxn ang="0">
                <a:pos x="1118" y="2194"/>
              </a:cxn>
              <a:cxn ang="0">
                <a:pos x="1264" y="2249"/>
              </a:cxn>
            </a:cxnLst>
            <a:rect l="0" t="0" r="r" b="b"/>
            <a:pathLst>
              <a:path w="1264" h="2249">
                <a:moveTo>
                  <a:pt x="1264" y="1381"/>
                </a:moveTo>
                <a:cubicBezTo>
                  <a:pt x="1264" y="1378"/>
                  <a:pt x="1263" y="1282"/>
                  <a:pt x="1246" y="1253"/>
                </a:cubicBezTo>
                <a:cubicBezTo>
                  <a:pt x="1223" y="1214"/>
                  <a:pt x="1190" y="1213"/>
                  <a:pt x="1173" y="1161"/>
                </a:cubicBezTo>
                <a:cubicBezTo>
                  <a:pt x="1128" y="1027"/>
                  <a:pt x="1091" y="802"/>
                  <a:pt x="953" y="732"/>
                </a:cubicBezTo>
                <a:cubicBezTo>
                  <a:pt x="909" y="710"/>
                  <a:pt x="850" y="716"/>
                  <a:pt x="807" y="713"/>
                </a:cubicBezTo>
                <a:cubicBezTo>
                  <a:pt x="675" y="687"/>
                  <a:pt x="569" y="628"/>
                  <a:pt x="469" y="540"/>
                </a:cubicBezTo>
                <a:cubicBezTo>
                  <a:pt x="341" y="428"/>
                  <a:pt x="512" y="573"/>
                  <a:pt x="405" y="466"/>
                </a:cubicBezTo>
                <a:cubicBezTo>
                  <a:pt x="360" y="421"/>
                  <a:pt x="301" y="386"/>
                  <a:pt x="259" y="338"/>
                </a:cubicBezTo>
                <a:cubicBezTo>
                  <a:pt x="223" y="297"/>
                  <a:pt x="205" y="250"/>
                  <a:pt x="167" y="210"/>
                </a:cubicBezTo>
                <a:cubicBezTo>
                  <a:pt x="152" y="165"/>
                  <a:pt x="128" y="139"/>
                  <a:pt x="103" y="101"/>
                </a:cubicBezTo>
                <a:cubicBezTo>
                  <a:pt x="93" y="62"/>
                  <a:pt x="80" y="34"/>
                  <a:pt x="57" y="0"/>
                </a:cubicBezTo>
                <a:cubicBezTo>
                  <a:pt x="54" y="9"/>
                  <a:pt x="48" y="18"/>
                  <a:pt x="48" y="28"/>
                </a:cubicBezTo>
                <a:cubicBezTo>
                  <a:pt x="48" y="93"/>
                  <a:pt x="0" y="507"/>
                  <a:pt x="131" y="631"/>
                </a:cubicBezTo>
                <a:cubicBezTo>
                  <a:pt x="124" y="650"/>
                  <a:pt x="109" y="666"/>
                  <a:pt x="103" y="686"/>
                </a:cubicBezTo>
                <a:cubicBezTo>
                  <a:pt x="97" y="707"/>
                  <a:pt x="98" y="729"/>
                  <a:pt x="94" y="750"/>
                </a:cubicBezTo>
                <a:cubicBezTo>
                  <a:pt x="92" y="759"/>
                  <a:pt x="88" y="768"/>
                  <a:pt x="85" y="777"/>
                </a:cubicBezTo>
                <a:cubicBezTo>
                  <a:pt x="98" y="936"/>
                  <a:pt x="98" y="1074"/>
                  <a:pt x="213" y="1189"/>
                </a:cubicBezTo>
                <a:cubicBezTo>
                  <a:pt x="216" y="1198"/>
                  <a:pt x="216" y="1208"/>
                  <a:pt x="222" y="1216"/>
                </a:cubicBezTo>
                <a:cubicBezTo>
                  <a:pt x="235" y="1233"/>
                  <a:pt x="268" y="1262"/>
                  <a:pt x="268" y="1262"/>
                </a:cubicBezTo>
                <a:cubicBezTo>
                  <a:pt x="281" y="1313"/>
                  <a:pt x="287" y="1345"/>
                  <a:pt x="323" y="1381"/>
                </a:cubicBezTo>
                <a:cubicBezTo>
                  <a:pt x="338" y="1426"/>
                  <a:pt x="372" y="1461"/>
                  <a:pt x="414" y="1481"/>
                </a:cubicBezTo>
                <a:cubicBezTo>
                  <a:pt x="457" y="1547"/>
                  <a:pt x="401" y="1471"/>
                  <a:pt x="469" y="1527"/>
                </a:cubicBezTo>
                <a:cubicBezTo>
                  <a:pt x="477" y="1534"/>
                  <a:pt x="480" y="1545"/>
                  <a:pt x="487" y="1554"/>
                </a:cubicBezTo>
                <a:cubicBezTo>
                  <a:pt x="504" y="1576"/>
                  <a:pt x="518" y="1583"/>
                  <a:pt x="542" y="1600"/>
                </a:cubicBezTo>
                <a:cubicBezTo>
                  <a:pt x="554" y="1638"/>
                  <a:pt x="580" y="1638"/>
                  <a:pt x="597" y="1673"/>
                </a:cubicBezTo>
                <a:cubicBezTo>
                  <a:pt x="620" y="1720"/>
                  <a:pt x="616" y="1756"/>
                  <a:pt x="670" y="1792"/>
                </a:cubicBezTo>
                <a:cubicBezTo>
                  <a:pt x="693" y="1807"/>
                  <a:pt x="699" y="1809"/>
                  <a:pt x="716" y="1829"/>
                </a:cubicBezTo>
                <a:cubicBezTo>
                  <a:pt x="754" y="1874"/>
                  <a:pt x="778" y="1911"/>
                  <a:pt x="825" y="1948"/>
                </a:cubicBezTo>
                <a:cubicBezTo>
                  <a:pt x="844" y="2000"/>
                  <a:pt x="821" y="1952"/>
                  <a:pt x="871" y="2002"/>
                </a:cubicBezTo>
                <a:cubicBezTo>
                  <a:pt x="919" y="2050"/>
                  <a:pt x="944" y="2095"/>
                  <a:pt x="1008" y="2121"/>
                </a:cubicBezTo>
                <a:cubicBezTo>
                  <a:pt x="1094" y="2207"/>
                  <a:pt x="987" y="2108"/>
                  <a:pt x="1063" y="2158"/>
                </a:cubicBezTo>
                <a:cubicBezTo>
                  <a:pt x="1131" y="2203"/>
                  <a:pt x="1054" y="2173"/>
                  <a:pt x="1118" y="2194"/>
                </a:cubicBezTo>
                <a:cubicBezTo>
                  <a:pt x="1177" y="2235"/>
                  <a:pt x="1190" y="2249"/>
                  <a:pt x="1264" y="2249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3990975" y="3536950"/>
            <a:ext cx="1727200" cy="3024188"/>
          </a:xfrm>
          <a:custGeom>
            <a:avLst/>
            <a:gdLst/>
            <a:ahLst/>
            <a:cxnLst>
              <a:cxn ang="0">
                <a:pos x="55" y="835"/>
              </a:cxn>
              <a:cxn ang="0">
                <a:pos x="174" y="661"/>
              </a:cxn>
              <a:cxn ang="0">
                <a:pos x="201" y="615"/>
              </a:cxn>
              <a:cxn ang="0">
                <a:pos x="238" y="597"/>
              </a:cxn>
              <a:cxn ang="0">
                <a:pos x="393" y="497"/>
              </a:cxn>
              <a:cxn ang="0">
                <a:pos x="595" y="405"/>
              </a:cxn>
              <a:cxn ang="0">
                <a:pos x="649" y="387"/>
              </a:cxn>
              <a:cxn ang="0">
                <a:pos x="768" y="323"/>
              </a:cxn>
              <a:cxn ang="0">
                <a:pos x="878" y="213"/>
              </a:cxn>
              <a:cxn ang="0">
                <a:pos x="924" y="122"/>
              </a:cxn>
              <a:cxn ang="0">
                <a:pos x="960" y="30"/>
              </a:cxn>
              <a:cxn ang="0">
                <a:pos x="969" y="3"/>
              </a:cxn>
              <a:cxn ang="0">
                <a:pos x="988" y="21"/>
              </a:cxn>
              <a:cxn ang="0">
                <a:pos x="1006" y="49"/>
              </a:cxn>
              <a:cxn ang="0">
                <a:pos x="1052" y="177"/>
              </a:cxn>
              <a:cxn ang="0">
                <a:pos x="1088" y="295"/>
              </a:cxn>
              <a:cxn ang="0">
                <a:pos x="1079" y="359"/>
              </a:cxn>
              <a:cxn ang="0">
                <a:pos x="1052" y="378"/>
              </a:cxn>
              <a:cxn ang="0">
                <a:pos x="942" y="533"/>
              </a:cxn>
              <a:cxn ang="0">
                <a:pos x="969" y="661"/>
              </a:cxn>
              <a:cxn ang="0">
                <a:pos x="997" y="972"/>
              </a:cxn>
              <a:cxn ang="0">
                <a:pos x="988" y="1173"/>
              </a:cxn>
              <a:cxn ang="0">
                <a:pos x="942" y="1255"/>
              </a:cxn>
              <a:cxn ang="0">
                <a:pos x="713" y="1411"/>
              </a:cxn>
              <a:cxn ang="0">
                <a:pos x="686" y="1429"/>
              </a:cxn>
              <a:cxn ang="0">
                <a:pos x="631" y="1447"/>
              </a:cxn>
              <a:cxn ang="0">
                <a:pos x="467" y="1521"/>
              </a:cxn>
              <a:cxn ang="0">
                <a:pos x="384" y="1594"/>
              </a:cxn>
              <a:cxn ang="0">
                <a:pos x="339" y="1639"/>
              </a:cxn>
              <a:cxn ang="0">
                <a:pos x="265" y="1649"/>
              </a:cxn>
              <a:cxn ang="0">
                <a:pos x="183" y="1722"/>
              </a:cxn>
              <a:cxn ang="0">
                <a:pos x="128" y="1749"/>
              </a:cxn>
              <a:cxn ang="0">
                <a:pos x="83" y="1804"/>
              </a:cxn>
              <a:cxn ang="0">
                <a:pos x="55" y="1822"/>
              </a:cxn>
              <a:cxn ang="0">
                <a:pos x="37" y="1841"/>
              </a:cxn>
              <a:cxn ang="0">
                <a:pos x="0" y="1905"/>
              </a:cxn>
            </a:cxnLst>
            <a:rect l="0" t="0" r="r" b="b"/>
            <a:pathLst>
              <a:path w="1088" h="1905">
                <a:moveTo>
                  <a:pt x="55" y="835"/>
                </a:moveTo>
                <a:cubicBezTo>
                  <a:pt x="75" y="772"/>
                  <a:pt x="118" y="698"/>
                  <a:pt x="174" y="661"/>
                </a:cubicBezTo>
                <a:cubicBezTo>
                  <a:pt x="183" y="646"/>
                  <a:pt x="188" y="628"/>
                  <a:pt x="201" y="615"/>
                </a:cubicBezTo>
                <a:cubicBezTo>
                  <a:pt x="211" y="605"/>
                  <a:pt x="227" y="604"/>
                  <a:pt x="238" y="597"/>
                </a:cubicBezTo>
                <a:cubicBezTo>
                  <a:pt x="290" y="563"/>
                  <a:pt x="333" y="517"/>
                  <a:pt x="393" y="497"/>
                </a:cubicBezTo>
                <a:cubicBezTo>
                  <a:pt x="436" y="454"/>
                  <a:pt x="534" y="429"/>
                  <a:pt x="595" y="405"/>
                </a:cubicBezTo>
                <a:cubicBezTo>
                  <a:pt x="613" y="398"/>
                  <a:pt x="633" y="397"/>
                  <a:pt x="649" y="387"/>
                </a:cubicBezTo>
                <a:cubicBezTo>
                  <a:pt x="687" y="363"/>
                  <a:pt x="730" y="348"/>
                  <a:pt x="768" y="323"/>
                </a:cubicBezTo>
                <a:cubicBezTo>
                  <a:pt x="812" y="294"/>
                  <a:pt x="833" y="243"/>
                  <a:pt x="878" y="213"/>
                </a:cubicBezTo>
                <a:cubicBezTo>
                  <a:pt x="918" y="92"/>
                  <a:pt x="871" y="214"/>
                  <a:pt x="924" y="122"/>
                </a:cubicBezTo>
                <a:cubicBezTo>
                  <a:pt x="943" y="90"/>
                  <a:pt x="933" y="59"/>
                  <a:pt x="960" y="30"/>
                </a:cubicBezTo>
                <a:cubicBezTo>
                  <a:pt x="963" y="21"/>
                  <a:pt x="960" y="6"/>
                  <a:pt x="969" y="3"/>
                </a:cubicBezTo>
                <a:cubicBezTo>
                  <a:pt x="977" y="0"/>
                  <a:pt x="983" y="14"/>
                  <a:pt x="988" y="21"/>
                </a:cubicBezTo>
                <a:cubicBezTo>
                  <a:pt x="995" y="30"/>
                  <a:pt x="1000" y="40"/>
                  <a:pt x="1006" y="49"/>
                </a:cubicBezTo>
                <a:cubicBezTo>
                  <a:pt x="1017" y="94"/>
                  <a:pt x="1026" y="139"/>
                  <a:pt x="1052" y="177"/>
                </a:cubicBezTo>
                <a:cubicBezTo>
                  <a:pt x="1065" y="217"/>
                  <a:pt x="1078" y="255"/>
                  <a:pt x="1088" y="295"/>
                </a:cubicBezTo>
                <a:cubicBezTo>
                  <a:pt x="1085" y="316"/>
                  <a:pt x="1088" y="339"/>
                  <a:pt x="1079" y="359"/>
                </a:cubicBezTo>
                <a:cubicBezTo>
                  <a:pt x="1075" y="369"/>
                  <a:pt x="1060" y="370"/>
                  <a:pt x="1052" y="378"/>
                </a:cubicBezTo>
                <a:cubicBezTo>
                  <a:pt x="1009" y="421"/>
                  <a:pt x="969" y="479"/>
                  <a:pt x="942" y="533"/>
                </a:cubicBezTo>
                <a:cubicBezTo>
                  <a:pt x="948" y="578"/>
                  <a:pt x="955" y="618"/>
                  <a:pt x="969" y="661"/>
                </a:cubicBezTo>
                <a:cubicBezTo>
                  <a:pt x="976" y="830"/>
                  <a:pt x="977" y="850"/>
                  <a:pt x="997" y="972"/>
                </a:cubicBezTo>
                <a:cubicBezTo>
                  <a:pt x="994" y="1039"/>
                  <a:pt x="993" y="1106"/>
                  <a:pt x="988" y="1173"/>
                </a:cubicBezTo>
                <a:cubicBezTo>
                  <a:pt x="985" y="1210"/>
                  <a:pt x="963" y="1229"/>
                  <a:pt x="942" y="1255"/>
                </a:cubicBezTo>
                <a:cubicBezTo>
                  <a:pt x="882" y="1328"/>
                  <a:pt x="804" y="1382"/>
                  <a:pt x="713" y="1411"/>
                </a:cubicBezTo>
                <a:cubicBezTo>
                  <a:pt x="704" y="1417"/>
                  <a:pt x="696" y="1425"/>
                  <a:pt x="686" y="1429"/>
                </a:cubicBezTo>
                <a:cubicBezTo>
                  <a:pt x="668" y="1437"/>
                  <a:pt x="631" y="1447"/>
                  <a:pt x="631" y="1447"/>
                </a:cubicBezTo>
                <a:cubicBezTo>
                  <a:pt x="583" y="1481"/>
                  <a:pt x="520" y="1494"/>
                  <a:pt x="467" y="1521"/>
                </a:cubicBezTo>
                <a:cubicBezTo>
                  <a:pt x="437" y="1536"/>
                  <a:pt x="399" y="1571"/>
                  <a:pt x="384" y="1594"/>
                </a:cubicBezTo>
                <a:cubicBezTo>
                  <a:pt x="371" y="1613"/>
                  <a:pt x="364" y="1632"/>
                  <a:pt x="339" y="1639"/>
                </a:cubicBezTo>
                <a:cubicBezTo>
                  <a:pt x="315" y="1646"/>
                  <a:pt x="290" y="1646"/>
                  <a:pt x="265" y="1649"/>
                </a:cubicBezTo>
                <a:cubicBezTo>
                  <a:pt x="220" y="1664"/>
                  <a:pt x="220" y="1699"/>
                  <a:pt x="183" y="1722"/>
                </a:cubicBezTo>
                <a:cubicBezTo>
                  <a:pt x="123" y="1760"/>
                  <a:pt x="191" y="1697"/>
                  <a:pt x="128" y="1749"/>
                </a:cubicBezTo>
                <a:cubicBezTo>
                  <a:pt x="31" y="1830"/>
                  <a:pt x="160" y="1729"/>
                  <a:pt x="83" y="1804"/>
                </a:cubicBezTo>
                <a:cubicBezTo>
                  <a:pt x="75" y="1812"/>
                  <a:pt x="64" y="1815"/>
                  <a:pt x="55" y="1822"/>
                </a:cubicBezTo>
                <a:cubicBezTo>
                  <a:pt x="48" y="1827"/>
                  <a:pt x="43" y="1835"/>
                  <a:pt x="37" y="1841"/>
                </a:cubicBezTo>
                <a:cubicBezTo>
                  <a:pt x="28" y="1869"/>
                  <a:pt x="12" y="1879"/>
                  <a:pt x="0" y="1905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7" name="Freeform 43"/>
          <p:cNvSpPr>
            <a:spLocks/>
          </p:cNvSpPr>
          <p:nvPr/>
        </p:nvSpPr>
        <p:spPr bwMode="auto">
          <a:xfrm>
            <a:off x="4140200" y="4581525"/>
            <a:ext cx="936625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317" y="408"/>
              </a:cxn>
              <a:cxn ang="0">
                <a:pos x="590" y="0"/>
              </a:cxn>
            </a:cxnLst>
            <a:rect l="0" t="0" r="r" b="b"/>
            <a:pathLst>
              <a:path w="590" h="816">
                <a:moveTo>
                  <a:pt x="0" y="816"/>
                </a:moveTo>
                <a:cubicBezTo>
                  <a:pt x="109" y="680"/>
                  <a:pt x="219" y="544"/>
                  <a:pt x="317" y="408"/>
                </a:cubicBezTo>
                <a:cubicBezTo>
                  <a:pt x="415" y="272"/>
                  <a:pt x="545" y="68"/>
                  <a:pt x="590" y="0"/>
                </a:cubicBezTo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2815074" y="4508500"/>
            <a:ext cx="697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</a:rPr>
              <a:t>69</a:t>
            </a:r>
            <a:endParaRPr lang="ru-RU" sz="36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 noChangeAspect="1"/>
          </p:cNvGrpSpPr>
          <p:nvPr/>
        </p:nvGrpSpPr>
        <p:grpSpPr bwMode="auto">
          <a:xfrm>
            <a:off x="1692275" y="-26988"/>
            <a:ext cx="5943600" cy="8343901"/>
            <a:chOff x="2274" y="6111"/>
            <a:chExt cx="7341" cy="10173"/>
          </a:xfrm>
        </p:grpSpPr>
        <p:sp>
          <p:nvSpPr>
            <p:cNvPr id="6165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274" y="6111"/>
              <a:ext cx="7341" cy="10173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 rot="2360670">
              <a:off x="7074" y="6250"/>
              <a:ext cx="1554" cy="320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 rot="-1789261">
              <a:off x="5097" y="6111"/>
              <a:ext cx="1553" cy="320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00">
                <a:latin typeface="Arial" pitchFamily="34" charset="0"/>
              </a:endParaRPr>
            </a:p>
            <a:p>
              <a:pPr eaLnBrk="0" hangingPunct="0"/>
              <a:endParaRPr lang="ru-RU" sz="1800">
                <a:latin typeface="Arial" pitchFamily="34" charset="0"/>
              </a:endParaRPr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 rot="16200000">
              <a:off x="4260" y="7484"/>
              <a:ext cx="1532" cy="32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 rot="-47897827">
              <a:off x="7226" y="8040"/>
              <a:ext cx="1531" cy="324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Arial" pitchFamily="34" charset="0"/>
                  <a:cs typeface="Times New Roman" pitchFamily="18" charset="0"/>
                </a:rPr>
                <a:t>               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5803" y="8480"/>
              <a:ext cx="1694" cy="139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4800">
                  <a:latin typeface="Arial" pitchFamily="34" charset="0"/>
                  <a:cs typeface="Times New Roman" pitchFamily="18" charset="0"/>
                </a:rPr>
                <a:t>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7074" y="13218"/>
              <a:ext cx="1553" cy="8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pitchFamily="34" charset="0"/>
              </a:endParaRPr>
            </a:p>
          </p:txBody>
        </p:sp>
      </p:grpSp>
      <p:grpSp>
        <p:nvGrpSpPr>
          <p:cNvPr id="3" name="Group 28"/>
          <p:cNvGrpSpPr>
            <a:grpSpLocks noChangeAspect="1"/>
          </p:cNvGrpSpPr>
          <p:nvPr/>
        </p:nvGrpSpPr>
        <p:grpSpPr bwMode="auto">
          <a:xfrm>
            <a:off x="1692275" y="-26988"/>
            <a:ext cx="7344284" cy="8343901"/>
            <a:chOff x="2274" y="6111"/>
            <a:chExt cx="9071" cy="10173"/>
          </a:xfrm>
        </p:grpSpPr>
        <p:sp>
          <p:nvSpPr>
            <p:cNvPr id="6173" name="AutoShape 29"/>
            <p:cNvSpPr>
              <a:spLocks noChangeAspect="1" noChangeArrowheads="1" noTextEdit="1"/>
            </p:cNvSpPr>
            <p:nvPr/>
          </p:nvSpPr>
          <p:spPr bwMode="auto">
            <a:xfrm>
              <a:off x="2274" y="6111"/>
              <a:ext cx="7341" cy="10173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 rot="2360670">
              <a:off x="7074" y="6250"/>
              <a:ext cx="1554" cy="3206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 rot="-1789261">
              <a:off x="5097" y="6111"/>
              <a:ext cx="1553" cy="3206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800">
                <a:latin typeface="Arial" pitchFamily="34" charset="0"/>
              </a:endParaRPr>
            </a:p>
            <a:p>
              <a:pPr eaLnBrk="0" hangingPunct="0"/>
              <a:endParaRPr lang="ru-RU" sz="1800">
                <a:latin typeface="Arial" pitchFamily="34" charset="0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 rot="16200000">
              <a:off x="4260" y="7484"/>
              <a:ext cx="1532" cy="324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 sz="1800">
                <a:latin typeface="Arial" pitchFamily="34" charset="0"/>
              </a:endParaRPr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 rot="-47897827">
              <a:off x="7226" y="8040"/>
              <a:ext cx="1531" cy="3247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Arial" pitchFamily="34" charset="0"/>
                  <a:cs typeface="Times New Roman" pitchFamily="18" charset="0"/>
                </a:rPr>
                <a:t>               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5803" y="8480"/>
              <a:ext cx="1694" cy="1394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4800">
                  <a:latin typeface="Arial" pitchFamily="34" charset="0"/>
                  <a:cs typeface="Times New Roman" pitchFamily="18" charset="0"/>
                </a:rPr>
                <a:t> </a:t>
              </a:r>
              <a:endParaRPr lang="ru-RU" sz="1800">
                <a:latin typeface="Arial" pitchFamily="34" charset="0"/>
              </a:endParaRPr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6649" y="12423"/>
              <a:ext cx="4696" cy="1631"/>
            </a:xfrm>
            <a:prstGeom prst="rect">
              <a:avLst/>
            </a:prstGeom>
            <a:solidFill>
              <a:srgbClr val="FFFF99">
                <a:alpha val="96001"/>
              </a:srgbClr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5400" b="1" dirty="0" smtClean="0">
                  <a:latin typeface="Arial" pitchFamily="34" charset="0"/>
                </a:rPr>
                <a:t>ядовитый</a:t>
              </a:r>
              <a:endParaRPr lang="ru-RU" sz="5400" b="1" dirty="0">
                <a:latin typeface="Arial" pitchFamily="34" charset="0"/>
              </a:endParaRPr>
            </a:p>
          </p:txBody>
        </p:sp>
      </p:grp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246381" y="981075"/>
            <a:ext cx="825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0,1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664364" y="1052513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</a:rPr>
              <a:t>0,5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070764" y="2565400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</a:rPr>
              <a:t>33,5</a:t>
            </a:r>
            <a:endParaRPr lang="ru-RU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76600" y="2133600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Arial" pitchFamily="34" charset="0"/>
              </a:rPr>
              <a:t>6,9</a:t>
            </a:r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3840163" y="3068638"/>
            <a:ext cx="1163637" cy="3900487"/>
          </a:xfrm>
          <a:custGeom>
            <a:avLst/>
            <a:gdLst/>
            <a:ahLst/>
            <a:cxnLst>
              <a:cxn ang="0">
                <a:pos x="733" y="0"/>
              </a:cxn>
              <a:cxn ang="0">
                <a:pos x="416" y="272"/>
              </a:cxn>
              <a:cxn ang="0">
                <a:pos x="53" y="1588"/>
              </a:cxn>
              <a:cxn ang="0">
                <a:pos x="98" y="2359"/>
              </a:cxn>
              <a:cxn ang="0">
                <a:pos x="98" y="2177"/>
              </a:cxn>
            </a:cxnLst>
            <a:rect l="0" t="0" r="r" b="b"/>
            <a:pathLst>
              <a:path w="733" h="2457">
                <a:moveTo>
                  <a:pt x="733" y="0"/>
                </a:moveTo>
                <a:cubicBezTo>
                  <a:pt x="631" y="3"/>
                  <a:pt x="529" y="7"/>
                  <a:pt x="416" y="272"/>
                </a:cubicBezTo>
                <a:cubicBezTo>
                  <a:pt x="303" y="537"/>
                  <a:pt x="106" y="1240"/>
                  <a:pt x="53" y="1588"/>
                </a:cubicBezTo>
                <a:cubicBezTo>
                  <a:pt x="0" y="1936"/>
                  <a:pt x="91" y="2261"/>
                  <a:pt x="98" y="2359"/>
                </a:cubicBezTo>
                <a:cubicBezTo>
                  <a:pt x="105" y="2457"/>
                  <a:pt x="101" y="2317"/>
                  <a:pt x="98" y="2177"/>
                </a:cubicBez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5" name="Freeform 41"/>
          <p:cNvSpPr>
            <a:spLocks/>
          </p:cNvSpPr>
          <p:nvPr/>
        </p:nvSpPr>
        <p:spPr bwMode="auto">
          <a:xfrm>
            <a:off x="1984375" y="2960688"/>
            <a:ext cx="2006600" cy="3570287"/>
          </a:xfrm>
          <a:custGeom>
            <a:avLst/>
            <a:gdLst/>
            <a:ahLst/>
            <a:cxnLst>
              <a:cxn ang="0">
                <a:pos x="1264" y="1381"/>
              </a:cxn>
              <a:cxn ang="0">
                <a:pos x="1246" y="1253"/>
              </a:cxn>
              <a:cxn ang="0">
                <a:pos x="1173" y="1161"/>
              </a:cxn>
              <a:cxn ang="0">
                <a:pos x="953" y="732"/>
              </a:cxn>
              <a:cxn ang="0">
                <a:pos x="807" y="713"/>
              </a:cxn>
              <a:cxn ang="0">
                <a:pos x="469" y="540"/>
              </a:cxn>
              <a:cxn ang="0">
                <a:pos x="405" y="466"/>
              </a:cxn>
              <a:cxn ang="0">
                <a:pos x="259" y="338"/>
              </a:cxn>
              <a:cxn ang="0">
                <a:pos x="167" y="210"/>
              </a:cxn>
              <a:cxn ang="0">
                <a:pos x="103" y="101"/>
              </a:cxn>
              <a:cxn ang="0">
                <a:pos x="57" y="0"/>
              </a:cxn>
              <a:cxn ang="0">
                <a:pos x="48" y="28"/>
              </a:cxn>
              <a:cxn ang="0">
                <a:pos x="131" y="631"/>
              </a:cxn>
              <a:cxn ang="0">
                <a:pos x="103" y="686"/>
              </a:cxn>
              <a:cxn ang="0">
                <a:pos x="94" y="750"/>
              </a:cxn>
              <a:cxn ang="0">
                <a:pos x="85" y="777"/>
              </a:cxn>
              <a:cxn ang="0">
                <a:pos x="213" y="1189"/>
              </a:cxn>
              <a:cxn ang="0">
                <a:pos x="222" y="1216"/>
              </a:cxn>
              <a:cxn ang="0">
                <a:pos x="268" y="1262"/>
              </a:cxn>
              <a:cxn ang="0">
                <a:pos x="323" y="1381"/>
              </a:cxn>
              <a:cxn ang="0">
                <a:pos x="414" y="1481"/>
              </a:cxn>
              <a:cxn ang="0">
                <a:pos x="469" y="1527"/>
              </a:cxn>
              <a:cxn ang="0">
                <a:pos x="487" y="1554"/>
              </a:cxn>
              <a:cxn ang="0">
                <a:pos x="542" y="1600"/>
              </a:cxn>
              <a:cxn ang="0">
                <a:pos x="597" y="1673"/>
              </a:cxn>
              <a:cxn ang="0">
                <a:pos x="670" y="1792"/>
              </a:cxn>
              <a:cxn ang="0">
                <a:pos x="716" y="1829"/>
              </a:cxn>
              <a:cxn ang="0">
                <a:pos x="825" y="1948"/>
              </a:cxn>
              <a:cxn ang="0">
                <a:pos x="871" y="2002"/>
              </a:cxn>
              <a:cxn ang="0">
                <a:pos x="1008" y="2121"/>
              </a:cxn>
              <a:cxn ang="0">
                <a:pos x="1063" y="2158"/>
              </a:cxn>
              <a:cxn ang="0">
                <a:pos x="1118" y="2194"/>
              </a:cxn>
              <a:cxn ang="0">
                <a:pos x="1264" y="2249"/>
              </a:cxn>
            </a:cxnLst>
            <a:rect l="0" t="0" r="r" b="b"/>
            <a:pathLst>
              <a:path w="1264" h="2249">
                <a:moveTo>
                  <a:pt x="1264" y="1381"/>
                </a:moveTo>
                <a:cubicBezTo>
                  <a:pt x="1264" y="1378"/>
                  <a:pt x="1263" y="1282"/>
                  <a:pt x="1246" y="1253"/>
                </a:cubicBezTo>
                <a:cubicBezTo>
                  <a:pt x="1223" y="1214"/>
                  <a:pt x="1190" y="1213"/>
                  <a:pt x="1173" y="1161"/>
                </a:cubicBezTo>
                <a:cubicBezTo>
                  <a:pt x="1128" y="1027"/>
                  <a:pt x="1091" y="802"/>
                  <a:pt x="953" y="732"/>
                </a:cubicBezTo>
                <a:cubicBezTo>
                  <a:pt x="909" y="710"/>
                  <a:pt x="850" y="716"/>
                  <a:pt x="807" y="713"/>
                </a:cubicBezTo>
                <a:cubicBezTo>
                  <a:pt x="675" y="687"/>
                  <a:pt x="569" y="628"/>
                  <a:pt x="469" y="540"/>
                </a:cubicBezTo>
                <a:cubicBezTo>
                  <a:pt x="341" y="428"/>
                  <a:pt x="512" y="573"/>
                  <a:pt x="405" y="466"/>
                </a:cubicBezTo>
                <a:cubicBezTo>
                  <a:pt x="360" y="421"/>
                  <a:pt x="301" y="386"/>
                  <a:pt x="259" y="338"/>
                </a:cubicBezTo>
                <a:cubicBezTo>
                  <a:pt x="223" y="297"/>
                  <a:pt x="205" y="250"/>
                  <a:pt x="167" y="210"/>
                </a:cubicBezTo>
                <a:cubicBezTo>
                  <a:pt x="152" y="165"/>
                  <a:pt x="128" y="139"/>
                  <a:pt x="103" y="101"/>
                </a:cubicBezTo>
                <a:cubicBezTo>
                  <a:pt x="93" y="62"/>
                  <a:pt x="80" y="34"/>
                  <a:pt x="57" y="0"/>
                </a:cubicBezTo>
                <a:cubicBezTo>
                  <a:pt x="54" y="9"/>
                  <a:pt x="48" y="18"/>
                  <a:pt x="48" y="28"/>
                </a:cubicBezTo>
                <a:cubicBezTo>
                  <a:pt x="48" y="93"/>
                  <a:pt x="0" y="507"/>
                  <a:pt x="131" y="631"/>
                </a:cubicBezTo>
                <a:cubicBezTo>
                  <a:pt x="124" y="650"/>
                  <a:pt x="109" y="666"/>
                  <a:pt x="103" y="686"/>
                </a:cubicBezTo>
                <a:cubicBezTo>
                  <a:pt x="97" y="707"/>
                  <a:pt x="98" y="729"/>
                  <a:pt x="94" y="750"/>
                </a:cubicBezTo>
                <a:cubicBezTo>
                  <a:pt x="92" y="759"/>
                  <a:pt x="88" y="768"/>
                  <a:pt x="85" y="777"/>
                </a:cubicBezTo>
                <a:cubicBezTo>
                  <a:pt x="98" y="936"/>
                  <a:pt x="98" y="1074"/>
                  <a:pt x="213" y="1189"/>
                </a:cubicBezTo>
                <a:cubicBezTo>
                  <a:pt x="216" y="1198"/>
                  <a:pt x="216" y="1208"/>
                  <a:pt x="222" y="1216"/>
                </a:cubicBezTo>
                <a:cubicBezTo>
                  <a:pt x="235" y="1233"/>
                  <a:pt x="268" y="1262"/>
                  <a:pt x="268" y="1262"/>
                </a:cubicBezTo>
                <a:cubicBezTo>
                  <a:pt x="281" y="1313"/>
                  <a:pt x="287" y="1345"/>
                  <a:pt x="323" y="1381"/>
                </a:cubicBezTo>
                <a:cubicBezTo>
                  <a:pt x="338" y="1426"/>
                  <a:pt x="372" y="1461"/>
                  <a:pt x="414" y="1481"/>
                </a:cubicBezTo>
                <a:cubicBezTo>
                  <a:pt x="457" y="1547"/>
                  <a:pt x="401" y="1471"/>
                  <a:pt x="469" y="1527"/>
                </a:cubicBezTo>
                <a:cubicBezTo>
                  <a:pt x="477" y="1534"/>
                  <a:pt x="480" y="1545"/>
                  <a:pt x="487" y="1554"/>
                </a:cubicBezTo>
                <a:cubicBezTo>
                  <a:pt x="504" y="1576"/>
                  <a:pt x="518" y="1583"/>
                  <a:pt x="542" y="1600"/>
                </a:cubicBezTo>
                <a:cubicBezTo>
                  <a:pt x="554" y="1638"/>
                  <a:pt x="580" y="1638"/>
                  <a:pt x="597" y="1673"/>
                </a:cubicBezTo>
                <a:cubicBezTo>
                  <a:pt x="620" y="1720"/>
                  <a:pt x="616" y="1756"/>
                  <a:pt x="670" y="1792"/>
                </a:cubicBezTo>
                <a:cubicBezTo>
                  <a:pt x="693" y="1807"/>
                  <a:pt x="699" y="1809"/>
                  <a:pt x="716" y="1829"/>
                </a:cubicBezTo>
                <a:cubicBezTo>
                  <a:pt x="754" y="1874"/>
                  <a:pt x="778" y="1911"/>
                  <a:pt x="825" y="1948"/>
                </a:cubicBezTo>
                <a:cubicBezTo>
                  <a:pt x="844" y="2000"/>
                  <a:pt x="821" y="1952"/>
                  <a:pt x="871" y="2002"/>
                </a:cubicBezTo>
                <a:cubicBezTo>
                  <a:pt x="919" y="2050"/>
                  <a:pt x="944" y="2095"/>
                  <a:pt x="1008" y="2121"/>
                </a:cubicBezTo>
                <a:cubicBezTo>
                  <a:pt x="1094" y="2207"/>
                  <a:pt x="987" y="2108"/>
                  <a:pt x="1063" y="2158"/>
                </a:cubicBezTo>
                <a:cubicBezTo>
                  <a:pt x="1131" y="2203"/>
                  <a:pt x="1054" y="2173"/>
                  <a:pt x="1118" y="2194"/>
                </a:cubicBezTo>
                <a:cubicBezTo>
                  <a:pt x="1177" y="2235"/>
                  <a:pt x="1190" y="2249"/>
                  <a:pt x="1264" y="2249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6" name="Freeform 42"/>
          <p:cNvSpPr>
            <a:spLocks/>
          </p:cNvSpPr>
          <p:nvPr/>
        </p:nvSpPr>
        <p:spPr bwMode="auto">
          <a:xfrm>
            <a:off x="3990975" y="3536950"/>
            <a:ext cx="1727200" cy="3024188"/>
          </a:xfrm>
          <a:custGeom>
            <a:avLst/>
            <a:gdLst/>
            <a:ahLst/>
            <a:cxnLst>
              <a:cxn ang="0">
                <a:pos x="55" y="835"/>
              </a:cxn>
              <a:cxn ang="0">
                <a:pos x="174" y="661"/>
              </a:cxn>
              <a:cxn ang="0">
                <a:pos x="201" y="615"/>
              </a:cxn>
              <a:cxn ang="0">
                <a:pos x="238" y="597"/>
              </a:cxn>
              <a:cxn ang="0">
                <a:pos x="393" y="497"/>
              </a:cxn>
              <a:cxn ang="0">
                <a:pos x="595" y="405"/>
              </a:cxn>
              <a:cxn ang="0">
                <a:pos x="649" y="387"/>
              </a:cxn>
              <a:cxn ang="0">
                <a:pos x="768" y="323"/>
              </a:cxn>
              <a:cxn ang="0">
                <a:pos x="878" y="213"/>
              </a:cxn>
              <a:cxn ang="0">
                <a:pos x="924" y="122"/>
              </a:cxn>
              <a:cxn ang="0">
                <a:pos x="960" y="30"/>
              </a:cxn>
              <a:cxn ang="0">
                <a:pos x="969" y="3"/>
              </a:cxn>
              <a:cxn ang="0">
                <a:pos x="988" y="21"/>
              </a:cxn>
              <a:cxn ang="0">
                <a:pos x="1006" y="49"/>
              </a:cxn>
              <a:cxn ang="0">
                <a:pos x="1052" y="177"/>
              </a:cxn>
              <a:cxn ang="0">
                <a:pos x="1088" y="295"/>
              </a:cxn>
              <a:cxn ang="0">
                <a:pos x="1079" y="359"/>
              </a:cxn>
              <a:cxn ang="0">
                <a:pos x="1052" y="378"/>
              </a:cxn>
              <a:cxn ang="0">
                <a:pos x="942" y="533"/>
              </a:cxn>
              <a:cxn ang="0">
                <a:pos x="969" y="661"/>
              </a:cxn>
              <a:cxn ang="0">
                <a:pos x="997" y="972"/>
              </a:cxn>
              <a:cxn ang="0">
                <a:pos x="988" y="1173"/>
              </a:cxn>
              <a:cxn ang="0">
                <a:pos x="942" y="1255"/>
              </a:cxn>
              <a:cxn ang="0">
                <a:pos x="713" y="1411"/>
              </a:cxn>
              <a:cxn ang="0">
                <a:pos x="686" y="1429"/>
              </a:cxn>
              <a:cxn ang="0">
                <a:pos x="631" y="1447"/>
              </a:cxn>
              <a:cxn ang="0">
                <a:pos x="467" y="1521"/>
              </a:cxn>
              <a:cxn ang="0">
                <a:pos x="384" y="1594"/>
              </a:cxn>
              <a:cxn ang="0">
                <a:pos x="339" y="1639"/>
              </a:cxn>
              <a:cxn ang="0">
                <a:pos x="265" y="1649"/>
              </a:cxn>
              <a:cxn ang="0">
                <a:pos x="183" y="1722"/>
              </a:cxn>
              <a:cxn ang="0">
                <a:pos x="128" y="1749"/>
              </a:cxn>
              <a:cxn ang="0">
                <a:pos x="83" y="1804"/>
              </a:cxn>
              <a:cxn ang="0">
                <a:pos x="55" y="1822"/>
              </a:cxn>
              <a:cxn ang="0">
                <a:pos x="37" y="1841"/>
              </a:cxn>
              <a:cxn ang="0">
                <a:pos x="0" y="1905"/>
              </a:cxn>
            </a:cxnLst>
            <a:rect l="0" t="0" r="r" b="b"/>
            <a:pathLst>
              <a:path w="1088" h="1905">
                <a:moveTo>
                  <a:pt x="55" y="835"/>
                </a:moveTo>
                <a:cubicBezTo>
                  <a:pt x="75" y="772"/>
                  <a:pt x="118" y="698"/>
                  <a:pt x="174" y="661"/>
                </a:cubicBezTo>
                <a:cubicBezTo>
                  <a:pt x="183" y="646"/>
                  <a:pt x="188" y="628"/>
                  <a:pt x="201" y="615"/>
                </a:cubicBezTo>
                <a:cubicBezTo>
                  <a:pt x="211" y="605"/>
                  <a:pt x="227" y="604"/>
                  <a:pt x="238" y="597"/>
                </a:cubicBezTo>
                <a:cubicBezTo>
                  <a:pt x="290" y="563"/>
                  <a:pt x="333" y="517"/>
                  <a:pt x="393" y="497"/>
                </a:cubicBezTo>
                <a:cubicBezTo>
                  <a:pt x="436" y="454"/>
                  <a:pt x="534" y="429"/>
                  <a:pt x="595" y="405"/>
                </a:cubicBezTo>
                <a:cubicBezTo>
                  <a:pt x="613" y="398"/>
                  <a:pt x="633" y="397"/>
                  <a:pt x="649" y="387"/>
                </a:cubicBezTo>
                <a:cubicBezTo>
                  <a:pt x="687" y="363"/>
                  <a:pt x="730" y="348"/>
                  <a:pt x="768" y="323"/>
                </a:cubicBezTo>
                <a:cubicBezTo>
                  <a:pt x="812" y="294"/>
                  <a:pt x="833" y="243"/>
                  <a:pt x="878" y="213"/>
                </a:cubicBezTo>
                <a:cubicBezTo>
                  <a:pt x="918" y="92"/>
                  <a:pt x="871" y="214"/>
                  <a:pt x="924" y="122"/>
                </a:cubicBezTo>
                <a:cubicBezTo>
                  <a:pt x="943" y="90"/>
                  <a:pt x="933" y="59"/>
                  <a:pt x="960" y="30"/>
                </a:cubicBezTo>
                <a:cubicBezTo>
                  <a:pt x="963" y="21"/>
                  <a:pt x="960" y="6"/>
                  <a:pt x="969" y="3"/>
                </a:cubicBezTo>
                <a:cubicBezTo>
                  <a:pt x="977" y="0"/>
                  <a:pt x="983" y="14"/>
                  <a:pt x="988" y="21"/>
                </a:cubicBezTo>
                <a:cubicBezTo>
                  <a:pt x="995" y="30"/>
                  <a:pt x="1000" y="40"/>
                  <a:pt x="1006" y="49"/>
                </a:cubicBezTo>
                <a:cubicBezTo>
                  <a:pt x="1017" y="94"/>
                  <a:pt x="1026" y="139"/>
                  <a:pt x="1052" y="177"/>
                </a:cubicBezTo>
                <a:cubicBezTo>
                  <a:pt x="1065" y="217"/>
                  <a:pt x="1078" y="255"/>
                  <a:pt x="1088" y="295"/>
                </a:cubicBezTo>
                <a:cubicBezTo>
                  <a:pt x="1085" y="316"/>
                  <a:pt x="1088" y="339"/>
                  <a:pt x="1079" y="359"/>
                </a:cubicBezTo>
                <a:cubicBezTo>
                  <a:pt x="1075" y="369"/>
                  <a:pt x="1060" y="370"/>
                  <a:pt x="1052" y="378"/>
                </a:cubicBezTo>
                <a:cubicBezTo>
                  <a:pt x="1009" y="421"/>
                  <a:pt x="969" y="479"/>
                  <a:pt x="942" y="533"/>
                </a:cubicBezTo>
                <a:cubicBezTo>
                  <a:pt x="948" y="578"/>
                  <a:pt x="955" y="618"/>
                  <a:pt x="969" y="661"/>
                </a:cubicBezTo>
                <a:cubicBezTo>
                  <a:pt x="976" y="830"/>
                  <a:pt x="977" y="850"/>
                  <a:pt x="997" y="972"/>
                </a:cubicBezTo>
                <a:cubicBezTo>
                  <a:pt x="994" y="1039"/>
                  <a:pt x="993" y="1106"/>
                  <a:pt x="988" y="1173"/>
                </a:cubicBezTo>
                <a:cubicBezTo>
                  <a:pt x="985" y="1210"/>
                  <a:pt x="963" y="1229"/>
                  <a:pt x="942" y="1255"/>
                </a:cubicBezTo>
                <a:cubicBezTo>
                  <a:pt x="882" y="1328"/>
                  <a:pt x="804" y="1382"/>
                  <a:pt x="713" y="1411"/>
                </a:cubicBezTo>
                <a:cubicBezTo>
                  <a:pt x="704" y="1417"/>
                  <a:pt x="696" y="1425"/>
                  <a:pt x="686" y="1429"/>
                </a:cubicBezTo>
                <a:cubicBezTo>
                  <a:pt x="668" y="1437"/>
                  <a:pt x="631" y="1447"/>
                  <a:pt x="631" y="1447"/>
                </a:cubicBezTo>
                <a:cubicBezTo>
                  <a:pt x="583" y="1481"/>
                  <a:pt x="520" y="1494"/>
                  <a:pt x="467" y="1521"/>
                </a:cubicBezTo>
                <a:cubicBezTo>
                  <a:pt x="437" y="1536"/>
                  <a:pt x="399" y="1571"/>
                  <a:pt x="384" y="1594"/>
                </a:cubicBezTo>
                <a:cubicBezTo>
                  <a:pt x="371" y="1613"/>
                  <a:pt x="364" y="1632"/>
                  <a:pt x="339" y="1639"/>
                </a:cubicBezTo>
                <a:cubicBezTo>
                  <a:pt x="315" y="1646"/>
                  <a:pt x="290" y="1646"/>
                  <a:pt x="265" y="1649"/>
                </a:cubicBezTo>
                <a:cubicBezTo>
                  <a:pt x="220" y="1664"/>
                  <a:pt x="220" y="1699"/>
                  <a:pt x="183" y="1722"/>
                </a:cubicBezTo>
                <a:cubicBezTo>
                  <a:pt x="123" y="1760"/>
                  <a:pt x="191" y="1697"/>
                  <a:pt x="128" y="1749"/>
                </a:cubicBezTo>
                <a:cubicBezTo>
                  <a:pt x="31" y="1830"/>
                  <a:pt x="160" y="1729"/>
                  <a:pt x="83" y="1804"/>
                </a:cubicBezTo>
                <a:cubicBezTo>
                  <a:pt x="75" y="1812"/>
                  <a:pt x="64" y="1815"/>
                  <a:pt x="55" y="1822"/>
                </a:cubicBezTo>
                <a:cubicBezTo>
                  <a:pt x="48" y="1827"/>
                  <a:pt x="43" y="1835"/>
                  <a:pt x="37" y="1841"/>
                </a:cubicBezTo>
                <a:cubicBezTo>
                  <a:pt x="28" y="1869"/>
                  <a:pt x="12" y="1879"/>
                  <a:pt x="0" y="1905"/>
                </a:cubicBezTo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7" name="Freeform 43"/>
          <p:cNvSpPr>
            <a:spLocks/>
          </p:cNvSpPr>
          <p:nvPr/>
        </p:nvSpPr>
        <p:spPr bwMode="auto">
          <a:xfrm>
            <a:off x="4140200" y="4581525"/>
            <a:ext cx="936625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317" y="408"/>
              </a:cxn>
              <a:cxn ang="0">
                <a:pos x="590" y="0"/>
              </a:cxn>
            </a:cxnLst>
            <a:rect l="0" t="0" r="r" b="b"/>
            <a:pathLst>
              <a:path w="590" h="816">
                <a:moveTo>
                  <a:pt x="0" y="816"/>
                </a:moveTo>
                <a:cubicBezTo>
                  <a:pt x="109" y="680"/>
                  <a:pt x="219" y="544"/>
                  <a:pt x="317" y="408"/>
                </a:cubicBezTo>
                <a:cubicBezTo>
                  <a:pt x="415" y="272"/>
                  <a:pt x="545" y="68"/>
                  <a:pt x="590" y="0"/>
                </a:cubicBezTo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2815074" y="4508500"/>
            <a:ext cx="6976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</a:rPr>
              <a:t>69</a:t>
            </a:r>
            <a:endParaRPr lang="ru-RU" sz="3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6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13"/>
          <p:cNvSpPr>
            <a:spLocks noChangeArrowheads="1" noChangeShapeType="1" noTextEdit="1"/>
          </p:cNvSpPr>
          <p:nvPr/>
        </p:nvSpPr>
        <p:spPr bwMode="auto">
          <a:xfrm rot="5400000">
            <a:off x="5364163" y="3573463"/>
            <a:ext cx="5040312" cy="100806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Ромашка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313" y="188913"/>
            <a:ext cx="5616575" cy="574675"/>
            <a:chOff x="340" y="210"/>
            <a:chExt cx="5036" cy="771"/>
          </a:xfrm>
        </p:grpSpPr>
        <p:sp>
          <p:nvSpPr>
            <p:cNvPr id="30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3100" name="Picture 16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36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229225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7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836613"/>
            <a:ext cx="13668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643438" y="2060575"/>
            <a:ext cx="2447925" cy="1871663"/>
            <a:chOff x="2925" y="1298"/>
            <a:chExt cx="1542" cy="1179"/>
          </a:xfrm>
        </p:grpSpPr>
        <p:sp>
          <p:nvSpPr>
            <p:cNvPr id="3097" name="Oval 39"/>
            <p:cNvSpPr>
              <a:spLocks noChangeArrowheads="1"/>
            </p:cNvSpPr>
            <p:nvPr/>
          </p:nvSpPr>
          <p:spPr bwMode="auto">
            <a:xfrm rot="4454214" flipH="1">
              <a:off x="3106" y="1117"/>
              <a:ext cx="1179" cy="15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8" name="Text Box 19"/>
            <p:cNvSpPr txBox="1">
              <a:spLocks noChangeArrowheads="1"/>
            </p:cNvSpPr>
            <p:nvPr/>
          </p:nvSpPr>
          <p:spPr bwMode="auto">
            <a:xfrm>
              <a:off x="3379" y="1616"/>
              <a:ext cx="63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400" b="1" dirty="0" smtClean="0">
                  <a:solidFill>
                    <a:srgbClr val="0000FF"/>
                  </a:solidFill>
                </a:rPr>
                <a:t>1</a:t>
              </a:r>
              <a:endParaRPr lang="ru-RU" sz="5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58825" y="2252663"/>
            <a:ext cx="2568575" cy="1866900"/>
            <a:chOff x="478" y="1419"/>
            <a:chExt cx="1618" cy="1176"/>
          </a:xfrm>
        </p:grpSpPr>
        <p:sp>
          <p:nvSpPr>
            <p:cNvPr id="3095" name="Oval 42"/>
            <p:cNvSpPr>
              <a:spLocks noChangeArrowheads="1"/>
            </p:cNvSpPr>
            <p:nvPr/>
          </p:nvSpPr>
          <p:spPr bwMode="auto">
            <a:xfrm rot="17288042" flipH="1">
              <a:off x="699" y="1198"/>
              <a:ext cx="1176" cy="16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Text Box 28"/>
            <p:cNvSpPr txBox="1">
              <a:spLocks noChangeArrowheads="1"/>
            </p:cNvSpPr>
            <p:nvPr/>
          </p:nvSpPr>
          <p:spPr bwMode="auto">
            <a:xfrm>
              <a:off x="839" y="1752"/>
              <a:ext cx="90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 smtClean="0">
                  <a:solidFill>
                    <a:srgbClr val="663300"/>
                  </a:solidFill>
                </a:rPr>
                <a:t>0,5</a:t>
              </a:r>
              <a:endParaRPr lang="ru-RU" sz="4800" b="1" dirty="0">
                <a:solidFill>
                  <a:srgbClr val="663300"/>
                </a:solidFill>
              </a:endParaRP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071939" y="4203700"/>
            <a:ext cx="2500313" cy="1947863"/>
            <a:chOff x="2565" y="2648"/>
            <a:chExt cx="1575" cy="1227"/>
          </a:xfrm>
        </p:grpSpPr>
        <p:sp>
          <p:nvSpPr>
            <p:cNvPr id="3093" name="Oval 40"/>
            <p:cNvSpPr>
              <a:spLocks noChangeArrowheads="1"/>
            </p:cNvSpPr>
            <p:nvPr/>
          </p:nvSpPr>
          <p:spPr bwMode="auto">
            <a:xfrm rot="18588520" flipH="1">
              <a:off x="2738" y="2475"/>
              <a:ext cx="1227" cy="1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Text Box 26"/>
            <p:cNvSpPr txBox="1">
              <a:spLocks noChangeArrowheads="1"/>
            </p:cNvSpPr>
            <p:nvPr/>
          </p:nvSpPr>
          <p:spPr bwMode="auto">
            <a:xfrm>
              <a:off x="2880" y="3022"/>
              <a:ext cx="12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dirty="0" smtClean="0">
                  <a:solidFill>
                    <a:srgbClr val="FF0066"/>
                  </a:solidFill>
                </a:rPr>
                <a:t>1</a:t>
              </a:r>
              <a:r>
                <a:rPr lang="ru-RU" sz="5400" b="1" dirty="0" smtClean="0">
                  <a:solidFill>
                    <a:srgbClr val="FF0066"/>
                  </a:solidFill>
                </a:rPr>
                <a:t>0</a:t>
              </a:r>
              <a:r>
                <a:rPr lang="en-US" sz="5400" b="1" dirty="0" smtClean="0">
                  <a:solidFill>
                    <a:srgbClr val="FF0066"/>
                  </a:solidFill>
                </a:rPr>
                <a:t>,75</a:t>
              </a:r>
              <a:endParaRPr lang="ru-RU" sz="5400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2916238" y="908050"/>
            <a:ext cx="1944687" cy="2228850"/>
            <a:chOff x="1837" y="572"/>
            <a:chExt cx="1225" cy="1404"/>
          </a:xfrm>
        </p:grpSpPr>
        <p:sp>
          <p:nvSpPr>
            <p:cNvPr id="3091" name="Oval 38"/>
            <p:cNvSpPr>
              <a:spLocks noChangeArrowheads="1"/>
            </p:cNvSpPr>
            <p:nvPr/>
          </p:nvSpPr>
          <p:spPr bwMode="auto">
            <a:xfrm rot="59759" flipH="1">
              <a:off x="1837" y="572"/>
              <a:ext cx="1225" cy="14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2" name="Text Box 17"/>
            <p:cNvSpPr txBox="1">
              <a:spLocks noChangeArrowheads="1"/>
            </p:cNvSpPr>
            <p:nvPr/>
          </p:nvSpPr>
          <p:spPr bwMode="auto">
            <a:xfrm>
              <a:off x="1935" y="900"/>
              <a:ext cx="989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dirty="0" smtClean="0">
                  <a:solidFill>
                    <a:srgbClr val="FF0000"/>
                  </a:solidFill>
                </a:rPr>
                <a:t>2,5</a:t>
              </a:r>
              <a:endParaRPr lang="ru-RU" sz="5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1547813" y="4267200"/>
            <a:ext cx="2533650" cy="1924050"/>
            <a:chOff x="975" y="2688"/>
            <a:chExt cx="1596" cy="1212"/>
          </a:xfrm>
        </p:grpSpPr>
        <p:sp>
          <p:nvSpPr>
            <p:cNvPr id="3089" name="Oval 41"/>
            <p:cNvSpPr>
              <a:spLocks noChangeArrowheads="1"/>
            </p:cNvSpPr>
            <p:nvPr/>
          </p:nvSpPr>
          <p:spPr bwMode="auto">
            <a:xfrm rot="2958843" flipH="1">
              <a:off x="1195" y="2524"/>
              <a:ext cx="1212" cy="15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0" name="Text Box 32"/>
            <p:cNvSpPr txBox="1">
              <a:spLocks noChangeArrowheads="1"/>
            </p:cNvSpPr>
            <p:nvPr/>
          </p:nvSpPr>
          <p:spPr bwMode="auto">
            <a:xfrm>
              <a:off x="975" y="3067"/>
              <a:ext cx="1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dirty="0" smtClean="0">
                  <a:solidFill>
                    <a:srgbClr val="0066FF"/>
                  </a:solidFill>
                </a:rPr>
                <a:t>1000</a:t>
              </a:r>
              <a:endParaRPr lang="ru-RU" sz="40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3084" name="Oval 3"/>
          <p:cNvSpPr>
            <a:spLocks noChangeArrowheads="1"/>
          </p:cNvSpPr>
          <p:nvPr/>
        </p:nvSpPr>
        <p:spPr bwMode="auto">
          <a:xfrm>
            <a:off x="2771775" y="2636838"/>
            <a:ext cx="2376488" cy="2160587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5975" y="3087688"/>
          <a:ext cx="1254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3087688"/>
                        <a:ext cx="12541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Picture 48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908050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7740650" y="188913"/>
            <a:ext cx="1081088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4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13"/>
          <p:cNvSpPr>
            <a:spLocks noChangeArrowheads="1" noChangeShapeType="1" noTextEdit="1"/>
          </p:cNvSpPr>
          <p:nvPr/>
        </p:nvSpPr>
        <p:spPr bwMode="auto">
          <a:xfrm rot="5400000">
            <a:off x="5364163" y="3573463"/>
            <a:ext cx="5040312" cy="100806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Ромашка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313" y="188913"/>
            <a:ext cx="5616575" cy="574675"/>
            <a:chOff x="340" y="210"/>
            <a:chExt cx="5036" cy="771"/>
          </a:xfrm>
        </p:grpSpPr>
        <p:sp>
          <p:nvSpPr>
            <p:cNvPr id="30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3100" name="Picture 16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36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229225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7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836613"/>
            <a:ext cx="13668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643438" y="2060575"/>
            <a:ext cx="2447925" cy="1871663"/>
            <a:chOff x="2925" y="1298"/>
            <a:chExt cx="1542" cy="1179"/>
          </a:xfrm>
        </p:grpSpPr>
        <p:sp>
          <p:nvSpPr>
            <p:cNvPr id="3097" name="Oval 39"/>
            <p:cNvSpPr>
              <a:spLocks noChangeArrowheads="1"/>
            </p:cNvSpPr>
            <p:nvPr/>
          </p:nvSpPr>
          <p:spPr bwMode="auto">
            <a:xfrm rot="4454214" flipH="1">
              <a:off x="3106" y="1117"/>
              <a:ext cx="1179" cy="15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8" name="Text Box 19"/>
            <p:cNvSpPr txBox="1">
              <a:spLocks noChangeArrowheads="1"/>
            </p:cNvSpPr>
            <p:nvPr/>
          </p:nvSpPr>
          <p:spPr bwMode="auto">
            <a:xfrm>
              <a:off x="3379" y="1616"/>
              <a:ext cx="63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5400" b="1" dirty="0" smtClean="0">
                  <a:solidFill>
                    <a:srgbClr val="0000FF"/>
                  </a:solidFill>
                </a:rPr>
                <a:t>1</a:t>
              </a:r>
              <a:endParaRPr lang="ru-RU" sz="54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58825" y="2252663"/>
            <a:ext cx="2568575" cy="1866900"/>
            <a:chOff x="478" y="1419"/>
            <a:chExt cx="1618" cy="1176"/>
          </a:xfrm>
        </p:grpSpPr>
        <p:sp>
          <p:nvSpPr>
            <p:cNvPr id="3095" name="Oval 42"/>
            <p:cNvSpPr>
              <a:spLocks noChangeArrowheads="1"/>
            </p:cNvSpPr>
            <p:nvPr/>
          </p:nvSpPr>
          <p:spPr bwMode="auto">
            <a:xfrm rot="17288042" flipH="1">
              <a:off x="699" y="1198"/>
              <a:ext cx="1176" cy="16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Text Box 28"/>
            <p:cNvSpPr txBox="1">
              <a:spLocks noChangeArrowheads="1"/>
            </p:cNvSpPr>
            <p:nvPr/>
          </p:nvSpPr>
          <p:spPr bwMode="auto">
            <a:xfrm>
              <a:off x="839" y="1752"/>
              <a:ext cx="90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 smtClean="0">
                  <a:solidFill>
                    <a:srgbClr val="663300"/>
                  </a:solidFill>
                </a:rPr>
                <a:t>0,5</a:t>
              </a:r>
              <a:endParaRPr lang="ru-RU" sz="4800" b="1" dirty="0">
                <a:solidFill>
                  <a:srgbClr val="663300"/>
                </a:solidFill>
              </a:endParaRP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071939" y="4203700"/>
            <a:ext cx="2500313" cy="1947863"/>
            <a:chOff x="2565" y="2648"/>
            <a:chExt cx="1575" cy="1227"/>
          </a:xfrm>
        </p:grpSpPr>
        <p:sp>
          <p:nvSpPr>
            <p:cNvPr id="3093" name="Oval 40"/>
            <p:cNvSpPr>
              <a:spLocks noChangeArrowheads="1"/>
            </p:cNvSpPr>
            <p:nvPr/>
          </p:nvSpPr>
          <p:spPr bwMode="auto">
            <a:xfrm rot="18588520" flipH="1">
              <a:off x="2738" y="2475"/>
              <a:ext cx="1227" cy="1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Text Box 26"/>
            <p:cNvSpPr txBox="1">
              <a:spLocks noChangeArrowheads="1"/>
            </p:cNvSpPr>
            <p:nvPr/>
          </p:nvSpPr>
          <p:spPr bwMode="auto">
            <a:xfrm>
              <a:off x="2880" y="3022"/>
              <a:ext cx="12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dirty="0" smtClean="0">
                  <a:solidFill>
                    <a:srgbClr val="FF0066"/>
                  </a:solidFill>
                </a:rPr>
                <a:t>1</a:t>
              </a:r>
              <a:r>
                <a:rPr lang="ru-RU" sz="5400" b="1" dirty="0" smtClean="0">
                  <a:solidFill>
                    <a:srgbClr val="FF0066"/>
                  </a:solidFill>
                </a:rPr>
                <a:t>0</a:t>
              </a:r>
              <a:r>
                <a:rPr lang="en-US" sz="5400" b="1" dirty="0" smtClean="0">
                  <a:solidFill>
                    <a:srgbClr val="FF0066"/>
                  </a:solidFill>
                </a:rPr>
                <a:t>,75</a:t>
              </a:r>
              <a:endParaRPr lang="ru-RU" sz="5400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1547813" y="4267200"/>
            <a:ext cx="2533650" cy="1924050"/>
            <a:chOff x="975" y="2688"/>
            <a:chExt cx="1596" cy="1212"/>
          </a:xfrm>
        </p:grpSpPr>
        <p:sp>
          <p:nvSpPr>
            <p:cNvPr id="3089" name="Oval 41"/>
            <p:cNvSpPr>
              <a:spLocks noChangeArrowheads="1"/>
            </p:cNvSpPr>
            <p:nvPr/>
          </p:nvSpPr>
          <p:spPr bwMode="auto">
            <a:xfrm rot="2958843" flipH="1">
              <a:off x="1195" y="2524"/>
              <a:ext cx="1212" cy="15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0" name="Text Box 32"/>
            <p:cNvSpPr txBox="1">
              <a:spLocks noChangeArrowheads="1"/>
            </p:cNvSpPr>
            <p:nvPr/>
          </p:nvSpPr>
          <p:spPr bwMode="auto">
            <a:xfrm>
              <a:off x="975" y="3067"/>
              <a:ext cx="1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dirty="0" smtClean="0">
                  <a:solidFill>
                    <a:srgbClr val="0066FF"/>
                  </a:solidFill>
                </a:rPr>
                <a:t>1000</a:t>
              </a:r>
              <a:endParaRPr lang="ru-RU" sz="40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3084" name="Oval 3"/>
          <p:cNvSpPr>
            <a:spLocks noChangeArrowheads="1"/>
          </p:cNvSpPr>
          <p:nvPr/>
        </p:nvSpPr>
        <p:spPr bwMode="auto">
          <a:xfrm>
            <a:off x="2771775" y="2636838"/>
            <a:ext cx="2376488" cy="2160587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5975" y="3087688"/>
          <a:ext cx="1254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3087688"/>
                        <a:ext cx="12541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Picture 48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908050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7740650" y="188913"/>
            <a:ext cx="1081088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19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13"/>
          <p:cNvSpPr>
            <a:spLocks noChangeArrowheads="1" noChangeShapeType="1" noTextEdit="1"/>
          </p:cNvSpPr>
          <p:nvPr/>
        </p:nvSpPr>
        <p:spPr bwMode="auto">
          <a:xfrm rot="5400000">
            <a:off x="5364163" y="3573463"/>
            <a:ext cx="5040312" cy="100806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Ромашка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313" y="188913"/>
            <a:ext cx="5616575" cy="574675"/>
            <a:chOff x="340" y="210"/>
            <a:chExt cx="5036" cy="771"/>
          </a:xfrm>
        </p:grpSpPr>
        <p:sp>
          <p:nvSpPr>
            <p:cNvPr id="30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3100" name="Picture 16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36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229225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7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836613"/>
            <a:ext cx="13668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58825" y="2252663"/>
            <a:ext cx="2568575" cy="1866900"/>
            <a:chOff x="478" y="1419"/>
            <a:chExt cx="1618" cy="1176"/>
          </a:xfrm>
        </p:grpSpPr>
        <p:sp>
          <p:nvSpPr>
            <p:cNvPr id="3095" name="Oval 42"/>
            <p:cNvSpPr>
              <a:spLocks noChangeArrowheads="1"/>
            </p:cNvSpPr>
            <p:nvPr/>
          </p:nvSpPr>
          <p:spPr bwMode="auto">
            <a:xfrm rot="17288042" flipH="1">
              <a:off x="699" y="1198"/>
              <a:ext cx="1176" cy="16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Text Box 28"/>
            <p:cNvSpPr txBox="1">
              <a:spLocks noChangeArrowheads="1"/>
            </p:cNvSpPr>
            <p:nvPr/>
          </p:nvSpPr>
          <p:spPr bwMode="auto">
            <a:xfrm>
              <a:off x="839" y="1752"/>
              <a:ext cx="90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 smtClean="0">
                  <a:solidFill>
                    <a:srgbClr val="663300"/>
                  </a:solidFill>
                </a:rPr>
                <a:t>0,5</a:t>
              </a:r>
              <a:endParaRPr lang="ru-RU" sz="4800" b="1" dirty="0">
                <a:solidFill>
                  <a:srgbClr val="663300"/>
                </a:solidFill>
              </a:endParaRP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071939" y="4203700"/>
            <a:ext cx="2500313" cy="1947863"/>
            <a:chOff x="2565" y="2648"/>
            <a:chExt cx="1575" cy="1227"/>
          </a:xfrm>
        </p:grpSpPr>
        <p:sp>
          <p:nvSpPr>
            <p:cNvPr id="3093" name="Oval 40"/>
            <p:cNvSpPr>
              <a:spLocks noChangeArrowheads="1"/>
            </p:cNvSpPr>
            <p:nvPr/>
          </p:nvSpPr>
          <p:spPr bwMode="auto">
            <a:xfrm rot="18588520" flipH="1">
              <a:off x="2738" y="2475"/>
              <a:ext cx="1227" cy="157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Text Box 26"/>
            <p:cNvSpPr txBox="1">
              <a:spLocks noChangeArrowheads="1"/>
            </p:cNvSpPr>
            <p:nvPr/>
          </p:nvSpPr>
          <p:spPr bwMode="auto">
            <a:xfrm>
              <a:off x="2880" y="3022"/>
              <a:ext cx="12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 dirty="0" smtClean="0">
                  <a:solidFill>
                    <a:srgbClr val="FF0066"/>
                  </a:solidFill>
                </a:rPr>
                <a:t>1</a:t>
              </a:r>
              <a:r>
                <a:rPr lang="ru-RU" sz="5400" b="1" dirty="0" smtClean="0">
                  <a:solidFill>
                    <a:srgbClr val="FF0066"/>
                  </a:solidFill>
                </a:rPr>
                <a:t>0</a:t>
              </a:r>
              <a:r>
                <a:rPr lang="en-US" sz="5400" b="1" dirty="0" smtClean="0">
                  <a:solidFill>
                    <a:srgbClr val="FF0066"/>
                  </a:solidFill>
                </a:rPr>
                <a:t>,75</a:t>
              </a:r>
              <a:endParaRPr lang="ru-RU" sz="5400" b="1" dirty="0">
                <a:solidFill>
                  <a:srgbClr val="FF0066"/>
                </a:solidFill>
              </a:endParaRP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1547813" y="4267200"/>
            <a:ext cx="2533650" cy="1924050"/>
            <a:chOff x="975" y="2688"/>
            <a:chExt cx="1596" cy="1212"/>
          </a:xfrm>
        </p:grpSpPr>
        <p:sp>
          <p:nvSpPr>
            <p:cNvPr id="3089" name="Oval 41"/>
            <p:cNvSpPr>
              <a:spLocks noChangeArrowheads="1"/>
            </p:cNvSpPr>
            <p:nvPr/>
          </p:nvSpPr>
          <p:spPr bwMode="auto">
            <a:xfrm rot="2958843" flipH="1">
              <a:off x="1195" y="2524"/>
              <a:ext cx="1212" cy="15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0" name="Text Box 32"/>
            <p:cNvSpPr txBox="1">
              <a:spLocks noChangeArrowheads="1"/>
            </p:cNvSpPr>
            <p:nvPr/>
          </p:nvSpPr>
          <p:spPr bwMode="auto">
            <a:xfrm>
              <a:off x="975" y="3067"/>
              <a:ext cx="1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dirty="0" smtClean="0">
                  <a:solidFill>
                    <a:srgbClr val="0066FF"/>
                  </a:solidFill>
                </a:rPr>
                <a:t>1000</a:t>
              </a:r>
              <a:endParaRPr lang="ru-RU" sz="40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3084" name="Oval 3"/>
          <p:cNvSpPr>
            <a:spLocks noChangeArrowheads="1"/>
          </p:cNvSpPr>
          <p:nvPr/>
        </p:nvSpPr>
        <p:spPr bwMode="auto">
          <a:xfrm>
            <a:off x="2771775" y="2636838"/>
            <a:ext cx="2376488" cy="2160587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5975" y="3087688"/>
          <a:ext cx="1254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3087688"/>
                        <a:ext cx="12541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Picture 48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908050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7740650" y="188913"/>
            <a:ext cx="1081088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0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727994" y="116632"/>
            <a:ext cx="70564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5400" b="1" dirty="0">
              <a:solidFill>
                <a:schemeClr val="accent2"/>
              </a:solidFill>
            </a:endParaRPr>
          </a:p>
        </p:txBody>
      </p:sp>
      <p:pic>
        <p:nvPicPr>
          <p:cNvPr id="13315" name="Picture 12" descr="Рисунок3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94" y="67619"/>
            <a:ext cx="966614" cy="113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3" descr="ulitk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205038"/>
            <a:ext cx="4464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5" descr="Рисунок1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349500"/>
            <a:ext cx="23764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/>
        </p:nvSpPr>
        <p:spPr bwMode="auto">
          <a:xfrm>
            <a:off x="3059833" y="178247"/>
            <a:ext cx="3456384" cy="109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4800" b="1" dirty="0">
                <a:solidFill>
                  <a:srgbClr val="0000FF"/>
                </a:solidFill>
                <a:latin typeface="Monotype Corsiva" pitchFamily="66" charset="0"/>
              </a:rPr>
              <a:t>Цели урока:</a:t>
            </a:r>
          </a:p>
        </p:txBody>
      </p:sp>
      <p:sp>
        <p:nvSpPr>
          <p:cNvPr id="14" name="Rectangle 3"/>
          <p:cNvSpPr>
            <a:spLocks noGrp="1" noChangeArrowheads="1"/>
          </p:cNvSpPr>
          <p:nvPr/>
        </p:nvSpPr>
        <p:spPr bwMode="auto">
          <a:xfrm>
            <a:off x="673225" y="1340768"/>
            <a:ext cx="8229600" cy="448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  <a:buFontTx/>
              <a:buBlip>
                <a:blip r:embed="rId5"/>
              </a:buBlip>
            </a:pPr>
            <a:r>
              <a:rPr lang="ru-RU" b="1" dirty="0">
                <a:latin typeface="Georgia" pitchFamily="18" charset="0"/>
              </a:rPr>
              <a:t>Систематизация знаний и умений 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>
                <a:latin typeface="Georgia" pitchFamily="18" charset="0"/>
              </a:rPr>
              <a:t>при </a:t>
            </a:r>
            <a:r>
              <a:rPr lang="ru-RU" b="1" dirty="0" smtClean="0">
                <a:latin typeface="Georgia" pitchFamily="18" charset="0"/>
              </a:rPr>
              <a:t>выполнении действий  сложения и вычитания </a:t>
            </a:r>
            <a:r>
              <a:rPr lang="ru-RU" b="1" dirty="0">
                <a:latin typeface="Georgia" pitchFamily="18" charset="0"/>
              </a:rPr>
              <a:t>десятичных </a:t>
            </a:r>
            <a:r>
              <a:rPr lang="ru-RU" b="1" dirty="0" smtClean="0">
                <a:latin typeface="Georgia" pitchFamily="18" charset="0"/>
              </a:rPr>
              <a:t>дробей;</a:t>
            </a:r>
            <a:endParaRPr lang="ru-RU" b="1" dirty="0">
              <a:latin typeface="Georgia" pitchFamily="18" charset="0"/>
            </a:endParaRPr>
          </a:p>
          <a:p>
            <a:pPr>
              <a:buClr>
                <a:schemeClr val="tx1"/>
              </a:buClr>
              <a:buFontTx/>
              <a:buBlip>
                <a:blip r:embed="rId5"/>
              </a:buBlip>
            </a:pPr>
            <a:r>
              <a:rPr lang="ru-RU" b="1" dirty="0">
                <a:latin typeface="Georgia" pitchFamily="18" charset="0"/>
              </a:rPr>
              <a:t>Воспитание внимательности, самостоятельности, ответственности ;</a:t>
            </a:r>
          </a:p>
          <a:p>
            <a:pPr>
              <a:buClr>
                <a:schemeClr val="tx1"/>
              </a:buClr>
              <a:buFontTx/>
              <a:buBlip>
                <a:blip r:embed="rId5"/>
              </a:buBlip>
            </a:pPr>
            <a:r>
              <a:rPr lang="ru-RU" b="1" dirty="0">
                <a:latin typeface="Georgia" pitchFamily="18" charset="0"/>
              </a:rPr>
              <a:t>Развитие навыков самоконтроля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36128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13"/>
          <p:cNvSpPr>
            <a:spLocks noChangeArrowheads="1" noChangeShapeType="1" noTextEdit="1"/>
          </p:cNvSpPr>
          <p:nvPr/>
        </p:nvSpPr>
        <p:spPr bwMode="auto">
          <a:xfrm rot="5400000">
            <a:off x="5364163" y="3573463"/>
            <a:ext cx="5040312" cy="100806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Ромашка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313" y="188913"/>
            <a:ext cx="5616575" cy="574675"/>
            <a:chOff x="340" y="210"/>
            <a:chExt cx="5036" cy="771"/>
          </a:xfrm>
        </p:grpSpPr>
        <p:sp>
          <p:nvSpPr>
            <p:cNvPr id="30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3100" name="Picture 16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36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229225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7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836613"/>
            <a:ext cx="13668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58825" y="2252663"/>
            <a:ext cx="2568575" cy="1866900"/>
            <a:chOff x="478" y="1419"/>
            <a:chExt cx="1618" cy="1176"/>
          </a:xfrm>
        </p:grpSpPr>
        <p:sp>
          <p:nvSpPr>
            <p:cNvPr id="3095" name="Oval 42"/>
            <p:cNvSpPr>
              <a:spLocks noChangeArrowheads="1"/>
            </p:cNvSpPr>
            <p:nvPr/>
          </p:nvSpPr>
          <p:spPr bwMode="auto">
            <a:xfrm rot="17288042" flipH="1">
              <a:off x="699" y="1198"/>
              <a:ext cx="1176" cy="16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Text Box 28"/>
            <p:cNvSpPr txBox="1">
              <a:spLocks noChangeArrowheads="1"/>
            </p:cNvSpPr>
            <p:nvPr/>
          </p:nvSpPr>
          <p:spPr bwMode="auto">
            <a:xfrm>
              <a:off x="839" y="1752"/>
              <a:ext cx="90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 smtClean="0">
                  <a:solidFill>
                    <a:srgbClr val="663300"/>
                  </a:solidFill>
                </a:rPr>
                <a:t>0,5</a:t>
              </a:r>
              <a:endParaRPr lang="ru-RU" sz="4800" b="1" dirty="0">
                <a:solidFill>
                  <a:srgbClr val="663300"/>
                </a:solidFill>
              </a:endParaRPr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1547813" y="4267200"/>
            <a:ext cx="2533650" cy="1924050"/>
            <a:chOff x="975" y="2688"/>
            <a:chExt cx="1596" cy="1212"/>
          </a:xfrm>
        </p:grpSpPr>
        <p:sp>
          <p:nvSpPr>
            <p:cNvPr id="3089" name="Oval 41"/>
            <p:cNvSpPr>
              <a:spLocks noChangeArrowheads="1"/>
            </p:cNvSpPr>
            <p:nvPr/>
          </p:nvSpPr>
          <p:spPr bwMode="auto">
            <a:xfrm rot="2958843" flipH="1">
              <a:off x="1195" y="2524"/>
              <a:ext cx="1212" cy="15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0" name="Text Box 32"/>
            <p:cNvSpPr txBox="1">
              <a:spLocks noChangeArrowheads="1"/>
            </p:cNvSpPr>
            <p:nvPr/>
          </p:nvSpPr>
          <p:spPr bwMode="auto">
            <a:xfrm>
              <a:off x="975" y="3067"/>
              <a:ext cx="15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dirty="0" smtClean="0">
                  <a:solidFill>
                    <a:srgbClr val="0066FF"/>
                  </a:solidFill>
                </a:rPr>
                <a:t>1000</a:t>
              </a:r>
              <a:endParaRPr lang="ru-RU" sz="40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3084" name="Oval 3"/>
          <p:cNvSpPr>
            <a:spLocks noChangeArrowheads="1"/>
          </p:cNvSpPr>
          <p:nvPr/>
        </p:nvSpPr>
        <p:spPr bwMode="auto">
          <a:xfrm>
            <a:off x="2771775" y="2636838"/>
            <a:ext cx="2376488" cy="2160587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5975" y="3087688"/>
          <a:ext cx="1254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3087688"/>
                        <a:ext cx="12541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Picture 48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908050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7740650" y="188913"/>
            <a:ext cx="1081088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13"/>
          <p:cNvSpPr>
            <a:spLocks noChangeArrowheads="1" noChangeShapeType="1" noTextEdit="1"/>
          </p:cNvSpPr>
          <p:nvPr/>
        </p:nvSpPr>
        <p:spPr bwMode="auto">
          <a:xfrm rot="5400000">
            <a:off x="5364163" y="3573463"/>
            <a:ext cx="5040312" cy="100806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Ромашка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313" y="188913"/>
            <a:ext cx="5616575" cy="574675"/>
            <a:chOff x="340" y="210"/>
            <a:chExt cx="5036" cy="771"/>
          </a:xfrm>
        </p:grpSpPr>
        <p:sp>
          <p:nvSpPr>
            <p:cNvPr id="30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3100" name="Picture 16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36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229225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7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836613"/>
            <a:ext cx="13668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58825" y="2252663"/>
            <a:ext cx="2568575" cy="1866900"/>
            <a:chOff x="478" y="1419"/>
            <a:chExt cx="1618" cy="1176"/>
          </a:xfrm>
        </p:grpSpPr>
        <p:sp>
          <p:nvSpPr>
            <p:cNvPr id="3095" name="Oval 42"/>
            <p:cNvSpPr>
              <a:spLocks noChangeArrowheads="1"/>
            </p:cNvSpPr>
            <p:nvPr/>
          </p:nvSpPr>
          <p:spPr bwMode="auto">
            <a:xfrm rot="17288042" flipH="1">
              <a:off x="699" y="1198"/>
              <a:ext cx="1176" cy="16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Text Box 28"/>
            <p:cNvSpPr txBox="1">
              <a:spLocks noChangeArrowheads="1"/>
            </p:cNvSpPr>
            <p:nvPr/>
          </p:nvSpPr>
          <p:spPr bwMode="auto">
            <a:xfrm>
              <a:off x="839" y="1752"/>
              <a:ext cx="907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 dirty="0" smtClean="0">
                  <a:solidFill>
                    <a:srgbClr val="663300"/>
                  </a:solidFill>
                </a:rPr>
                <a:t>0,5</a:t>
              </a:r>
              <a:endParaRPr lang="ru-RU" sz="4800" b="1" dirty="0">
                <a:solidFill>
                  <a:srgbClr val="663300"/>
                </a:solidFill>
              </a:endParaRPr>
            </a:p>
          </p:txBody>
        </p:sp>
      </p:grpSp>
      <p:sp>
        <p:nvSpPr>
          <p:cNvPr id="3084" name="Oval 3"/>
          <p:cNvSpPr>
            <a:spLocks noChangeArrowheads="1"/>
          </p:cNvSpPr>
          <p:nvPr/>
        </p:nvSpPr>
        <p:spPr bwMode="auto">
          <a:xfrm>
            <a:off x="2771775" y="2636838"/>
            <a:ext cx="2376488" cy="2160587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5975" y="3087688"/>
          <a:ext cx="1254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3087688"/>
                        <a:ext cx="12541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Picture 48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908050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7740650" y="188913"/>
            <a:ext cx="1081088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13"/>
          <p:cNvSpPr>
            <a:spLocks noChangeArrowheads="1" noChangeShapeType="1" noTextEdit="1"/>
          </p:cNvSpPr>
          <p:nvPr/>
        </p:nvSpPr>
        <p:spPr bwMode="auto">
          <a:xfrm rot="5400000">
            <a:off x="5364163" y="3573463"/>
            <a:ext cx="5040312" cy="1008062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fontAlgn="auto"/>
            <a:r>
              <a:rPr lang="ru-RU" sz="3600" b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Ромашка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68313" y="188913"/>
            <a:ext cx="5616575" cy="574675"/>
            <a:chOff x="340" y="210"/>
            <a:chExt cx="5036" cy="771"/>
          </a:xfrm>
        </p:grpSpPr>
        <p:sp>
          <p:nvSpPr>
            <p:cNvPr id="309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3100" name="Picture 16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7" name="Picture 36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229225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7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836613"/>
            <a:ext cx="13668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Oval 3"/>
          <p:cNvSpPr>
            <a:spLocks noChangeArrowheads="1"/>
          </p:cNvSpPr>
          <p:nvPr/>
        </p:nvSpPr>
        <p:spPr bwMode="auto">
          <a:xfrm>
            <a:off x="2771775" y="2636838"/>
            <a:ext cx="2376488" cy="2160587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5975" y="3087688"/>
          <a:ext cx="1254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3087688"/>
                        <a:ext cx="12541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Picture 48" descr="SUNR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908050"/>
            <a:ext cx="1439863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7740650" y="188913"/>
            <a:ext cx="1081088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8" name="Group 37"/>
          <p:cNvGrpSpPr>
            <a:grpSpLocks/>
          </p:cNvGrpSpPr>
          <p:nvPr/>
        </p:nvGrpSpPr>
        <p:grpSpPr bwMode="auto">
          <a:xfrm>
            <a:off x="0" y="260350"/>
            <a:ext cx="9144000" cy="6121400"/>
            <a:chOff x="0" y="164"/>
            <a:chExt cx="5760" cy="3856"/>
          </a:xfrm>
        </p:grpSpPr>
        <p:sp>
          <p:nvSpPr>
            <p:cNvPr id="7179" name="Rectangle 3"/>
            <p:cNvSpPr>
              <a:spLocks noChangeArrowheads="1"/>
            </p:cNvSpPr>
            <p:nvPr/>
          </p:nvSpPr>
          <p:spPr bwMode="auto">
            <a:xfrm>
              <a:off x="0" y="1786"/>
              <a:ext cx="576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7180" name="Text Box 16"/>
            <p:cNvSpPr txBox="1">
              <a:spLocks noChangeArrowheads="1"/>
            </p:cNvSpPr>
            <p:nvPr/>
          </p:nvSpPr>
          <p:spPr bwMode="auto">
            <a:xfrm>
              <a:off x="1429" y="1207"/>
              <a:ext cx="2857" cy="1668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chemeClr val="accent2"/>
                  </a:solidFill>
                </a:rPr>
                <a:t>На земном шаре обитают птицы – безошибочные составители прогноза погоды на лето. Название этих птиц вы прочтете, если  </a:t>
              </a:r>
            </a:p>
            <a:p>
              <a:r>
                <a:rPr lang="ru-RU" sz="2400" b="1">
                  <a:solidFill>
                    <a:schemeClr val="accent2"/>
                  </a:solidFill>
                </a:rPr>
                <a:t>расположите эти дроби в порядке возрастания.</a:t>
              </a:r>
            </a:p>
          </p:txBody>
        </p:sp>
        <p:graphicFrame>
          <p:nvGraphicFramePr>
            <p:cNvPr id="7170" name="Object 28"/>
            <p:cNvGraphicFramePr>
              <a:graphicFrameLocks noChangeAspect="1"/>
            </p:cNvGraphicFramePr>
            <p:nvPr/>
          </p:nvGraphicFramePr>
          <p:xfrm>
            <a:off x="4513" y="2750"/>
            <a:ext cx="814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6" name="Формула" r:id="rId3" imgW="380880" imgH="431640" progId="Equation.3">
                    <p:embed/>
                  </p:oleObj>
                </mc:Choice>
                <mc:Fallback>
                  <p:oleObj name="Формула" r:id="rId3" imgW="380880" imgH="43164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2750"/>
                          <a:ext cx="814" cy="862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29"/>
            <p:cNvGraphicFramePr>
              <a:graphicFrameLocks noChangeAspect="1"/>
            </p:cNvGraphicFramePr>
            <p:nvPr/>
          </p:nvGraphicFramePr>
          <p:xfrm>
            <a:off x="3107" y="3203"/>
            <a:ext cx="754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7" name="Формула" r:id="rId5" imgW="304560" imgH="380880" progId="Equation.3">
                    <p:embed/>
                  </p:oleObj>
                </mc:Choice>
                <mc:Fallback>
                  <p:oleObj name="Формула" r:id="rId5" imgW="304560" imgH="38088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3203"/>
                          <a:ext cx="754" cy="817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30"/>
            <p:cNvGraphicFramePr>
              <a:graphicFrameLocks noChangeAspect="1"/>
            </p:cNvGraphicFramePr>
            <p:nvPr/>
          </p:nvGraphicFramePr>
          <p:xfrm>
            <a:off x="476" y="2614"/>
            <a:ext cx="599" cy="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8" name="Формула" r:id="rId7" imgW="203040" imgH="380880" progId="Equation.3">
                    <p:embed/>
                  </p:oleObj>
                </mc:Choice>
                <mc:Fallback>
                  <p:oleObj name="Формула" r:id="rId7" imgW="203040" imgH="38088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2614"/>
                          <a:ext cx="599" cy="771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31"/>
            <p:cNvGraphicFramePr>
              <a:graphicFrameLocks noChangeAspect="1"/>
            </p:cNvGraphicFramePr>
            <p:nvPr/>
          </p:nvGraphicFramePr>
          <p:xfrm>
            <a:off x="3560" y="164"/>
            <a:ext cx="656" cy="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29" name="Формула" r:id="rId9" imgW="241200" imgH="380880" progId="Equation.3">
                    <p:embed/>
                  </p:oleObj>
                </mc:Choice>
                <mc:Fallback>
                  <p:oleObj name="Формула" r:id="rId9" imgW="241200" imgH="38088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164"/>
                          <a:ext cx="656" cy="907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32"/>
            <p:cNvGraphicFramePr>
              <a:graphicFrameLocks noChangeAspect="1"/>
            </p:cNvGraphicFramePr>
            <p:nvPr/>
          </p:nvGraphicFramePr>
          <p:xfrm>
            <a:off x="1565" y="164"/>
            <a:ext cx="713" cy="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0" name="Формула" r:id="rId11" imgW="228600" imgH="380880" progId="Equation.3">
                    <p:embed/>
                  </p:oleObj>
                </mc:Choice>
                <mc:Fallback>
                  <p:oleObj name="Формула" r:id="rId11" imgW="228600" imgH="3808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164"/>
                          <a:ext cx="713" cy="953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33"/>
            <p:cNvGraphicFramePr>
              <a:graphicFrameLocks noChangeAspect="1"/>
            </p:cNvGraphicFramePr>
            <p:nvPr/>
          </p:nvGraphicFramePr>
          <p:xfrm>
            <a:off x="1655" y="3158"/>
            <a:ext cx="816" cy="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1" name="Формула" r:id="rId13" imgW="304560" imgH="380880" progId="Equation.3">
                    <p:embed/>
                  </p:oleObj>
                </mc:Choice>
                <mc:Fallback>
                  <p:oleObj name="Формула" r:id="rId13" imgW="304560" imgH="38088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3158"/>
                          <a:ext cx="816" cy="817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34"/>
            <p:cNvGraphicFramePr>
              <a:graphicFrameLocks noChangeAspect="1"/>
            </p:cNvGraphicFramePr>
            <p:nvPr/>
          </p:nvGraphicFramePr>
          <p:xfrm>
            <a:off x="4582" y="1207"/>
            <a:ext cx="732" cy="9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2" name="Формула" r:id="rId15" imgW="279360" imgH="380880" progId="Equation.3">
                    <p:embed/>
                  </p:oleObj>
                </mc:Choice>
                <mc:Fallback>
                  <p:oleObj name="Формула" r:id="rId15" imgW="279360" imgH="3808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2" y="1207"/>
                          <a:ext cx="732" cy="999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35"/>
            <p:cNvGraphicFramePr>
              <a:graphicFrameLocks noChangeAspect="1"/>
            </p:cNvGraphicFramePr>
            <p:nvPr/>
          </p:nvGraphicFramePr>
          <p:xfrm>
            <a:off x="376" y="1117"/>
            <a:ext cx="735" cy="9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33" name="Формула" r:id="rId17" imgW="203040" imgH="380880" progId="Equation.3">
                    <p:embed/>
                  </p:oleObj>
                </mc:Choice>
                <mc:Fallback>
                  <p:oleObj name="Формула" r:id="rId17" imgW="203040" imgH="380880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" y="1117"/>
                          <a:ext cx="735" cy="998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2" name="Group 5"/>
          <p:cNvGrpSpPr>
            <a:grpSpLocks/>
          </p:cNvGrpSpPr>
          <p:nvPr/>
        </p:nvGrpSpPr>
        <p:grpSpPr bwMode="auto">
          <a:xfrm>
            <a:off x="395288" y="5157788"/>
            <a:ext cx="8613775" cy="1295400"/>
            <a:chOff x="249" y="2478"/>
            <a:chExt cx="5426" cy="816"/>
          </a:xfrm>
        </p:grpSpPr>
        <p:graphicFrame>
          <p:nvGraphicFramePr>
            <p:cNvPr id="8194" name="Object 6"/>
            <p:cNvGraphicFramePr>
              <a:graphicFrameLocks noChangeAspect="1"/>
            </p:cNvGraphicFramePr>
            <p:nvPr/>
          </p:nvGraphicFramePr>
          <p:xfrm>
            <a:off x="249" y="2478"/>
            <a:ext cx="719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0" name="Формула" r:id="rId3" imgW="380880" imgH="431640" progId="Equation.3">
                    <p:embed/>
                  </p:oleObj>
                </mc:Choice>
                <mc:Fallback>
                  <p:oleObj name="Формула" r:id="rId3" imgW="380880" imgH="4316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2478"/>
                          <a:ext cx="719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5" name="Object 7"/>
            <p:cNvGraphicFramePr>
              <a:graphicFrameLocks noChangeAspect="1"/>
            </p:cNvGraphicFramePr>
            <p:nvPr/>
          </p:nvGraphicFramePr>
          <p:xfrm>
            <a:off x="1066" y="2478"/>
            <a:ext cx="653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1" name="Формула" r:id="rId5" imgW="304560" imgH="380880" progId="Equation.3">
                    <p:embed/>
                  </p:oleObj>
                </mc:Choice>
                <mc:Fallback>
                  <p:oleObj name="Формула" r:id="rId5" imgW="304560" imgH="3808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478"/>
                          <a:ext cx="653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6" name="Object 8"/>
            <p:cNvGraphicFramePr>
              <a:graphicFrameLocks noChangeAspect="1"/>
            </p:cNvGraphicFramePr>
            <p:nvPr/>
          </p:nvGraphicFramePr>
          <p:xfrm>
            <a:off x="1837" y="2478"/>
            <a:ext cx="435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2" name="Формула" r:id="rId7" imgW="203040" imgH="380880" progId="Equation.3">
                    <p:embed/>
                  </p:oleObj>
                </mc:Choice>
                <mc:Fallback>
                  <p:oleObj name="Формула" r:id="rId7" imgW="203040" imgH="3808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2478"/>
                          <a:ext cx="435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9"/>
            <p:cNvGraphicFramePr>
              <a:graphicFrameLocks noChangeAspect="1"/>
            </p:cNvGraphicFramePr>
            <p:nvPr/>
          </p:nvGraphicFramePr>
          <p:xfrm>
            <a:off x="2426" y="2478"/>
            <a:ext cx="51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3" name="Формула" r:id="rId9" imgW="241200" imgH="380880" progId="Equation.3">
                    <p:embed/>
                  </p:oleObj>
                </mc:Choice>
                <mc:Fallback>
                  <p:oleObj name="Формула" r:id="rId9" imgW="241200" imgH="3808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2478"/>
                          <a:ext cx="518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8" name="Object 10"/>
            <p:cNvGraphicFramePr>
              <a:graphicFrameLocks noChangeAspect="1"/>
            </p:cNvGraphicFramePr>
            <p:nvPr/>
          </p:nvGraphicFramePr>
          <p:xfrm>
            <a:off x="3061" y="2478"/>
            <a:ext cx="530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4" name="Формула" r:id="rId11" imgW="228600" imgH="380880" progId="Equation.3">
                    <p:embed/>
                  </p:oleObj>
                </mc:Choice>
                <mc:Fallback>
                  <p:oleObj name="Формула" r:id="rId11" imgW="228600" imgH="3808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478"/>
                          <a:ext cx="530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11"/>
            <p:cNvGraphicFramePr>
              <a:graphicFrameLocks noChangeAspect="1"/>
            </p:cNvGraphicFramePr>
            <p:nvPr/>
          </p:nvGraphicFramePr>
          <p:xfrm>
            <a:off x="3696" y="2478"/>
            <a:ext cx="707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5" name="Формула" r:id="rId13" imgW="304560" imgH="380880" progId="Equation.3">
                    <p:embed/>
                  </p:oleObj>
                </mc:Choice>
                <mc:Fallback>
                  <p:oleObj name="Формула" r:id="rId13" imgW="304560" imgH="3808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478"/>
                          <a:ext cx="707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12"/>
            <p:cNvGraphicFramePr>
              <a:graphicFrameLocks noChangeAspect="1"/>
            </p:cNvGraphicFramePr>
            <p:nvPr/>
          </p:nvGraphicFramePr>
          <p:xfrm>
            <a:off x="4513" y="2478"/>
            <a:ext cx="59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6" name="Формула" r:id="rId15" imgW="279360" imgH="380880" progId="Equation.3">
                    <p:embed/>
                  </p:oleObj>
                </mc:Choice>
                <mc:Fallback>
                  <p:oleObj name="Формула" r:id="rId15" imgW="279360" imgH="3808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2478"/>
                          <a:ext cx="598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1" name="Object 13"/>
            <p:cNvGraphicFramePr>
              <a:graphicFrameLocks noChangeAspect="1"/>
            </p:cNvGraphicFramePr>
            <p:nvPr/>
          </p:nvGraphicFramePr>
          <p:xfrm>
            <a:off x="5239" y="2478"/>
            <a:ext cx="436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57" name="Формула" r:id="rId17" imgW="203040" imgH="380880" progId="Equation.3">
                    <p:embed/>
                  </p:oleObj>
                </mc:Choice>
                <mc:Fallback>
                  <p:oleObj name="Формула" r:id="rId17" imgW="203040" imgH="3808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9" y="2478"/>
                          <a:ext cx="436" cy="81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203" name="Picture 14" descr="36237"/>
          <p:cNvPicPr>
            <a:picLocks noChangeAspect="1" noChangeArrowheads="1"/>
          </p:cNvPicPr>
          <p:nvPr/>
        </p:nvPicPr>
        <p:blipFill>
          <a:blip r:embed="rId19"/>
          <a:srcRect l="9714" t="10182" r="8952" b="24652"/>
          <a:stretch>
            <a:fillRect/>
          </a:stretch>
        </p:blipFill>
        <p:spPr bwMode="auto">
          <a:xfrm>
            <a:off x="1258888" y="260350"/>
            <a:ext cx="6624637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картинки для урока\70164678_69259029_pchyol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2786082" cy="3869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428992" y="428604"/>
            <a:ext cx="5460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физкультминутка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3714744" y="1714488"/>
            <a:ext cx="5214974" cy="4500594"/>
          </a:xfrm>
          <a:prstGeom prst="cloudCallout">
            <a:avLst>
              <a:gd name="adj1" fmla="val -37037"/>
              <a:gd name="adj2" fmla="val -746"/>
            </a:avLst>
          </a:prstGeom>
          <a:solidFill>
            <a:schemeClr val="accent1">
              <a:lumMod val="2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Вверх рука и вниз рука.</a:t>
            </a:r>
          </a:p>
          <a:p>
            <a:pPr algn="ctr"/>
            <a:r>
              <a:rPr lang="ru-RU" sz="2800" dirty="0" smtClean="0"/>
              <a:t>Потянули их слегка.</a:t>
            </a:r>
          </a:p>
          <a:p>
            <a:pPr algn="ctr"/>
            <a:r>
              <a:rPr lang="ru-RU" sz="2800" dirty="0" smtClean="0"/>
              <a:t>Быстро поменяли руки!</a:t>
            </a:r>
          </a:p>
          <a:p>
            <a:pPr algn="ctr"/>
            <a:r>
              <a:rPr lang="ru-RU" sz="2800" dirty="0" smtClean="0"/>
              <a:t>Нам сегодня не до скуки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Выноска-облако 8"/>
          <p:cNvSpPr/>
          <p:nvPr/>
        </p:nvSpPr>
        <p:spPr>
          <a:xfrm>
            <a:off x="3607587" y="1714488"/>
            <a:ext cx="5429288" cy="4572032"/>
          </a:xfrm>
          <a:prstGeom prst="cloudCallout">
            <a:avLst>
              <a:gd name="adj1" fmla="val -1574"/>
              <a:gd name="adj2" fmla="val 21412"/>
            </a:avLst>
          </a:prstGeom>
          <a:solidFill>
            <a:srgbClr val="FFC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Приседание с хлопками:</a:t>
            </a:r>
          </a:p>
          <a:p>
            <a:pPr algn="ctr"/>
            <a:r>
              <a:rPr lang="ru-RU" sz="3200" dirty="0" smtClean="0"/>
              <a:t>Вниз –хлопок и вверх хлопок.</a:t>
            </a:r>
          </a:p>
          <a:p>
            <a:pPr algn="ctr"/>
            <a:r>
              <a:rPr lang="ru-RU" sz="3200" dirty="0" smtClean="0"/>
              <a:t>Ноги, руки разминаем, точно знаем будет прок.</a:t>
            </a:r>
            <a:endParaRPr lang="ru-RU" sz="3200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3357570" y="1714488"/>
            <a:ext cx="5929322" cy="4572032"/>
          </a:xfrm>
          <a:prstGeom prst="cloudCallout">
            <a:avLst>
              <a:gd name="adj1" fmla="val -1574"/>
              <a:gd name="adj2" fmla="val 21412"/>
            </a:avLst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Разминаем шею.  Стой!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Потянулись, растянулись</a:t>
            </a:r>
            <a:r>
              <a:rPr lang="ru-RU" dirty="0" smtClean="0"/>
              <a:t>.</a:t>
            </a:r>
          </a:p>
          <a:p>
            <a:pPr algn="ctr"/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3272433" y="1678769"/>
            <a:ext cx="6000792" cy="4643470"/>
          </a:xfrm>
          <a:prstGeom prst="cloudCallout">
            <a:avLst>
              <a:gd name="adj1" fmla="val -1574"/>
              <a:gd name="adj2" fmla="val 21412"/>
            </a:avLst>
          </a:prstGeom>
          <a:solidFill>
            <a:srgbClr val="FF5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 за парты все вернулись!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209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7920038" cy="27352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Стали мы теперь бодрее,</a:t>
            </a:r>
          </a:p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Будем думать мы быстрее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2" name="Group 60"/>
          <p:cNvGrpSpPr>
            <a:grpSpLocks/>
          </p:cNvGrpSpPr>
          <p:nvPr/>
        </p:nvGrpSpPr>
        <p:grpSpPr bwMode="auto">
          <a:xfrm>
            <a:off x="0" y="-52387"/>
            <a:ext cx="9144000" cy="6858000"/>
            <a:chOff x="0" y="0"/>
            <a:chExt cx="5760" cy="4320"/>
          </a:xfrm>
        </p:grpSpPr>
        <p:pic>
          <p:nvPicPr>
            <p:cNvPr id="11281" name="Picture 5" descr="Рисунок33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25"/>
              <a:ext cx="1970" cy="2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82" name="Group 8"/>
            <p:cNvGrpSpPr>
              <a:grpSpLocks/>
            </p:cNvGrpSpPr>
            <p:nvPr/>
          </p:nvGrpSpPr>
          <p:grpSpPr bwMode="auto">
            <a:xfrm>
              <a:off x="1576" y="1542"/>
              <a:ext cx="3481" cy="1933"/>
              <a:chOff x="1800" y="567"/>
              <a:chExt cx="5880" cy="2160"/>
            </a:xfrm>
          </p:grpSpPr>
          <p:sp>
            <p:nvSpPr>
              <p:cNvPr id="11307" name="Line 9"/>
              <p:cNvSpPr>
                <a:spLocks noChangeShapeType="1"/>
              </p:cNvSpPr>
              <p:nvPr/>
            </p:nvSpPr>
            <p:spPr bwMode="auto">
              <a:xfrm>
                <a:off x="1800" y="2727"/>
                <a:ext cx="108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8" name="Line 10"/>
              <p:cNvSpPr>
                <a:spLocks noChangeShapeType="1"/>
              </p:cNvSpPr>
              <p:nvPr/>
            </p:nvSpPr>
            <p:spPr bwMode="auto">
              <a:xfrm flipV="1">
                <a:off x="2880" y="2187"/>
                <a:ext cx="0" cy="5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Line 11"/>
              <p:cNvSpPr>
                <a:spLocks noChangeShapeType="1"/>
              </p:cNvSpPr>
              <p:nvPr/>
            </p:nvSpPr>
            <p:spPr bwMode="auto">
              <a:xfrm>
                <a:off x="2880" y="2187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0" name="Line 12"/>
              <p:cNvSpPr>
                <a:spLocks noChangeShapeType="1"/>
              </p:cNvSpPr>
              <p:nvPr/>
            </p:nvSpPr>
            <p:spPr bwMode="auto">
              <a:xfrm flipV="1">
                <a:off x="4080" y="1647"/>
                <a:ext cx="0" cy="5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1" name="Line 13"/>
              <p:cNvSpPr>
                <a:spLocks noChangeShapeType="1"/>
              </p:cNvSpPr>
              <p:nvPr/>
            </p:nvSpPr>
            <p:spPr bwMode="auto">
              <a:xfrm>
                <a:off x="4080" y="1647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Line 14"/>
              <p:cNvSpPr>
                <a:spLocks noChangeShapeType="1"/>
              </p:cNvSpPr>
              <p:nvPr/>
            </p:nvSpPr>
            <p:spPr bwMode="auto">
              <a:xfrm flipV="1">
                <a:off x="5280" y="1107"/>
                <a:ext cx="0" cy="5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3" name="Line 15"/>
              <p:cNvSpPr>
                <a:spLocks noChangeShapeType="1"/>
              </p:cNvSpPr>
              <p:nvPr/>
            </p:nvSpPr>
            <p:spPr bwMode="auto">
              <a:xfrm>
                <a:off x="5280" y="1107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4" name="Line 16"/>
              <p:cNvSpPr>
                <a:spLocks noChangeShapeType="1"/>
              </p:cNvSpPr>
              <p:nvPr/>
            </p:nvSpPr>
            <p:spPr bwMode="auto">
              <a:xfrm flipV="1">
                <a:off x="6480" y="567"/>
                <a:ext cx="0" cy="5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5" name="Line 17"/>
              <p:cNvSpPr>
                <a:spLocks noChangeShapeType="1"/>
              </p:cNvSpPr>
              <p:nvPr/>
            </p:nvSpPr>
            <p:spPr bwMode="auto">
              <a:xfrm>
                <a:off x="6480" y="567"/>
                <a:ext cx="120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83" name="Oval 18"/>
            <p:cNvSpPr>
              <a:spLocks noChangeArrowheads="1"/>
            </p:cNvSpPr>
            <p:nvPr/>
          </p:nvSpPr>
          <p:spPr bwMode="auto">
            <a:xfrm>
              <a:off x="4468" y="630"/>
              <a:ext cx="977" cy="909"/>
            </a:xfrm>
            <a:prstGeom prst="ellipse">
              <a:avLst/>
            </a:prstGeom>
            <a:solidFill>
              <a:srgbClr val="CC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Text Box 19"/>
            <p:cNvSpPr txBox="1">
              <a:spLocks noChangeArrowheads="1"/>
            </p:cNvSpPr>
            <p:nvPr/>
          </p:nvSpPr>
          <p:spPr bwMode="auto">
            <a:xfrm>
              <a:off x="498" y="0"/>
              <a:ext cx="5262" cy="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6600" dirty="0">
                  <a:solidFill>
                    <a:schemeClr val="accent2"/>
                  </a:solidFill>
                </a:rPr>
                <a:t>Вычислительный марафон</a:t>
              </a:r>
            </a:p>
          </p:txBody>
        </p:sp>
        <p:sp>
          <p:nvSpPr>
            <p:cNvPr id="11285" name="Text Box 24"/>
            <p:cNvSpPr txBox="1">
              <a:spLocks noChangeArrowheads="1"/>
            </p:cNvSpPr>
            <p:nvPr/>
          </p:nvSpPr>
          <p:spPr bwMode="auto">
            <a:xfrm>
              <a:off x="3158" y="270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11286" name="Text Box 25"/>
            <p:cNvSpPr txBox="1">
              <a:spLocks noChangeArrowheads="1"/>
            </p:cNvSpPr>
            <p:nvPr/>
          </p:nvSpPr>
          <p:spPr bwMode="auto">
            <a:xfrm>
              <a:off x="3693" y="2449"/>
              <a:ext cx="11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endParaRPr lang="ru-RU"/>
            </a:p>
          </p:txBody>
        </p:sp>
        <p:sp>
          <p:nvSpPr>
            <p:cNvPr id="11287" name="Text Box 21"/>
            <p:cNvSpPr txBox="1">
              <a:spLocks noChangeArrowheads="1"/>
            </p:cNvSpPr>
            <p:nvPr/>
          </p:nvSpPr>
          <p:spPr bwMode="auto">
            <a:xfrm>
              <a:off x="1929" y="3681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endParaRPr lang="ru-RU"/>
            </a:p>
          </p:txBody>
        </p:sp>
        <p:pic>
          <p:nvPicPr>
            <p:cNvPr id="11288" name="Picture 27" descr="Рисунок18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50" y="2886"/>
              <a:ext cx="1024" cy="1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266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9424316"/>
                </p:ext>
              </p:extLst>
            </p:nvPr>
          </p:nvGraphicFramePr>
          <p:xfrm>
            <a:off x="1554" y="3510"/>
            <a:ext cx="718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26" name="Формула" r:id="rId5" imgW="431640" imgH="203040" progId="Equation.3">
                    <p:embed/>
                  </p:oleObj>
                </mc:Choice>
                <mc:Fallback>
                  <p:oleObj name="Формула" r:id="rId5" imgW="431640" imgH="20304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4" y="3510"/>
                          <a:ext cx="718" cy="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9" name="Line 29"/>
            <p:cNvSpPr>
              <a:spLocks noChangeShapeType="1"/>
            </p:cNvSpPr>
            <p:nvPr/>
          </p:nvSpPr>
          <p:spPr bwMode="auto">
            <a:xfrm flipV="1">
              <a:off x="1519" y="3266"/>
              <a:ext cx="0" cy="589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30"/>
            <p:cNvSpPr>
              <a:spLocks noChangeShapeType="1"/>
            </p:cNvSpPr>
            <p:nvPr/>
          </p:nvSpPr>
          <p:spPr bwMode="auto">
            <a:xfrm>
              <a:off x="1503" y="3266"/>
              <a:ext cx="2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67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778352"/>
                </p:ext>
              </p:extLst>
            </p:nvPr>
          </p:nvGraphicFramePr>
          <p:xfrm>
            <a:off x="2228" y="3105"/>
            <a:ext cx="733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27" name="Формула" r:id="rId7" imgW="291960" imgH="177480" progId="Equation.3">
                    <p:embed/>
                  </p:oleObj>
                </mc:Choice>
                <mc:Fallback>
                  <p:oleObj name="Формула" r:id="rId7" imgW="291960" imgH="1774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8" y="3105"/>
                          <a:ext cx="733" cy="3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1" name="Line 33"/>
            <p:cNvSpPr>
              <a:spLocks noChangeShapeType="1"/>
            </p:cNvSpPr>
            <p:nvPr/>
          </p:nvSpPr>
          <p:spPr bwMode="auto">
            <a:xfrm flipV="1">
              <a:off x="2290" y="2812"/>
              <a:ext cx="0" cy="2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34"/>
            <p:cNvSpPr>
              <a:spLocks noChangeShapeType="1"/>
            </p:cNvSpPr>
            <p:nvPr/>
          </p:nvSpPr>
          <p:spPr bwMode="auto">
            <a:xfrm>
              <a:off x="2274" y="2812"/>
              <a:ext cx="227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68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8338665"/>
                </p:ext>
              </p:extLst>
            </p:nvPr>
          </p:nvGraphicFramePr>
          <p:xfrm>
            <a:off x="3041" y="2599"/>
            <a:ext cx="511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28" name="Формула" r:id="rId9" imgW="342720" imgH="203040" progId="Equation.3">
                    <p:embed/>
                  </p:oleObj>
                </mc:Choice>
                <mc:Fallback>
                  <p:oleObj name="Формула" r:id="rId9" imgW="342720" imgH="20304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1" y="2599"/>
                          <a:ext cx="511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3" name="Line 38"/>
            <p:cNvSpPr>
              <a:spLocks noChangeShapeType="1"/>
            </p:cNvSpPr>
            <p:nvPr/>
          </p:nvSpPr>
          <p:spPr bwMode="auto">
            <a:xfrm flipV="1">
              <a:off x="3016" y="2359"/>
              <a:ext cx="0" cy="36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39"/>
            <p:cNvSpPr>
              <a:spLocks noChangeShapeType="1"/>
            </p:cNvSpPr>
            <p:nvPr/>
          </p:nvSpPr>
          <p:spPr bwMode="auto">
            <a:xfrm>
              <a:off x="3000" y="2359"/>
              <a:ext cx="227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69" name="Object 41"/>
            <p:cNvGraphicFramePr>
              <a:graphicFrameLocks noChangeAspect="1"/>
            </p:cNvGraphicFramePr>
            <p:nvPr/>
          </p:nvGraphicFramePr>
          <p:xfrm>
            <a:off x="3735" y="2070"/>
            <a:ext cx="633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29" name="Формула" r:id="rId11" imgW="419040" imgH="203040" progId="Equation.3">
                    <p:embed/>
                  </p:oleObj>
                </mc:Choice>
                <mc:Fallback>
                  <p:oleObj name="Формула" r:id="rId11" imgW="419040" imgH="20304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5" y="2070"/>
                          <a:ext cx="633" cy="3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5" name="Line 42"/>
            <p:cNvSpPr>
              <a:spLocks noChangeShapeType="1"/>
            </p:cNvSpPr>
            <p:nvPr/>
          </p:nvSpPr>
          <p:spPr bwMode="auto">
            <a:xfrm flipV="1">
              <a:off x="3696" y="1860"/>
              <a:ext cx="0" cy="2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43"/>
            <p:cNvSpPr>
              <a:spLocks noChangeShapeType="1"/>
            </p:cNvSpPr>
            <p:nvPr/>
          </p:nvSpPr>
          <p:spPr bwMode="auto">
            <a:xfrm>
              <a:off x="3688" y="1860"/>
              <a:ext cx="227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70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2857912"/>
                </p:ext>
              </p:extLst>
            </p:nvPr>
          </p:nvGraphicFramePr>
          <p:xfrm>
            <a:off x="4410" y="1648"/>
            <a:ext cx="610" cy="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0" name="Формула" r:id="rId13" imgW="419040" imgH="203040" progId="Equation.3">
                    <p:embed/>
                  </p:oleObj>
                </mc:Choice>
                <mc:Fallback>
                  <p:oleObj name="Формула" r:id="rId13" imgW="419040" imgH="203040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0" y="1648"/>
                          <a:ext cx="610" cy="3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7" name="Line 46"/>
            <p:cNvSpPr>
              <a:spLocks noChangeShapeType="1"/>
            </p:cNvSpPr>
            <p:nvPr/>
          </p:nvSpPr>
          <p:spPr bwMode="auto">
            <a:xfrm flipV="1">
              <a:off x="4377" y="1270"/>
              <a:ext cx="0" cy="40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47"/>
            <p:cNvSpPr>
              <a:spLocks noChangeShapeType="1"/>
            </p:cNvSpPr>
            <p:nvPr/>
          </p:nvSpPr>
          <p:spPr bwMode="auto">
            <a:xfrm>
              <a:off x="4364" y="1270"/>
              <a:ext cx="2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99" name="Line 49"/>
            <p:cNvSpPr>
              <a:spLocks noChangeShapeType="1"/>
            </p:cNvSpPr>
            <p:nvPr/>
          </p:nvSpPr>
          <p:spPr bwMode="auto">
            <a:xfrm>
              <a:off x="2064" y="3203"/>
              <a:ext cx="22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Line 50"/>
            <p:cNvSpPr>
              <a:spLocks noChangeShapeType="1"/>
            </p:cNvSpPr>
            <p:nvPr/>
          </p:nvSpPr>
          <p:spPr bwMode="auto">
            <a:xfrm>
              <a:off x="2835" y="2795"/>
              <a:ext cx="22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1" name="Line 51"/>
            <p:cNvSpPr>
              <a:spLocks noChangeShapeType="1"/>
            </p:cNvSpPr>
            <p:nvPr/>
          </p:nvSpPr>
          <p:spPr bwMode="auto">
            <a:xfrm>
              <a:off x="3560" y="2341"/>
              <a:ext cx="22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Line 52"/>
            <p:cNvSpPr>
              <a:spLocks noChangeShapeType="1"/>
            </p:cNvSpPr>
            <p:nvPr/>
          </p:nvSpPr>
          <p:spPr bwMode="auto">
            <a:xfrm>
              <a:off x="4241" y="1797"/>
              <a:ext cx="226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303" name="Group 55"/>
            <p:cNvGrpSpPr>
              <a:grpSpLocks/>
            </p:cNvGrpSpPr>
            <p:nvPr/>
          </p:nvGrpSpPr>
          <p:grpSpPr bwMode="auto">
            <a:xfrm>
              <a:off x="113" y="210"/>
              <a:ext cx="681" cy="635"/>
              <a:chOff x="1383" y="845"/>
              <a:chExt cx="681" cy="635"/>
            </a:xfrm>
          </p:grpSpPr>
          <p:sp>
            <p:nvSpPr>
              <p:cNvPr id="11305" name="Oval 56"/>
              <p:cNvSpPr>
                <a:spLocks noChangeArrowheads="1"/>
              </p:cNvSpPr>
              <p:nvPr/>
            </p:nvSpPr>
            <p:spPr bwMode="auto">
              <a:xfrm>
                <a:off x="1383" y="845"/>
                <a:ext cx="681" cy="635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6" name="Text Box 57"/>
              <p:cNvSpPr txBox="1">
                <a:spLocks noChangeArrowheads="1"/>
              </p:cNvSpPr>
              <p:nvPr/>
            </p:nvSpPr>
            <p:spPr bwMode="auto">
              <a:xfrm>
                <a:off x="1474" y="845"/>
                <a:ext cx="45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6000" b="1"/>
                  <a:t>6</a:t>
                </a:r>
              </a:p>
            </p:txBody>
          </p:sp>
        </p:grpSp>
        <p:sp>
          <p:nvSpPr>
            <p:cNvPr id="11304" name="AutoShape 58"/>
            <p:cNvSpPr>
              <a:spLocks noChangeArrowheads="1"/>
            </p:cNvSpPr>
            <p:nvPr/>
          </p:nvSpPr>
          <p:spPr bwMode="auto">
            <a:xfrm>
              <a:off x="1882" y="1389"/>
              <a:ext cx="1361" cy="589"/>
            </a:xfrm>
            <a:prstGeom prst="cloudCallout">
              <a:avLst>
                <a:gd name="adj1" fmla="val -115981"/>
                <a:gd name="adj2" fmla="val 8718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1271" name="Object 59"/>
            <p:cNvGraphicFramePr>
              <a:graphicFrameLocks noChangeAspect="1"/>
            </p:cNvGraphicFramePr>
            <p:nvPr/>
          </p:nvGraphicFramePr>
          <p:xfrm>
            <a:off x="2026" y="1580"/>
            <a:ext cx="966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1" name="Формула" r:id="rId15" imgW="914400" imgH="203040" progId="Equation.3">
                    <p:embed/>
                  </p:oleObj>
                </mc:Choice>
                <mc:Fallback>
                  <p:oleObj name="Формула" r:id="rId15" imgW="914400" imgH="203040" progId="Equation.3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6" y="1580"/>
                          <a:ext cx="966" cy="2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Прямоугольник 48"/>
          <p:cNvSpPr/>
          <p:nvPr/>
        </p:nvSpPr>
        <p:spPr>
          <a:xfrm>
            <a:off x="2285984" y="4286256"/>
            <a:ext cx="1113564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9,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455987" y="3571876"/>
            <a:ext cx="1306513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19,5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500562" y="3214686"/>
            <a:ext cx="12858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9,1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929322" y="2000240"/>
            <a:ext cx="89925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264176" y="2370635"/>
            <a:ext cx="15961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215206" y="1428736"/>
            <a:ext cx="12452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000892" y="1500174"/>
            <a:ext cx="19288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/>
            </a:pP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Рисунок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199" y="1142985"/>
            <a:ext cx="4856025" cy="532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5867400" y="2133600"/>
            <a:ext cx="2305050" cy="790575"/>
          </a:xfrm>
          <a:prstGeom prst="rect">
            <a:avLst/>
          </a:prstGeom>
          <a:solidFill>
            <a:srgbClr val="3333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6659563" y="2924175"/>
            <a:ext cx="1512887" cy="790575"/>
          </a:xfrm>
          <a:prstGeom prst="rect">
            <a:avLst/>
          </a:prstGeom>
          <a:solidFill>
            <a:srgbClr val="3333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6443663" y="3644900"/>
            <a:ext cx="1727200" cy="790575"/>
          </a:xfrm>
          <a:prstGeom prst="rect">
            <a:avLst/>
          </a:prstGeom>
          <a:solidFill>
            <a:srgbClr val="3333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Группа 24"/>
          <p:cNvGrpSpPr>
            <a:grpSpLocks/>
          </p:cNvGrpSpPr>
          <p:nvPr/>
        </p:nvGrpSpPr>
        <p:grpSpPr bwMode="auto">
          <a:xfrm>
            <a:off x="500034" y="0"/>
            <a:ext cx="6115056" cy="2643182"/>
            <a:chOff x="3635375" y="188913"/>
            <a:chExt cx="5257800" cy="1963737"/>
          </a:xfrm>
        </p:grpSpPr>
        <p:grpSp>
          <p:nvGrpSpPr>
            <p:cNvPr id="8" name="Group 15"/>
            <p:cNvGrpSpPr>
              <a:grpSpLocks/>
            </p:cNvGrpSpPr>
            <p:nvPr/>
          </p:nvGrpSpPr>
          <p:grpSpPr bwMode="auto">
            <a:xfrm>
              <a:off x="3635375" y="333375"/>
              <a:ext cx="1081088" cy="1008063"/>
              <a:chOff x="1383" y="845"/>
              <a:chExt cx="681" cy="635"/>
            </a:xfrm>
          </p:grpSpPr>
          <p:sp>
            <p:nvSpPr>
              <p:cNvPr id="13" name="Oval 16"/>
              <p:cNvSpPr>
                <a:spLocks noChangeArrowheads="1"/>
              </p:cNvSpPr>
              <p:nvPr/>
            </p:nvSpPr>
            <p:spPr bwMode="auto">
              <a:xfrm>
                <a:off x="1383" y="845"/>
                <a:ext cx="681" cy="635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Text Box 17"/>
              <p:cNvSpPr txBox="1">
                <a:spLocks noChangeArrowheads="1"/>
              </p:cNvSpPr>
              <p:nvPr/>
            </p:nvSpPr>
            <p:spPr bwMode="auto">
              <a:xfrm>
                <a:off x="1474" y="845"/>
                <a:ext cx="454" cy="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6000" b="1" dirty="0"/>
              </a:p>
            </p:txBody>
          </p: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4572000" y="188913"/>
              <a:ext cx="4321175" cy="1963737"/>
              <a:chOff x="158" y="1285"/>
              <a:chExt cx="1316" cy="511"/>
            </a:xfrm>
          </p:grpSpPr>
          <p:sp>
            <p:nvSpPr>
              <p:cNvPr id="10" name="AutoShape 20"/>
              <p:cNvSpPr>
                <a:spLocks noChangeArrowheads="1"/>
              </p:cNvSpPr>
              <p:nvPr/>
            </p:nvSpPr>
            <p:spPr bwMode="auto">
              <a:xfrm>
                <a:off x="295" y="1298"/>
                <a:ext cx="1179" cy="498"/>
              </a:xfrm>
              <a:prstGeom prst="downArrowCallout">
                <a:avLst>
                  <a:gd name="adj1" fmla="val 59187"/>
                  <a:gd name="adj2" fmla="val 59187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58" y="1298"/>
                <a:ext cx="1180" cy="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330" y="1285"/>
                <a:ext cx="1089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1" dirty="0"/>
                  <a:t>Решаем </a:t>
                </a:r>
                <a:r>
                  <a:rPr lang="ru-RU" sz="3600" b="1" dirty="0" smtClean="0"/>
                  <a:t>задачу на повторение.</a:t>
                </a:r>
                <a:endParaRPr lang="ru-RU" sz="3600" b="1" dirty="0"/>
              </a:p>
            </p:txBody>
          </p:sp>
        </p:grpSp>
      </p:grpSp>
      <p:pic>
        <p:nvPicPr>
          <p:cNvPr id="15" name="Рисунок 14" descr="http://festival.1september.ru/articles/511003/img15.gif"/>
          <p:cNvPicPr/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2" y="2133600"/>
            <a:ext cx="4116901" cy="435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festival.1september.ru/articles/511003/img15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5820" y="2037714"/>
            <a:ext cx="2246630" cy="1391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2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1937"/>
            <a:ext cx="9144000" cy="65960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 dirty="0"/>
              <a:t>И вы узнаете фамилию самаркандского учёного 15 века. </a:t>
            </a:r>
          </a:p>
          <a:p>
            <a:pPr>
              <a:buFontTx/>
              <a:buNone/>
            </a:pPr>
            <a:r>
              <a:rPr lang="ru-RU" dirty="0"/>
              <a:t>	</a:t>
            </a:r>
            <a:r>
              <a:rPr lang="ru-RU" sz="2400" dirty="0"/>
              <a:t>		</a:t>
            </a:r>
            <a:r>
              <a:rPr lang="ru-RU" sz="2400" b="1" dirty="0"/>
              <a:t>1.</a:t>
            </a:r>
            <a:r>
              <a:rPr lang="ru-RU" sz="2400" dirty="0"/>
              <a:t> Автор учебника математики, по которому вы              		занимаетесь.</a:t>
            </a:r>
            <a:endParaRPr lang="ru-RU" sz="2400" b="1" dirty="0"/>
          </a:p>
          <a:p>
            <a:pPr>
              <a:buFontTx/>
              <a:buNone/>
            </a:pPr>
            <a:r>
              <a:rPr lang="ru-RU" sz="2400" dirty="0"/>
              <a:t>			</a:t>
            </a:r>
            <a:r>
              <a:rPr lang="ru-RU" sz="2400" b="1" dirty="0"/>
              <a:t>2.</a:t>
            </a:r>
            <a:r>
              <a:rPr lang="ru-RU" sz="2400" dirty="0"/>
              <a:t> Математическое равенство, в котором одна или </a:t>
            </a:r>
            <a:r>
              <a:rPr lang="ru-RU" sz="2400" dirty="0" smtClean="0"/>
              <a:t>несколько </a:t>
            </a:r>
            <a:r>
              <a:rPr lang="ru-RU" sz="2400" dirty="0"/>
              <a:t>букв считаются неизвестными?</a:t>
            </a:r>
          </a:p>
          <a:p>
            <a:pPr>
              <a:buFontTx/>
              <a:buNone/>
            </a:pPr>
            <a:r>
              <a:rPr lang="ru-RU" sz="2400" dirty="0"/>
              <a:t>         		</a:t>
            </a:r>
            <a:r>
              <a:rPr lang="ru-RU" sz="2400" b="1" dirty="0"/>
              <a:t>3.</a:t>
            </a:r>
            <a:r>
              <a:rPr lang="ru-RU" sz="2400" dirty="0"/>
              <a:t> </a:t>
            </a:r>
            <a:r>
              <a:rPr lang="ru-RU" sz="2400" dirty="0" smtClean="0"/>
              <a:t>Цифра, используемая для записи числа 66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buFontTx/>
              <a:buNone/>
            </a:pPr>
            <a:r>
              <a:rPr lang="ru-RU" sz="2400" dirty="0"/>
              <a:t>			</a:t>
            </a:r>
            <a:r>
              <a:rPr lang="ru-RU" sz="2400" b="1" dirty="0"/>
              <a:t>4.</a:t>
            </a:r>
            <a:r>
              <a:rPr lang="ru-RU" sz="2400" dirty="0"/>
              <a:t> Математическое </a:t>
            </a:r>
            <a:r>
              <a:rPr lang="ru-RU" sz="2400" dirty="0" smtClean="0"/>
              <a:t>действие, увеличивающее число в несколько раз.</a:t>
            </a:r>
            <a:endParaRPr lang="ru-RU" sz="2400" dirty="0"/>
          </a:p>
          <a:p>
            <a:pPr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endParaRPr lang="ru-RU" sz="2400" dirty="0"/>
          </a:p>
        </p:txBody>
      </p:sp>
      <p:graphicFrame>
        <p:nvGraphicFramePr>
          <p:cNvPr id="113072" name="Group 4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451825"/>
              </p:ext>
            </p:extLst>
          </p:nvPr>
        </p:nvGraphicFramePr>
        <p:xfrm>
          <a:off x="0" y="3860800"/>
          <a:ext cx="8820150" cy="2484311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9322"/>
                <a:gridCol w="6270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2706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576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375"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37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3047" name="WordArt 407"/>
          <p:cNvSpPr>
            <a:spLocks noChangeArrowheads="1" noChangeShapeType="1" noTextEdit="1"/>
          </p:cNvSpPr>
          <p:nvPr/>
        </p:nvSpPr>
        <p:spPr bwMode="auto">
          <a:xfrm>
            <a:off x="1331913" y="4076700"/>
            <a:ext cx="4897437" cy="171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ВИЛЕНКИН</a:t>
            </a:r>
          </a:p>
        </p:txBody>
      </p:sp>
      <p:sp>
        <p:nvSpPr>
          <p:cNvPr id="113052" name="WordArt 412"/>
          <p:cNvSpPr>
            <a:spLocks noChangeArrowheads="1" noChangeShapeType="1" noTextEdit="1"/>
          </p:cNvSpPr>
          <p:nvPr/>
        </p:nvSpPr>
        <p:spPr bwMode="auto">
          <a:xfrm>
            <a:off x="3203575" y="4581525"/>
            <a:ext cx="5616575" cy="171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УРАВНЕНИЕ</a:t>
            </a:r>
          </a:p>
        </p:txBody>
      </p:sp>
      <p:sp>
        <p:nvSpPr>
          <p:cNvPr id="113053" name="WordArt 413"/>
          <p:cNvSpPr>
            <a:spLocks noChangeArrowheads="1" noChangeShapeType="1" noTextEdit="1"/>
          </p:cNvSpPr>
          <p:nvPr/>
        </p:nvSpPr>
        <p:spPr bwMode="auto">
          <a:xfrm>
            <a:off x="4427538" y="5229225"/>
            <a:ext cx="3024187" cy="142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ШЕСТЬ</a:t>
            </a:r>
          </a:p>
        </p:txBody>
      </p:sp>
      <p:sp>
        <p:nvSpPr>
          <p:cNvPr id="113054" name="WordArt 414"/>
          <p:cNvSpPr>
            <a:spLocks noChangeArrowheads="1" noChangeShapeType="1" noTextEdit="1"/>
          </p:cNvSpPr>
          <p:nvPr/>
        </p:nvSpPr>
        <p:spPr bwMode="auto">
          <a:xfrm>
            <a:off x="0" y="5876925"/>
            <a:ext cx="5435600" cy="215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УМНОЖЕНИЕ</a:t>
            </a:r>
          </a:p>
        </p:txBody>
      </p:sp>
      <p:sp>
        <p:nvSpPr>
          <p:cNvPr id="113056" name="WordArt 416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8280400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Разгадайте кроссворд</a:t>
            </a:r>
          </a:p>
        </p:txBody>
      </p:sp>
    </p:spTree>
    <p:extLst>
      <p:ext uri="{BB962C8B-B14F-4D97-AF65-F5344CB8AC3E}">
        <p14:creationId xmlns:p14="http://schemas.microsoft.com/office/powerpoint/2010/main" val="200367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7" grpId="0" animBg="1"/>
      <p:bldP spid="113052" grpId="0" animBg="1"/>
      <p:bldP spid="113053" grpId="0" animBg="1"/>
      <p:bldP spid="1130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37"/>
          <p:cNvGrpSpPr>
            <a:grpSpLocks/>
          </p:cNvGrpSpPr>
          <p:nvPr/>
        </p:nvGrpSpPr>
        <p:grpSpPr bwMode="auto">
          <a:xfrm>
            <a:off x="40673" y="0"/>
            <a:ext cx="9124948" cy="7445372"/>
            <a:chOff x="10" y="18"/>
            <a:chExt cx="5748" cy="4690"/>
          </a:xfrm>
        </p:grpSpPr>
        <p:pic>
          <p:nvPicPr>
            <p:cNvPr id="1032" name="Picture 17" descr="Рисунок18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" y="3834"/>
              <a:ext cx="624" cy="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1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4" y="551"/>
              <a:ext cx="998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15" descr="Рисунок2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22" y="3770"/>
              <a:ext cx="544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6" name="AutoShape 20"/>
            <p:cNvSpPr>
              <a:spLocks noChangeArrowheads="1"/>
            </p:cNvSpPr>
            <p:nvPr/>
          </p:nvSpPr>
          <p:spPr bwMode="auto">
            <a:xfrm>
              <a:off x="2648" y="3792"/>
              <a:ext cx="1338" cy="454"/>
            </a:xfrm>
            <a:prstGeom prst="parallelogram">
              <a:avLst>
                <a:gd name="adj" fmla="val 7367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37" name="Picture 13" descr="Рисунок15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36" y="3362"/>
              <a:ext cx="953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41" name="Group 58"/>
            <p:cNvGrpSpPr>
              <a:grpSpLocks/>
            </p:cNvGrpSpPr>
            <p:nvPr/>
          </p:nvGrpSpPr>
          <p:grpSpPr bwMode="auto">
            <a:xfrm>
              <a:off x="809" y="102"/>
              <a:ext cx="1134" cy="414"/>
              <a:chOff x="809" y="102"/>
              <a:chExt cx="1134" cy="414"/>
            </a:xfrm>
          </p:grpSpPr>
          <p:sp>
            <p:nvSpPr>
              <p:cNvPr id="1106" name="AutoShape 55"/>
              <p:cNvSpPr>
                <a:spLocks noChangeArrowheads="1"/>
              </p:cNvSpPr>
              <p:nvPr/>
            </p:nvSpPr>
            <p:spPr bwMode="auto">
              <a:xfrm>
                <a:off x="809" y="108"/>
                <a:ext cx="1134" cy="408"/>
              </a:xfrm>
              <a:prstGeom prst="downArrowCallout">
                <a:avLst>
                  <a:gd name="adj1" fmla="val 58333"/>
                  <a:gd name="adj2" fmla="val 58333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7" name="Text Box 53"/>
              <p:cNvSpPr txBox="1">
                <a:spLocks noChangeArrowheads="1"/>
              </p:cNvSpPr>
              <p:nvPr/>
            </p:nvSpPr>
            <p:spPr bwMode="auto">
              <a:xfrm>
                <a:off x="821" y="102"/>
                <a:ext cx="106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 dirty="0"/>
                  <a:t>разминка</a:t>
                </a:r>
              </a:p>
            </p:txBody>
          </p:sp>
        </p:grpSp>
        <p:grpSp>
          <p:nvGrpSpPr>
            <p:cNvPr id="1042" name="Group 66"/>
            <p:cNvGrpSpPr>
              <a:grpSpLocks/>
            </p:cNvGrpSpPr>
            <p:nvPr/>
          </p:nvGrpSpPr>
          <p:grpSpPr bwMode="auto">
            <a:xfrm>
              <a:off x="2562" y="1434"/>
              <a:ext cx="1271" cy="244"/>
              <a:chOff x="158" y="1285"/>
              <a:chExt cx="1271" cy="244"/>
            </a:xfrm>
          </p:grpSpPr>
          <p:sp>
            <p:nvSpPr>
              <p:cNvPr id="1104" name="Text Box 64"/>
              <p:cNvSpPr txBox="1">
                <a:spLocks noChangeArrowheads="1"/>
              </p:cNvSpPr>
              <p:nvPr/>
            </p:nvSpPr>
            <p:spPr bwMode="auto">
              <a:xfrm>
                <a:off x="158" y="1298"/>
                <a:ext cx="1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105" name="Text Box 65"/>
              <p:cNvSpPr txBox="1">
                <a:spLocks noChangeArrowheads="1"/>
              </p:cNvSpPr>
              <p:nvPr/>
            </p:nvSpPr>
            <p:spPr bwMode="auto">
              <a:xfrm>
                <a:off x="340" y="1285"/>
                <a:ext cx="108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1400" b="1" dirty="0"/>
              </a:p>
            </p:txBody>
          </p:sp>
        </p:grpSp>
        <p:grpSp>
          <p:nvGrpSpPr>
            <p:cNvPr id="1043" name="Group 72"/>
            <p:cNvGrpSpPr>
              <a:grpSpLocks/>
            </p:cNvGrpSpPr>
            <p:nvPr/>
          </p:nvGrpSpPr>
          <p:grpSpPr bwMode="auto">
            <a:xfrm>
              <a:off x="2632" y="1513"/>
              <a:ext cx="1361" cy="408"/>
              <a:chOff x="2042" y="2964"/>
              <a:chExt cx="1361" cy="408"/>
            </a:xfrm>
          </p:grpSpPr>
          <p:sp>
            <p:nvSpPr>
              <p:cNvPr id="1101" name="AutoShape 70"/>
              <p:cNvSpPr>
                <a:spLocks noChangeArrowheads="1"/>
              </p:cNvSpPr>
              <p:nvPr/>
            </p:nvSpPr>
            <p:spPr bwMode="auto">
              <a:xfrm>
                <a:off x="2109" y="2964"/>
                <a:ext cx="1134" cy="408"/>
              </a:xfrm>
              <a:prstGeom prst="downArrowCallout">
                <a:avLst>
                  <a:gd name="adj1" fmla="val 69485"/>
                  <a:gd name="adj2" fmla="val 69485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2" name="Text Box 71"/>
              <p:cNvSpPr txBox="1">
                <a:spLocks noChangeArrowheads="1"/>
              </p:cNvSpPr>
              <p:nvPr/>
            </p:nvSpPr>
            <p:spPr bwMode="auto">
              <a:xfrm>
                <a:off x="2042" y="3032"/>
                <a:ext cx="136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 b="1" dirty="0"/>
                  <a:t>физкультминутка</a:t>
                </a:r>
              </a:p>
            </p:txBody>
          </p:sp>
        </p:grpSp>
        <p:grpSp>
          <p:nvGrpSpPr>
            <p:cNvPr id="1044" name="Group 80"/>
            <p:cNvGrpSpPr>
              <a:grpSpLocks/>
            </p:cNvGrpSpPr>
            <p:nvPr/>
          </p:nvGrpSpPr>
          <p:grpSpPr bwMode="auto">
            <a:xfrm>
              <a:off x="846" y="1444"/>
              <a:ext cx="952" cy="544"/>
              <a:chOff x="-1376" y="3848"/>
              <a:chExt cx="952" cy="544"/>
            </a:xfrm>
          </p:grpSpPr>
          <p:sp>
            <p:nvSpPr>
              <p:cNvPr id="1099" name="AutoShape 73"/>
              <p:cNvSpPr>
                <a:spLocks noChangeArrowheads="1"/>
              </p:cNvSpPr>
              <p:nvPr/>
            </p:nvSpPr>
            <p:spPr bwMode="auto">
              <a:xfrm>
                <a:off x="-1376" y="3848"/>
                <a:ext cx="952" cy="544"/>
              </a:xfrm>
              <a:prstGeom prst="downArrowCallout">
                <a:avLst>
                  <a:gd name="adj1" fmla="val 43750"/>
                  <a:gd name="adj2" fmla="val 43750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00" name="Text Box 74"/>
              <p:cNvSpPr txBox="1">
                <a:spLocks noChangeArrowheads="1"/>
              </p:cNvSpPr>
              <p:nvPr/>
            </p:nvSpPr>
            <p:spPr bwMode="auto">
              <a:xfrm>
                <a:off x="-1318" y="3908"/>
                <a:ext cx="86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 b="1" dirty="0" smtClean="0"/>
                  <a:t>В мире птиц</a:t>
                </a:r>
                <a:endParaRPr lang="ru-RU" sz="1400" b="1" dirty="0"/>
              </a:p>
            </p:txBody>
          </p:sp>
        </p:grpSp>
        <p:sp>
          <p:nvSpPr>
            <p:cNvPr id="1045" name="AutoShape 75"/>
            <p:cNvSpPr>
              <a:spLocks noChangeArrowheads="1"/>
            </p:cNvSpPr>
            <p:nvPr/>
          </p:nvSpPr>
          <p:spPr bwMode="auto">
            <a:xfrm>
              <a:off x="4786" y="65"/>
              <a:ext cx="817" cy="544"/>
            </a:xfrm>
            <a:prstGeom prst="downArrowCallout">
              <a:avLst>
                <a:gd name="adj1" fmla="val 37546"/>
                <a:gd name="adj2" fmla="val 37546"/>
                <a:gd name="adj3" fmla="val 16667"/>
                <a:gd name="adj4" fmla="val 6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Text Box 76"/>
            <p:cNvSpPr txBox="1">
              <a:spLocks noChangeArrowheads="1"/>
            </p:cNvSpPr>
            <p:nvPr/>
          </p:nvSpPr>
          <p:spPr bwMode="auto">
            <a:xfrm>
              <a:off x="4684" y="58"/>
              <a:ext cx="10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 dirty="0" smtClean="0"/>
                <a:t>Цветочная поляна</a:t>
              </a:r>
              <a:endParaRPr lang="ru-RU" sz="1400" b="1" dirty="0"/>
            </a:p>
          </p:txBody>
        </p:sp>
        <p:grpSp>
          <p:nvGrpSpPr>
            <p:cNvPr id="1048" name="Group 62"/>
            <p:cNvGrpSpPr>
              <a:grpSpLocks/>
            </p:cNvGrpSpPr>
            <p:nvPr/>
          </p:nvGrpSpPr>
          <p:grpSpPr bwMode="auto">
            <a:xfrm>
              <a:off x="4578" y="1531"/>
              <a:ext cx="1180" cy="527"/>
              <a:chOff x="6030" y="-1100"/>
              <a:chExt cx="1180" cy="527"/>
            </a:xfrm>
          </p:grpSpPr>
          <p:sp>
            <p:nvSpPr>
              <p:cNvPr id="1097" name="AutoShape 60"/>
              <p:cNvSpPr>
                <a:spLocks noChangeArrowheads="1"/>
              </p:cNvSpPr>
              <p:nvPr/>
            </p:nvSpPr>
            <p:spPr bwMode="auto">
              <a:xfrm>
                <a:off x="6030" y="-1100"/>
                <a:ext cx="1180" cy="527"/>
              </a:xfrm>
              <a:prstGeom prst="downArrowCallout">
                <a:avLst>
                  <a:gd name="adj1" fmla="val 55977"/>
                  <a:gd name="adj2" fmla="val 55977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8" name="Text Box 61"/>
              <p:cNvSpPr txBox="1">
                <a:spLocks noChangeArrowheads="1"/>
              </p:cNvSpPr>
              <p:nvPr/>
            </p:nvSpPr>
            <p:spPr bwMode="auto">
              <a:xfrm>
                <a:off x="6099" y="-1088"/>
                <a:ext cx="1043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 b="1" dirty="0" smtClean="0"/>
                  <a:t>Вычислитель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400" b="1" dirty="0" err="1" smtClean="0"/>
                  <a:t>ный</a:t>
                </a:r>
                <a:r>
                  <a:rPr lang="ru-RU" sz="1400" b="1" dirty="0" smtClean="0"/>
                  <a:t>  </a:t>
                </a:r>
                <a:r>
                  <a:rPr lang="ru-RU" sz="1400" b="1" dirty="0"/>
                  <a:t>марафон</a:t>
                </a:r>
              </a:p>
            </p:txBody>
          </p:sp>
        </p:grpSp>
        <p:pic>
          <p:nvPicPr>
            <p:cNvPr id="1049" name="Picture 83" descr="img1"/>
            <p:cNvPicPr>
              <a:picLocks noChangeAspect="1" noChangeArrowheads="1"/>
            </p:cNvPicPr>
            <p:nvPr/>
          </p:nvPicPr>
          <p:blipFill>
            <a:blip r:embed="rId6"/>
            <a:srcRect b="3543"/>
            <a:stretch>
              <a:fillRect/>
            </a:stretch>
          </p:blipFill>
          <p:spPr bwMode="auto">
            <a:xfrm>
              <a:off x="2999" y="585"/>
              <a:ext cx="702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50" name="Picture 5" descr="24m5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691" y="3446"/>
              <a:ext cx="107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51" name="Group 69"/>
            <p:cNvGrpSpPr>
              <a:grpSpLocks/>
            </p:cNvGrpSpPr>
            <p:nvPr/>
          </p:nvGrpSpPr>
          <p:grpSpPr bwMode="auto">
            <a:xfrm>
              <a:off x="2660" y="86"/>
              <a:ext cx="1314" cy="499"/>
              <a:chOff x="2829" y="1450"/>
              <a:chExt cx="952" cy="453"/>
            </a:xfrm>
          </p:grpSpPr>
          <p:sp>
            <p:nvSpPr>
              <p:cNvPr id="1095" name="AutoShape 67"/>
              <p:cNvSpPr>
                <a:spLocks noChangeArrowheads="1"/>
              </p:cNvSpPr>
              <p:nvPr/>
            </p:nvSpPr>
            <p:spPr bwMode="auto">
              <a:xfrm>
                <a:off x="2829" y="1450"/>
                <a:ext cx="952" cy="453"/>
              </a:xfrm>
              <a:prstGeom prst="downArrowCallout">
                <a:avLst>
                  <a:gd name="adj1" fmla="val 52539"/>
                  <a:gd name="adj2" fmla="val 52539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6" name="Text Box 68"/>
              <p:cNvSpPr txBox="1">
                <a:spLocks noChangeArrowheads="1"/>
              </p:cNvSpPr>
              <p:nvPr/>
            </p:nvSpPr>
            <p:spPr bwMode="auto">
              <a:xfrm>
                <a:off x="2841" y="1491"/>
                <a:ext cx="907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 b="1" dirty="0"/>
                  <a:t>Помогаем </a:t>
                </a:r>
                <a:r>
                  <a:rPr lang="ru-RU" sz="1400" b="1" dirty="0" smtClean="0"/>
                  <a:t> </a:t>
                </a:r>
                <a:r>
                  <a:rPr lang="ru-RU" sz="1400" b="1" dirty="0"/>
                  <a:t>Незнайке</a:t>
                </a:r>
              </a:p>
            </p:txBody>
          </p:sp>
        </p:grpSp>
        <p:grpSp>
          <p:nvGrpSpPr>
            <p:cNvPr id="1053" name="Group 89"/>
            <p:cNvGrpSpPr>
              <a:grpSpLocks/>
            </p:cNvGrpSpPr>
            <p:nvPr/>
          </p:nvGrpSpPr>
          <p:grpSpPr bwMode="auto">
            <a:xfrm>
              <a:off x="62" y="101"/>
              <a:ext cx="681" cy="635"/>
              <a:chOff x="62" y="192"/>
              <a:chExt cx="681" cy="635"/>
            </a:xfrm>
          </p:grpSpPr>
          <p:sp>
            <p:nvSpPr>
              <p:cNvPr id="1093" name="Oval 85"/>
              <p:cNvSpPr>
                <a:spLocks noChangeArrowheads="1"/>
              </p:cNvSpPr>
              <p:nvPr/>
            </p:nvSpPr>
            <p:spPr bwMode="auto">
              <a:xfrm>
                <a:off x="62" y="192"/>
                <a:ext cx="681" cy="635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4" name="Text Box 86"/>
              <p:cNvSpPr txBox="1">
                <a:spLocks noChangeArrowheads="1"/>
              </p:cNvSpPr>
              <p:nvPr/>
            </p:nvSpPr>
            <p:spPr bwMode="auto">
              <a:xfrm>
                <a:off x="95" y="193"/>
                <a:ext cx="45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6000" b="1" dirty="0"/>
                  <a:t>1</a:t>
                </a:r>
              </a:p>
            </p:txBody>
          </p:sp>
        </p:grpSp>
        <p:sp>
          <p:nvSpPr>
            <p:cNvPr id="1054" name="Text Box 38"/>
            <p:cNvSpPr txBox="1">
              <a:spLocks noChangeArrowheads="1"/>
            </p:cNvSpPr>
            <p:nvPr/>
          </p:nvSpPr>
          <p:spPr bwMode="auto">
            <a:xfrm>
              <a:off x="2909" y="2830"/>
              <a:ext cx="1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1400" b="1" i="1" dirty="0"/>
            </a:p>
          </p:txBody>
        </p:sp>
        <p:grpSp>
          <p:nvGrpSpPr>
            <p:cNvPr id="1055" name="Group 90"/>
            <p:cNvGrpSpPr>
              <a:grpSpLocks/>
            </p:cNvGrpSpPr>
            <p:nvPr/>
          </p:nvGrpSpPr>
          <p:grpSpPr bwMode="auto">
            <a:xfrm>
              <a:off x="1943" y="65"/>
              <a:ext cx="681" cy="643"/>
              <a:chOff x="-189" y="247"/>
              <a:chExt cx="681" cy="643"/>
            </a:xfrm>
          </p:grpSpPr>
          <p:sp>
            <p:nvSpPr>
              <p:cNvPr id="1091" name="Oval 91"/>
              <p:cNvSpPr>
                <a:spLocks noChangeArrowheads="1"/>
              </p:cNvSpPr>
              <p:nvPr/>
            </p:nvSpPr>
            <p:spPr bwMode="auto">
              <a:xfrm>
                <a:off x="-189" y="255"/>
                <a:ext cx="681" cy="635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2" name="Text Box 92"/>
              <p:cNvSpPr txBox="1">
                <a:spLocks noChangeArrowheads="1"/>
              </p:cNvSpPr>
              <p:nvPr/>
            </p:nvSpPr>
            <p:spPr bwMode="auto">
              <a:xfrm>
                <a:off x="-81" y="247"/>
                <a:ext cx="45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6000" b="1" dirty="0"/>
                  <a:t>2</a:t>
                </a:r>
              </a:p>
            </p:txBody>
          </p:sp>
        </p:grpSp>
        <p:grpSp>
          <p:nvGrpSpPr>
            <p:cNvPr id="1056" name="Group 93"/>
            <p:cNvGrpSpPr>
              <a:grpSpLocks/>
            </p:cNvGrpSpPr>
            <p:nvPr/>
          </p:nvGrpSpPr>
          <p:grpSpPr bwMode="auto">
            <a:xfrm>
              <a:off x="3989" y="18"/>
              <a:ext cx="681" cy="675"/>
              <a:chOff x="5214" y="-1025"/>
              <a:chExt cx="681" cy="675"/>
            </a:xfrm>
          </p:grpSpPr>
          <p:sp>
            <p:nvSpPr>
              <p:cNvPr id="1089" name="Oval 94"/>
              <p:cNvSpPr>
                <a:spLocks noChangeArrowheads="1"/>
              </p:cNvSpPr>
              <p:nvPr/>
            </p:nvSpPr>
            <p:spPr bwMode="auto">
              <a:xfrm>
                <a:off x="5214" y="-985"/>
                <a:ext cx="681" cy="635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90" name="Text Box 95"/>
              <p:cNvSpPr txBox="1">
                <a:spLocks noChangeArrowheads="1"/>
              </p:cNvSpPr>
              <p:nvPr/>
            </p:nvSpPr>
            <p:spPr bwMode="auto">
              <a:xfrm>
                <a:off x="5370" y="-1025"/>
                <a:ext cx="45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6000" b="1" dirty="0"/>
                  <a:t>3</a:t>
                </a:r>
              </a:p>
            </p:txBody>
          </p:sp>
        </p:grpSp>
        <p:sp>
          <p:nvSpPr>
            <p:cNvPr id="1088" name="Text Box 101"/>
            <p:cNvSpPr txBox="1">
              <a:spLocks noChangeArrowheads="1"/>
            </p:cNvSpPr>
            <p:nvPr/>
          </p:nvSpPr>
          <p:spPr bwMode="auto">
            <a:xfrm>
              <a:off x="3968" y="3612"/>
              <a:ext cx="45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6000" b="1" dirty="0"/>
            </a:p>
          </p:txBody>
        </p:sp>
        <p:pic>
          <p:nvPicPr>
            <p:cNvPr id="1059" name="Picture 102" descr="Рисунок12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914" y="3483"/>
              <a:ext cx="1044" cy="1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61" name="Group 106"/>
            <p:cNvGrpSpPr>
              <a:grpSpLocks/>
            </p:cNvGrpSpPr>
            <p:nvPr/>
          </p:nvGrpSpPr>
          <p:grpSpPr bwMode="auto">
            <a:xfrm>
              <a:off x="61" y="1390"/>
              <a:ext cx="2868" cy="1269"/>
              <a:chOff x="-2389" y="302"/>
              <a:chExt cx="2868" cy="1269"/>
            </a:xfrm>
          </p:grpSpPr>
          <p:sp>
            <p:nvSpPr>
              <p:cNvPr id="1083" name="Oval 107"/>
              <p:cNvSpPr>
                <a:spLocks noChangeArrowheads="1"/>
              </p:cNvSpPr>
              <p:nvPr/>
            </p:nvSpPr>
            <p:spPr bwMode="auto">
              <a:xfrm>
                <a:off x="-2389" y="302"/>
                <a:ext cx="681" cy="635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4" name="Text Box 108"/>
              <p:cNvSpPr txBox="1">
                <a:spLocks noChangeArrowheads="1"/>
              </p:cNvSpPr>
              <p:nvPr/>
            </p:nvSpPr>
            <p:spPr bwMode="auto">
              <a:xfrm>
                <a:off x="25" y="937"/>
                <a:ext cx="45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6000" b="1" dirty="0"/>
              </a:p>
            </p:txBody>
          </p:sp>
        </p:grpSp>
        <p:pic>
          <p:nvPicPr>
            <p:cNvPr id="1062" name="Picture 9" descr="Рисунок33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742" y="2138"/>
              <a:ext cx="807" cy="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65" name="Group 109"/>
            <p:cNvGrpSpPr>
              <a:grpSpLocks/>
            </p:cNvGrpSpPr>
            <p:nvPr/>
          </p:nvGrpSpPr>
          <p:grpSpPr bwMode="auto">
            <a:xfrm>
              <a:off x="790" y="2353"/>
              <a:ext cx="4608" cy="1050"/>
              <a:chOff x="-3338" y="2068"/>
              <a:chExt cx="4608" cy="1050"/>
            </a:xfrm>
          </p:grpSpPr>
          <p:sp>
            <p:nvSpPr>
              <p:cNvPr id="1080" name="AutoShape 110"/>
              <p:cNvSpPr>
                <a:spLocks noChangeArrowheads="1"/>
              </p:cNvSpPr>
              <p:nvPr/>
            </p:nvSpPr>
            <p:spPr bwMode="auto">
              <a:xfrm>
                <a:off x="-3338" y="2699"/>
                <a:ext cx="1225" cy="419"/>
              </a:xfrm>
              <a:prstGeom prst="downArrowCallout">
                <a:avLst>
                  <a:gd name="adj1" fmla="val 59187"/>
                  <a:gd name="adj2" fmla="val 59187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81" name="Text Box 111"/>
              <p:cNvSpPr txBox="1">
                <a:spLocks noChangeArrowheads="1"/>
              </p:cNvSpPr>
              <p:nvPr/>
            </p:nvSpPr>
            <p:spPr bwMode="auto">
              <a:xfrm>
                <a:off x="90" y="2068"/>
                <a:ext cx="1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082" name="Text Box 112"/>
              <p:cNvSpPr txBox="1">
                <a:spLocks noChangeArrowheads="1"/>
              </p:cNvSpPr>
              <p:nvPr/>
            </p:nvSpPr>
            <p:spPr bwMode="auto">
              <a:xfrm>
                <a:off x="-3274" y="2737"/>
                <a:ext cx="108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400" b="1" dirty="0"/>
                  <a:t>Решаем задачу</a:t>
                </a:r>
              </a:p>
            </p:txBody>
          </p:sp>
          <p:sp>
            <p:nvSpPr>
              <p:cNvPr id="209" name="AutoShape 110"/>
              <p:cNvSpPr>
                <a:spLocks noChangeArrowheads="1"/>
              </p:cNvSpPr>
              <p:nvPr/>
            </p:nvSpPr>
            <p:spPr bwMode="auto">
              <a:xfrm>
                <a:off x="-1225" y="2658"/>
                <a:ext cx="1225" cy="419"/>
              </a:xfrm>
              <a:prstGeom prst="downArrowCallout">
                <a:avLst>
                  <a:gd name="adj1" fmla="val 59187"/>
                  <a:gd name="adj2" fmla="val 59187"/>
                  <a:gd name="adj3" fmla="val 16667"/>
                  <a:gd name="adj4" fmla="val 6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 sz="1600" b="1" dirty="0" smtClean="0"/>
                  <a:t>Решаем кроссворд</a:t>
                </a:r>
                <a:endParaRPr lang="ru-RU" sz="1600" b="1" dirty="0"/>
              </a:p>
            </p:txBody>
          </p:sp>
        </p:grpSp>
        <p:sp>
          <p:nvSpPr>
            <p:cNvPr id="1066" name="Text Box 117"/>
            <p:cNvSpPr txBox="1">
              <a:spLocks noChangeArrowheads="1"/>
            </p:cNvSpPr>
            <p:nvPr/>
          </p:nvSpPr>
          <p:spPr bwMode="auto">
            <a:xfrm>
              <a:off x="2472" y="3566"/>
              <a:ext cx="3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>
                <a:solidFill>
                  <a:srgbClr val="FF3300"/>
                </a:solidFill>
              </a:endParaRPr>
            </a:p>
          </p:txBody>
        </p:sp>
        <p:grpSp>
          <p:nvGrpSpPr>
            <p:cNvPr id="1069" name="Group 124"/>
            <p:cNvGrpSpPr>
              <a:grpSpLocks/>
            </p:cNvGrpSpPr>
            <p:nvPr/>
          </p:nvGrpSpPr>
          <p:grpSpPr bwMode="auto">
            <a:xfrm>
              <a:off x="2562" y="1434"/>
              <a:ext cx="1271" cy="244"/>
              <a:chOff x="158" y="1285"/>
              <a:chExt cx="1271" cy="244"/>
            </a:xfrm>
          </p:grpSpPr>
          <p:sp>
            <p:nvSpPr>
              <p:cNvPr id="1078" name="Text Box 126"/>
              <p:cNvSpPr txBox="1">
                <a:spLocks noChangeArrowheads="1"/>
              </p:cNvSpPr>
              <p:nvPr/>
            </p:nvSpPr>
            <p:spPr bwMode="auto">
              <a:xfrm>
                <a:off x="158" y="1298"/>
                <a:ext cx="1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079" name="Text Box 127"/>
              <p:cNvSpPr txBox="1">
                <a:spLocks noChangeArrowheads="1"/>
              </p:cNvSpPr>
              <p:nvPr/>
            </p:nvSpPr>
            <p:spPr bwMode="auto">
              <a:xfrm>
                <a:off x="340" y="1285"/>
                <a:ext cx="108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1400" b="1" dirty="0"/>
              </a:p>
            </p:txBody>
          </p:sp>
        </p:grpSp>
        <p:sp>
          <p:nvSpPr>
            <p:cNvPr id="1076" name="Text Box 130"/>
            <p:cNvSpPr txBox="1">
              <a:spLocks noChangeArrowheads="1"/>
            </p:cNvSpPr>
            <p:nvPr/>
          </p:nvSpPr>
          <p:spPr bwMode="auto">
            <a:xfrm>
              <a:off x="95" y="1331"/>
              <a:ext cx="45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0" b="1" dirty="0"/>
                <a:t>4</a:t>
              </a:r>
            </a:p>
          </p:txBody>
        </p:sp>
        <p:grpSp>
          <p:nvGrpSpPr>
            <p:cNvPr id="1071" name="Group 131"/>
            <p:cNvGrpSpPr>
              <a:grpSpLocks/>
            </p:cNvGrpSpPr>
            <p:nvPr/>
          </p:nvGrpSpPr>
          <p:grpSpPr bwMode="auto">
            <a:xfrm>
              <a:off x="1919" y="1361"/>
              <a:ext cx="681" cy="660"/>
              <a:chOff x="3144" y="-1315"/>
              <a:chExt cx="681" cy="660"/>
            </a:xfrm>
          </p:grpSpPr>
          <p:sp>
            <p:nvSpPr>
              <p:cNvPr id="1073" name="Oval 132"/>
              <p:cNvSpPr>
                <a:spLocks noChangeArrowheads="1"/>
              </p:cNvSpPr>
              <p:nvPr/>
            </p:nvSpPr>
            <p:spPr bwMode="auto">
              <a:xfrm>
                <a:off x="3144" y="-1290"/>
                <a:ext cx="681" cy="635"/>
              </a:xfrm>
              <a:prstGeom prst="ellipse">
                <a:avLst/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4" name="Text Box 133"/>
              <p:cNvSpPr txBox="1">
                <a:spLocks noChangeArrowheads="1"/>
              </p:cNvSpPr>
              <p:nvPr/>
            </p:nvSpPr>
            <p:spPr bwMode="auto">
              <a:xfrm>
                <a:off x="3258" y="-1315"/>
                <a:ext cx="454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000" b="1" dirty="0" smtClean="0"/>
                  <a:t>5</a:t>
                </a:r>
                <a:endParaRPr lang="ru-RU" sz="6000" b="1" dirty="0"/>
              </a:p>
            </p:txBody>
          </p:sp>
        </p:grpSp>
      </p:grpSp>
      <p:pic>
        <p:nvPicPr>
          <p:cNvPr id="2" name="Picture 7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33499" y="3216273"/>
            <a:ext cx="1143008" cy="133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Рисунок 78" descr="b23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39049" y="1101723"/>
            <a:ext cx="1095375" cy="1095375"/>
          </a:xfrm>
          <a:prstGeom prst="rect">
            <a:avLst/>
          </a:prstGeom>
        </p:spPr>
      </p:pic>
      <p:sp>
        <p:nvSpPr>
          <p:cNvPr id="80" name="Oval 107"/>
          <p:cNvSpPr>
            <a:spLocks noChangeArrowheads="1"/>
          </p:cNvSpPr>
          <p:nvPr/>
        </p:nvSpPr>
        <p:spPr bwMode="auto">
          <a:xfrm>
            <a:off x="6106508" y="2175667"/>
            <a:ext cx="1080594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81" name="Picture 2" descr="C:\Documents and Settings\Admin\Мои документы\картинки для урока\70164678_69259029_pchyol1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35480" y="3095623"/>
            <a:ext cx="920776" cy="1278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2" name="Text Box 133"/>
          <p:cNvSpPr txBox="1">
            <a:spLocks noChangeArrowheads="1"/>
          </p:cNvSpPr>
          <p:nvPr/>
        </p:nvSpPr>
        <p:spPr bwMode="auto">
          <a:xfrm>
            <a:off x="6202060" y="2209798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/>
              <a:t>6</a:t>
            </a:r>
            <a:endParaRPr lang="ru-RU" sz="6000" b="1" dirty="0"/>
          </a:p>
        </p:txBody>
      </p:sp>
      <p:sp>
        <p:nvSpPr>
          <p:cNvPr id="83" name="Text Box 130"/>
          <p:cNvSpPr txBox="1">
            <a:spLocks noChangeArrowheads="1"/>
          </p:cNvSpPr>
          <p:nvPr/>
        </p:nvSpPr>
        <p:spPr bwMode="auto">
          <a:xfrm>
            <a:off x="236728" y="4622791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/>
              <a:t>7</a:t>
            </a:r>
            <a:endParaRPr lang="ru-RU" sz="6000" b="1" dirty="0"/>
          </a:p>
        </p:txBody>
      </p:sp>
      <p:sp>
        <p:nvSpPr>
          <p:cNvPr id="148" name="Oval 107"/>
          <p:cNvSpPr>
            <a:spLocks noChangeArrowheads="1"/>
          </p:cNvSpPr>
          <p:nvPr/>
        </p:nvSpPr>
        <p:spPr bwMode="auto">
          <a:xfrm>
            <a:off x="30354" y="4621204"/>
            <a:ext cx="1081087" cy="10080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7200" b="1" dirty="0" smtClean="0"/>
              <a:t>7</a:t>
            </a:r>
            <a:endParaRPr lang="ru-RU" sz="7200" b="1" dirty="0"/>
          </a:p>
        </p:txBody>
      </p:sp>
      <p:sp>
        <p:nvSpPr>
          <p:cNvPr id="149" name="Text Box 133"/>
          <p:cNvSpPr txBox="1">
            <a:spLocks noChangeArrowheads="1"/>
          </p:cNvSpPr>
          <p:nvPr/>
        </p:nvSpPr>
        <p:spPr bwMode="auto">
          <a:xfrm>
            <a:off x="3590323" y="4598974"/>
            <a:ext cx="720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/>
              <a:t>8</a:t>
            </a:r>
          </a:p>
        </p:txBody>
      </p:sp>
      <p:sp>
        <p:nvSpPr>
          <p:cNvPr id="208" name="Oval 132"/>
          <p:cNvSpPr>
            <a:spLocks noChangeArrowheads="1"/>
          </p:cNvSpPr>
          <p:nvPr/>
        </p:nvSpPr>
        <p:spPr bwMode="auto">
          <a:xfrm>
            <a:off x="3403395" y="4519749"/>
            <a:ext cx="1081087" cy="9539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6600" b="1" dirty="0" smtClean="0"/>
              <a:t>8</a:t>
            </a:r>
            <a:endParaRPr lang="ru-RU" sz="6600" b="1" dirty="0"/>
          </a:p>
        </p:txBody>
      </p:sp>
      <p:sp>
        <p:nvSpPr>
          <p:cNvPr id="210" name="Oval 132"/>
          <p:cNvSpPr>
            <a:spLocks noChangeArrowheads="1"/>
          </p:cNvSpPr>
          <p:nvPr/>
        </p:nvSpPr>
        <p:spPr bwMode="auto">
          <a:xfrm>
            <a:off x="6646558" y="4519748"/>
            <a:ext cx="1081087" cy="9539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6600" b="1" dirty="0" smtClean="0"/>
              <a:t>9</a:t>
            </a:r>
            <a:endParaRPr lang="ru-RU" sz="6600" b="1" dirty="0"/>
          </a:p>
        </p:txBody>
      </p:sp>
      <p:sp>
        <p:nvSpPr>
          <p:cNvPr id="211" name="AutoShape 110"/>
          <p:cNvSpPr>
            <a:spLocks noChangeArrowheads="1"/>
          </p:cNvSpPr>
          <p:nvPr/>
        </p:nvSpPr>
        <p:spPr bwMode="auto">
          <a:xfrm>
            <a:off x="7249012" y="5291135"/>
            <a:ext cx="1944687" cy="665162"/>
          </a:xfrm>
          <a:prstGeom prst="downArrowCallout">
            <a:avLst>
              <a:gd name="adj1" fmla="val 59187"/>
              <a:gd name="adj2" fmla="val 59187"/>
              <a:gd name="adj3" fmla="val 1666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 b="1" dirty="0" smtClean="0"/>
              <a:t>Итоги.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76250"/>
          </a:xfrm>
        </p:spPr>
        <p:txBody>
          <a:bodyPr/>
          <a:lstStyle/>
          <a:p>
            <a:r>
              <a:rPr lang="ru-RU" sz="3600" b="1"/>
              <a:t> </a:t>
            </a:r>
            <a:r>
              <a:rPr lang="ru-RU" sz="3600" b="1">
                <a:solidFill>
                  <a:srgbClr val="000099"/>
                </a:solidFill>
              </a:rPr>
              <a:t>Аль-Каши Джемшид Ибн Масуд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5940425" cy="6308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В 1427 году написал книгу «Ключ к арифметике», в которой сформулировал основные правила действий с десятичными дробями.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Его целью было дать систему дробей, в которой все операции проводятся так же просто как с целыми числами.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    		В записи десятичных дробей аль-Каши не пользовался запятой.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</a:t>
            </a:r>
            <a:endParaRPr lang="ru-RU" sz="12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</a:t>
            </a:r>
            <a:r>
              <a:rPr lang="ru-RU" sz="2800" b="1" i="1">
                <a:solidFill>
                  <a:srgbClr val="000099"/>
                </a:solidFill>
              </a:rPr>
              <a:t>Обозначение дроби 2,1356: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	</a:t>
            </a:r>
            <a:r>
              <a:rPr lang="ru-RU" b="1">
                <a:solidFill>
                  <a:schemeClr val="tx2"/>
                </a:solidFill>
              </a:rPr>
              <a:t>2 | 1356</a:t>
            </a:r>
            <a:r>
              <a:rPr lang="ru-RU" sz="2400" b="1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</a:t>
            </a:r>
            <a:r>
              <a:rPr lang="ru-RU" b="1"/>
              <a:t>2 </a:t>
            </a:r>
            <a:r>
              <a:rPr lang="ru-RU" b="1">
                <a:solidFill>
                  <a:srgbClr val="FF0000"/>
                </a:solidFill>
              </a:rPr>
              <a:t>1356</a:t>
            </a:r>
          </a:p>
        </p:txBody>
      </p:sp>
      <p:pic>
        <p:nvPicPr>
          <p:cNvPr id="113668" name="Picture 4" descr="Каш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908050"/>
            <a:ext cx="3419475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3635375" y="4868863"/>
            <a:ext cx="3817938" cy="792162"/>
          </a:xfrm>
          <a:prstGeom prst="wedgeRectCallout">
            <a:avLst>
              <a:gd name="adj1" fmla="val -94616"/>
              <a:gd name="adj2" fmla="val -29958"/>
            </a:avLst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2000" b="1">
                <a:latin typeface="Verdana" pitchFamily="34" charset="0"/>
              </a:rPr>
              <a:t>Дробную часть отделял </a:t>
            </a:r>
          </a:p>
          <a:p>
            <a:r>
              <a:rPr lang="ru-RU" sz="2000" b="1">
                <a:latin typeface="Verdana" pitchFamily="34" charset="0"/>
              </a:rPr>
              <a:t>вертикальной чертой</a:t>
            </a:r>
          </a:p>
        </p:txBody>
      </p:sp>
      <p:sp>
        <p:nvSpPr>
          <p:cNvPr id="113676" name="WordArt 12"/>
          <p:cNvSpPr>
            <a:spLocks noChangeArrowheads="1" noChangeShapeType="1" noTextEdit="1"/>
          </p:cNvSpPr>
          <p:nvPr/>
        </p:nvSpPr>
        <p:spPr bwMode="auto">
          <a:xfrm rot="5400000">
            <a:off x="627063" y="5573713"/>
            <a:ext cx="923925" cy="523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или</a:t>
            </a:r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3276600" y="6065838"/>
            <a:ext cx="4391025" cy="792162"/>
          </a:xfrm>
          <a:prstGeom prst="wedgeRectCallout">
            <a:avLst>
              <a:gd name="adj1" fmla="val -81708"/>
              <a:gd name="adj2" fmla="val 20343"/>
            </a:avLst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2000" b="1">
                <a:latin typeface="Verdana" pitchFamily="34" charset="0"/>
              </a:rPr>
              <a:t>Дробную часть записывал </a:t>
            </a:r>
          </a:p>
          <a:p>
            <a:r>
              <a:rPr lang="ru-RU" sz="2000" b="1">
                <a:latin typeface="Verdana" pitchFamily="34" charset="0"/>
              </a:rPr>
              <a:t>красными чернилами</a:t>
            </a:r>
          </a:p>
        </p:txBody>
      </p:sp>
    </p:spTree>
    <p:extLst>
      <p:ext uri="{BB962C8B-B14F-4D97-AF65-F5344CB8AC3E}">
        <p14:creationId xmlns:p14="http://schemas.microsoft.com/office/powerpoint/2010/main" val="25892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4" grpId="0" animBg="1"/>
      <p:bldP spid="113676" grpId="0" animBg="1"/>
      <p:bldP spid="11367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377157"/>
            <a:ext cx="6275040" cy="1331764"/>
          </a:xfrm>
        </p:spPr>
        <p:txBody>
          <a:bodyPr/>
          <a:lstStyle/>
          <a:p>
            <a:r>
              <a:rPr lang="ru-RU" dirty="0" smtClean="0"/>
              <a:t>№ </a:t>
            </a:r>
            <a:r>
              <a:rPr lang="ru-RU" dirty="0" smtClean="0"/>
              <a:t>1263(а</a:t>
            </a:r>
            <a:r>
              <a:rPr lang="en-US" dirty="0" smtClean="0"/>
              <a:t>,</a:t>
            </a:r>
            <a:r>
              <a:rPr lang="ru-RU" dirty="0" smtClean="0"/>
              <a:t>б),1266,1246-разв.</a:t>
            </a:r>
            <a:endParaRPr lang="ru-RU" dirty="0"/>
          </a:p>
        </p:txBody>
      </p:sp>
      <p:pic>
        <p:nvPicPr>
          <p:cNvPr id="4" name="Picture 12" descr="Рисунок3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16510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ulitk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205038"/>
            <a:ext cx="4464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Admin\Мои документы\картинки для урока\70164678_69259029_pchyol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208618"/>
            <a:ext cx="1401791" cy="1946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img1"/>
          <p:cNvPicPr>
            <a:picLocks noChangeAspect="1" noChangeArrowheads="1"/>
          </p:cNvPicPr>
          <p:nvPr/>
        </p:nvPicPr>
        <p:blipFill>
          <a:blip r:embed="rId5"/>
          <a:srcRect b="3543"/>
          <a:stretch>
            <a:fillRect/>
          </a:stretch>
        </p:blipFill>
        <p:spPr bwMode="auto">
          <a:xfrm>
            <a:off x="6660232" y="4149080"/>
            <a:ext cx="2008138" cy="25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11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214313" y="428625"/>
            <a:ext cx="871537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урока</a:t>
            </a:r>
          </a:p>
          <a:p>
            <a:pPr eaLnBrk="1" hangingPunct="1"/>
            <a:endParaRPr lang="ru-RU" sz="240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88" y="1143000"/>
            <a:ext cx="828675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Какие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задачи урока нам удалось решить?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i="1" dirty="0">
                <a:solidFill>
                  <a:srgbClr val="FF0066"/>
                </a:solidFill>
                <a:latin typeface="+mn-lt"/>
              </a:rPr>
              <a:t> За что ты можешь себя   </a:t>
            </a:r>
            <a:r>
              <a:rPr lang="ru-RU" sz="3200" b="1" i="1" dirty="0">
                <a:solidFill>
                  <a:srgbClr val="FF0066"/>
                </a:solidFill>
                <a:latin typeface="+mn-lt"/>
              </a:rPr>
              <a:t>ПОХВАЛИТЬ?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>
                <a:solidFill>
                  <a:srgbClr val="0000CC"/>
                </a:solidFill>
                <a:latin typeface="+mn-lt"/>
              </a:rPr>
              <a:t> Что тебе УДАЛОСЬ на уроке?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>
                <a:solidFill>
                  <a:srgbClr val="008000"/>
                </a:solidFill>
                <a:latin typeface="+mn-lt"/>
              </a:rPr>
              <a:t> Над чем еще нужно  ПОРАБОТАТЬ?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b="1" i="1" dirty="0">
                <a:solidFill>
                  <a:schemeClr val="accent1">
                    <a:lumMod val="25000"/>
                  </a:schemeClr>
                </a:solidFill>
                <a:latin typeface="+mn-lt"/>
              </a:rPr>
              <a:t>Зачем нам НУЖЕН был этот урок?</a:t>
            </a:r>
            <a:endParaRPr lang="ru-RU" sz="3200" i="1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357188" y="5229200"/>
            <a:ext cx="8103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Bookman Old Style" pitchFamily="18" charset="0"/>
              </a:rPr>
              <a:t>Подсчитай количество «Пятериков»</a:t>
            </a:r>
            <a:endParaRPr lang="ru-RU" sz="24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3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5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121400" cy="201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Молодцы!</a:t>
            </a:r>
          </a:p>
        </p:txBody>
      </p:sp>
      <p:sp>
        <p:nvSpPr>
          <p:cNvPr id="22531" name="WordArt 6"/>
          <p:cNvSpPr>
            <a:spLocks noChangeArrowheads="1" noChangeShapeType="1" noTextEdit="1"/>
          </p:cNvSpPr>
          <p:nvPr/>
        </p:nvSpPr>
        <p:spPr bwMode="auto">
          <a:xfrm>
            <a:off x="1476375" y="3429000"/>
            <a:ext cx="633571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215031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547813" y="2924175"/>
            <a:ext cx="705643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i="1">
                <a:solidFill>
                  <a:schemeClr val="accent2"/>
                </a:solidFill>
              </a:rPr>
              <a:t>Путешествие в страну  дроби</a:t>
            </a:r>
          </a:p>
        </p:txBody>
      </p:sp>
      <p:pic>
        <p:nvPicPr>
          <p:cNvPr id="2055" name="Picture 13" descr="Рисунок3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92150"/>
            <a:ext cx="1651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4" descr="ulitk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5157788"/>
            <a:ext cx="4464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5" descr="Рисунок1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4868863"/>
            <a:ext cx="23764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Rectangle 18"/>
          <p:cNvGraphicFramePr>
            <a:graphicFrameLocks/>
          </p:cNvGraphicFramePr>
          <p:nvPr/>
        </p:nvGraphicFramePr>
        <p:xfrm>
          <a:off x="2051050" y="1700213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Формула" r:id="rId6" imgW="0" imgH="0" progId="Equation.3">
                  <p:embed/>
                </p:oleObj>
              </mc:Choice>
              <mc:Fallback>
                <p:oleObj name="Формула" r:id="rId6" imgW="0" imgH="0" progId="Equation.3">
                  <p:embed/>
                  <p:pic>
                    <p:nvPicPr>
                      <p:cNvPr id="0" name="Rectangle 1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700213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3203575" y="476250"/>
          <a:ext cx="1182688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Формула" r:id="rId7" imgW="203040" imgH="393480" progId="Equation.3">
                  <p:embed/>
                </p:oleObj>
              </mc:Choice>
              <mc:Fallback>
                <p:oleObj name="Формула" r:id="rId7" imgW="20304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6250"/>
                        <a:ext cx="1182688" cy="230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468313" y="3500438"/>
          <a:ext cx="16732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Формула" r:id="rId9" imgW="304560" imgH="203040" progId="Equation.3">
                  <p:embed/>
                </p:oleObj>
              </mc:Choice>
              <mc:Fallback>
                <p:oleObj name="Формула" r:id="rId9" imgW="30456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500438"/>
                        <a:ext cx="167322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5795963" y="1125538"/>
          <a:ext cx="2087562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Формула" r:id="rId11" imgW="380880" imgH="203040" progId="Equation.3">
                  <p:embed/>
                </p:oleObj>
              </mc:Choice>
              <mc:Fallback>
                <p:oleObj name="Формула" r:id="rId11" imgW="38088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125538"/>
                        <a:ext cx="2087562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340768"/>
            <a:ext cx="5649933" cy="2862322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angle"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Проверка домашнего задания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thumb_4475160_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428604"/>
            <a:ext cx="1428750" cy="1809750"/>
          </a:xfrm>
          <a:prstGeom prst="rect">
            <a:avLst/>
          </a:prstGeom>
        </p:spPr>
      </p:pic>
      <p:pic>
        <p:nvPicPr>
          <p:cNvPr id="4" name="Picture 8" descr="arg-4-25-trans-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57892">
            <a:off x="400524" y="4403583"/>
            <a:ext cx="2171380" cy="184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arg-2-50-tran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77926">
            <a:off x="7740650" y="5030788"/>
            <a:ext cx="12319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arg-6-25-trans-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92975" y="2500313"/>
            <a:ext cx="18510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 descr="карандаш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36200" y="3893748"/>
            <a:ext cx="2143140" cy="245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rg-5-50-trans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69880" y="-251899"/>
            <a:ext cx="1928818" cy="245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6632"/>
            <a:ext cx="7848872" cy="5078313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angle"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 1255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Г) 1,9679+269,0121= 270,98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Д) 23,84+0,267=24,107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Е) 0,01237+0,0009876=0,0133576</a:t>
            </a:r>
          </a:p>
          <a:p>
            <a:pPr algn="ctr"/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№1256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Ж) 7,45-4,45=3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З)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206,48-90,507=115,973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И) 0,067-0,00389=0,06311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9" descr="arg-2-50-tra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77926">
            <a:off x="7740650" y="5030788"/>
            <a:ext cx="12319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rg-5-50-tran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3070" y="-315416"/>
            <a:ext cx="1241228" cy="158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arg-6-25-trans-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645" y="4871129"/>
            <a:ext cx="18510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59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44824"/>
            <a:ext cx="8280920" cy="3970318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 prst="angle"/>
          </a:sp3d>
        </p:spPr>
        <p:txBody>
          <a:bodyPr wrap="square" lIns="91440" tIns="45720" rIns="91440" bIns="4572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42950" indent="-742950" algn="ctr">
              <a:buAutoNum type="arabicPeriod"/>
            </a:pP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Сформулируйте правило сложения десятичных дробей.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Сформулируйте правило вычитания десятичных дробей.</a:t>
            </a:r>
          </a:p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Сформулируйте правило сравнения десятичных дробей.</a:t>
            </a:r>
          </a:p>
          <a:p>
            <a:pPr algn="ctr"/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9" descr="arg-2-50-tra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77926">
            <a:off x="7740650" y="5030788"/>
            <a:ext cx="12319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rg-5-50-tran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067" y="0"/>
            <a:ext cx="1241228" cy="158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59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2" descr="img1"/>
          <p:cNvPicPr>
            <a:picLocks noChangeAspect="1" noChangeArrowheads="1"/>
          </p:cNvPicPr>
          <p:nvPr/>
        </p:nvPicPr>
        <p:blipFill>
          <a:blip r:embed="rId2"/>
          <a:srcRect b="3543"/>
          <a:stretch>
            <a:fillRect/>
          </a:stretch>
        </p:blipFill>
        <p:spPr bwMode="auto">
          <a:xfrm>
            <a:off x="107504" y="2566919"/>
            <a:ext cx="2008138" cy="25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42913" y="764704"/>
            <a:ext cx="849706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993300"/>
                </a:solidFill>
              </a:rPr>
              <a:t>Помоги Незнайке расставить в числах  запятые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14859" y="2132358"/>
            <a:ext cx="62809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smtClean="0"/>
              <a:t>4 3+1 7 =6</a:t>
            </a:r>
            <a:endParaRPr lang="ru-RU" sz="4400" b="1" dirty="0"/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2414048" y="2882384"/>
            <a:ext cx="613464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smtClean="0"/>
              <a:t>5+2 09 = 7 09</a:t>
            </a:r>
          </a:p>
          <a:p>
            <a:pPr>
              <a:spcBef>
                <a:spcPct val="50000"/>
              </a:spcBef>
            </a:pPr>
            <a:r>
              <a:rPr lang="ru-RU" sz="4400" b="1" dirty="0" smtClean="0"/>
              <a:t>48+3 4 =51 4</a:t>
            </a:r>
          </a:p>
          <a:p>
            <a:pPr>
              <a:spcBef>
                <a:spcPct val="50000"/>
              </a:spcBef>
            </a:pPr>
            <a:r>
              <a:rPr lang="ru-RU" sz="4400" b="1" dirty="0" smtClean="0"/>
              <a:t>5 29-3 29 = 2</a:t>
            </a:r>
          </a:p>
          <a:p>
            <a:pPr>
              <a:spcBef>
                <a:spcPct val="50000"/>
              </a:spcBef>
            </a:pPr>
            <a:r>
              <a:rPr lang="ru-RU" sz="4400" b="1" dirty="0" smtClean="0"/>
              <a:t>93-2 7 =90 3</a:t>
            </a:r>
            <a:endParaRPr lang="ru-RU" sz="4400" dirty="0"/>
          </a:p>
        </p:txBody>
      </p:sp>
      <p:grpSp>
        <p:nvGrpSpPr>
          <p:cNvPr id="5130" name="Group 21"/>
          <p:cNvGrpSpPr>
            <a:grpSpLocks/>
          </p:cNvGrpSpPr>
          <p:nvPr/>
        </p:nvGrpSpPr>
        <p:grpSpPr bwMode="auto">
          <a:xfrm>
            <a:off x="1111573" y="39572"/>
            <a:ext cx="6192837" cy="647700"/>
            <a:chOff x="340" y="210"/>
            <a:chExt cx="5036" cy="771"/>
          </a:xfrm>
        </p:grpSpPr>
        <p:sp>
          <p:nvSpPr>
            <p:cNvPr id="513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5135" name="Picture 23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1" name="Group 24"/>
          <p:cNvGrpSpPr>
            <a:grpSpLocks/>
          </p:cNvGrpSpPr>
          <p:nvPr/>
        </p:nvGrpSpPr>
        <p:grpSpPr bwMode="auto">
          <a:xfrm>
            <a:off x="8064003" y="46102"/>
            <a:ext cx="863600" cy="1006475"/>
            <a:chOff x="1383" y="845"/>
            <a:chExt cx="681" cy="740"/>
          </a:xfrm>
        </p:grpSpPr>
        <p:sp>
          <p:nvSpPr>
            <p:cNvPr id="5132" name="Oval 25"/>
            <p:cNvSpPr>
              <a:spLocks noChangeArrowheads="1"/>
            </p:cNvSpPr>
            <p:nvPr/>
          </p:nvSpPr>
          <p:spPr bwMode="auto">
            <a:xfrm>
              <a:off x="1383" y="845"/>
              <a:ext cx="681" cy="63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Text Box 26"/>
            <p:cNvSpPr txBox="1">
              <a:spLocks noChangeArrowheads="1"/>
            </p:cNvSpPr>
            <p:nvPr/>
          </p:nvSpPr>
          <p:spPr bwMode="auto">
            <a:xfrm>
              <a:off x="1474" y="845"/>
              <a:ext cx="454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0" b="1" dirty="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2" descr="img1"/>
          <p:cNvPicPr>
            <a:picLocks noChangeAspect="1" noChangeArrowheads="1"/>
          </p:cNvPicPr>
          <p:nvPr/>
        </p:nvPicPr>
        <p:blipFill>
          <a:blip r:embed="rId2"/>
          <a:srcRect b="3543"/>
          <a:stretch>
            <a:fillRect/>
          </a:stretch>
        </p:blipFill>
        <p:spPr bwMode="auto">
          <a:xfrm>
            <a:off x="107504" y="2566919"/>
            <a:ext cx="2008138" cy="25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42913" y="764704"/>
            <a:ext cx="84970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smtClean="0">
                <a:solidFill>
                  <a:srgbClr val="993300"/>
                </a:solidFill>
              </a:rPr>
              <a:t>Проверь себя!</a:t>
            </a:r>
            <a:endParaRPr lang="ru-RU" sz="4400" b="1" dirty="0">
              <a:solidFill>
                <a:srgbClr val="993300"/>
              </a:solidFill>
            </a:endParaRPr>
          </a:p>
        </p:txBody>
      </p:sp>
      <p:grpSp>
        <p:nvGrpSpPr>
          <p:cNvPr id="5130" name="Group 21"/>
          <p:cNvGrpSpPr>
            <a:grpSpLocks/>
          </p:cNvGrpSpPr>
          <p:nvPr/>
        </p:nvGrpSpPr>
        <p:grpSpPr bwMode="auto">
          <a:xfrm>
            <a:off x="1111573" y="39572"/>
            <a:ext cx="6192837" cy="647700"/>
            <a:chOff x="340" y="210"/>
            <a:chExt cx="5036" cy="771"/>
          </a:xfrm>
        </p:grpSpPr>
        <p:sp>
          <p:nvSpPr>
            <p:cNvPr id="5134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701" y="255"/>
              <a:ext cx="3675" cy="72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Разминка</a:t>
              </a:r>
            </a:p>
          </p:txBody>
        </p:sp>
        <p:pic>
          <p:nvPicPr>
            <p:cNvPr id="5135" name="Picture 23" descr="Рисунок1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210"/>
              <a:ext cx="86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1" name="Group 24"/>
          <p:cNvGrpSpPr>
            <a:grpSpLocks/>
          </p:cNvGrpSpPr>
          <p:nvPr/>
        </p:nvGrpSpPr>
        <p:grpSpPr bwMode="auto">
          <a:xfrm>
            <a:off x="8064003" y="46102"/>
            <a:ext cx="863600" cy="1006475"/>
            <a:chOff x="1383" y="845"/>
            <a:chExt cx="681" cy="740"/>
          </a:xfrm>
        </p:grpSpPr>
        <p:sp>
          <p:nvSpPr>
            <p:cNvPr id="5132" name="Oval 25"/>
            <p:cNvSpPr>
              <a:spLocks noChangeArrowheads="1"/>
            </p:cNvSpPr>
            <p:nvPr/>
          </p:nvSpPr>
          <p:spPr bwMode="auto">
            <a:xfrm>
              <a:off x="1383" y="845"/>
              <a:ext cx="681" cy="635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Text Box 26"/>
            <p:cNvSpPr txBox="1">
              <a:spLocks noChangeArrowheads="1"/>
            </p:cNvSpPr>
            <p:nvPr/>
          </p:nvSpPr>
          <p:spPr bwMode="auto">
            <a:xfrm>
              <a:off x="1474" y="845"/>
              <a:ext cx="454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6000" b="1" dirty="0"/>
                <a:t>1</a:t>
              </a:r>
            </a:p>
          </p:txBody>
        </p:sp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168008" y="1722436"/>
            <a:ext cx="62809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smtClean="0"/>
              <a:t>4,3+1,7 =6</a:t>
            </a:r>
            <a:endParaRPr lang="ru-RU" sz="4400" b="1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411882" y="2566919"/>
            <a:ext cx="613464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 smtClean="0"/>
              <a:t>5+2,09 = </a:t>
            </a:r>
            <a:r>
              <a:rPr lang="ru-RU" sz="4400" b="1" dirty="0" smtClean="0"/>
              <a:t>7, </a:t>
            </a:r>
            <a:r>
              <a:rPr lang="ru-RU" sz="4400" b="1" dirty="0" smtClean="0"/>
              <a:t>09</a:t>
            </a:r>
          </a:p>
          <a:p>
            <a:pPr>
              <a:spcBef>
                <a:spcPct val="50000"/>
              </a:spcBef>
            </a:pPr>
            <a:r>
              <a:rPr lang="ru-RU" sz="4400" b="1" dirty="0" smtClean="0"/>
              <a:t>48+3,4 =</a:t>
            </a:r>
            <a:r>
              <a:rPr lang="ru-RU" sz="4400" b="1" dirty="0" smtClean="0"/>
              <a:t>51, </a:t>
            </a:r>
            <a:r>
              <a:rPr lang="ru-RU" sz="4400" b="1" dirty="0" smtClean="0"/>
              <a:t>4</a:t>
            </a:r>
          </a:p>
          <a:p>
            <a:pPr>
              <a:spcBef>
                <a:spcPct val="50000"/>
              </a:spcBef>
            </a:pPr>
            <a:r>
              <a:rPr lang="ru-RU" sz="4400" b="1" dirty="0" smtClean="0"/>
              <a:t>5,29-3,29 = 2</a:t>
            </a:r>
          </a:p>
          <a:p>
            <a:pPr>
              <a:spcBef>
                <a:spcPct val="50000"/>
              </a:spcBef>
            </a:pPr>
            <a:r>
              <a:rPr lang="ru-RU" sz="4400" b="1" dirty="0" smtClean="0"/>
              <a:t>93-2,7 =90,3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811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4133</TotalTime>
  <Words>457</Words>
  <Application>Microsoft Office PowerPoint</Application>
  <PresentationFormat>Экран (4:3)</PresentationFormat>
  <Paragraphs>196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Оформление по умолчанию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Аль-Каши Джемшид Ибн Масуд</vt:lpstr>
      <vt:lpstr>Домашнее задание</vt:lpstr>
      <vt:lpstr>Презентация PowerPoint</vt:lpstr>
      <vt:lpstr>Презентация PowerPoint</vt:lpstr>
    </vt:vector>
  </TitlesOfParts>
  <Company>Eurocom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248</cp:revision>
  <dcterms:created xsi:type="dcterms:W3CDTF">2006-02-15T16:57:20Z</dcterms:created>
  <dcterms:modified xsi:type="dcterms:W3CDTF">2016-02-15T14:06:27Z</dcterms:modified>
</cp:coreProperties>
</file>