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E245F-B76C-4B2C-AACE-87D4884941EB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F0E70-F099-4DC7-8EDF-1D87FBAD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F0E70-F099-4DC7-8EDF-1D87FBAD3B4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805C6E-6BAA-473C-B810-07E8BB5A1499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FB00B62-A6D1-4F7E-A0EC-A8943D63CB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85794"/>
            <a:ext cx="8286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Праздники на Руси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110214971_large_51411c70464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1571612"/>
            <a:ext cx="6096000" cy="4371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3108" y="607220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Book Antiqua" pitchFamily="18" charset="0"/>
              </a:rPr>
              <a:t>учитель начальных классов МБОУ СОШ № </a:t>
            </a:r>
            <a:r>
              <a:rPr lang="ru-RU" sz="1600" dirty="0" smtClean="0">
                <a:latin typeface="Book Antiqua" pitchFamily="18" charset="0"/>
              </a:rPr>
              <a:t>182 г. Новосибирска </a:t>
            </a:r>
            <a:endParaRPr lang="ru-RU" sz="1600" dirty="0" smtClean="0">
              <a:latin typeface="Book Antiqua" pitchFamily="18" charset="0"/>
            </a:endParaRPr>
          </a:p>
          <a:p>
            <a:pPr algn="r"/>
            <a:r>
              <a:rPr lang="ru-RU" sz="1600" dirty="0" err="1" smtClean="0">
                <a:latin typeface="Book Antiqua" pitchFamily="18" charset="0"/>
              </a:rPr>
              <a:t>Евлантьева</a:t>
            </a:r>
            <a:r>
              <a:rPr lang="ru-RU" sz="1600" dirty="0" smtClean="0">
                <a:latin typeface="Book Antiqua" pitchFamily="18" charset="0"/>
              </a:rPr>
              <a:t> Вера Владимировна</a:t>
            </a:r>
            <a:endParaRPr lang="ru-RU" sz="16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5565284" cy="796908"/>
          </a:xfrm>
        </p:spPr>
        <p:txBody>
          <a:bodyPr/>
          <a:lstStyle/>
          <a:p>
            <a:r>
              <a:rPr lang="ru-RU" dirty="0" smtClean="0"/>
              <a:t>Ильин день (2 августа)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40" y="928670"/>
            <a:ext cx="8429716" cy="37862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этот день (2 августа по новому стилю) Русская православная церковь вспоминает Илью пророка. На Руси Илья пророк повсеместно именовался «грозным», и этот день считался самым опасным днём в году. В народе полагали, что на Илью редко когда не бывает грозы. Если же в этот день на небе ни облачка, тогда хлеба не уродятся.</a:t>
            </a:r>
          </a:p>
          <a:p>
            <a:r>
              <a:rPr lang="ru-RU" sz="2400" dirty="0" smtClean="0"/>
              <a:t>После Ильина дня уже не полагалось купаться в реке, потому что «Илья остудил воду», и вода не радуется тем, кто поперёк Ильи идёт. </a:t>
            </a:r>
            <a:endParaRPr lang="ru-RU" sz="2400" dirty="0"/>
          </a:p>
        </p:txBody>
      </p:sp>
      <p:pic>
        <p:nvPicPr>
          <p:cNvPr id="4" name="Рисунок 3" descr="proro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071942"/>
            <a:ext cx="3246564" cy="2559056"/>
          </a:xfrm>
          <a:prstGeom prst="rect">
            <a:avLst/>
          </a:prstGeom>
        </p:spPr>
      </p:pic>
      <p:pic>
        <p:nvPicPr>
          <p:cNvPr id="5" name="Рисунок 4" descr="cont2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357694"/>
            <a:ext cx="5314950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49808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Медовый Спас (14 августа)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785794"/>
            <a:ext cx="8001056" cy="32861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Считалось, что именно с этого дня пчёлы перестают приносить мёд. В этот день весь собранный мёд было принято относить в церковь и освящать.</a:t>
            </a:r>
          </a:p>
          <a:p>
            <a:r>
              <a:rPr lang="ru-RU" sz="2400" dirty="0" smtClean="0"/>
              <a:t>Не только мёд заготавливали в этот день. Шёл активный сбор ягод – малины, черёмухи, лекарственных трав. </a:t>
            </a:r>
            <a:endParaRPr lang="ru-RU" sz="2400" dirty="0"/>
          </a:p>
        </p:txBody>
      </p:sp>
      <p:pic>
        <p:nvPicPr>
          <p:cNvPr id="4" name="Рисунок 3" descr="76922277_3019244_MedoviiSp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14686"/>
            <a:ext cx="3829424" cy="3101834"/>
          </a:xfrm>
          <a:prstGeom prst="rect">
            <a:avLst/>
          </a:prstGeom>
        </p:spPr>
      </p:pic>
      <p:pic>
        <p:nvPicPr>
          <p:cNvPr id="5" name="Рисунок 4" descr="2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214686"/>
            <a:ext cx="4773715" cy="3043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606535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Яблочный Спас (19 августа)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8072494" cy="4857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давней традиции на Руси в этот день собирали яблоки и несли в церковь для освящения. Также в этот день продолжают освящать мёд, вишню, сливы, другие фрукты и даже овощи.</a:t>
            </a:r>
          </a:p>
          <a:p>
            <a:r>
              <a:rPr lang="ru-RU" sz="2400" dirty="0" smtClean="0"/>
              <a:t>С Яблочного Спаса начинается самая активная заготовка яблок на зиму; яблоки принято было снимать ранним утром.</a:t>
            </a:r>
          </a:p>
        </p:txBody>
      </p:sp>
      <p:pic>
        <p:nvPicPr>
          <p:cNvPr id="4" name="Рисунок 3" descr="osvyascheni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214686"/>
            <a:ext cx="5929327" cy="3383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922606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Ореховый Спас (29 августа)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8215370" cy="26432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этот день в Средней полосе России и в южных губерниях начинали собирать урожай орехов.</a:t>
            </a:r>
          </a:p>
          <a:p>
            <a:r>
              <a:rPr lang="ru-RU" sz="2400" dirty="0" smtClean="0"/>
              <a:t>На третий Спас в народе наблюдали за отлётом журавлей. Если журавли отлетали на юг к третьему Спасу, тогда на Покров (14 октября) будет мороз, если нет – значит, зима начнётся позднее.</a:t>
            </a:r>
            <a:endParaRPr lang="ru-RU" sz="2400" dirty="0"/>
          </a:p>
        </p:txBody>
      </p:sp>
      <p:pic>
        <p:nvPicPr>
          <p:cNvPr id="4" name="Рисунок 3" descr="7fac104fe9d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643314"/>
            <a:ext cx="4429156" cy="3003521"/>
          </a:xfrm>
          <a:prstGeom prst="rect">
            <a:avLst/>
          </a:prstGeom>
        </p:spPr>
      </p:pic>
      <p:pic>
        <p:nvPicPr>
          <p:cNvPr id="5" name="Рисунок 4" descr="28afb75092f01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714752"/>
            <a:ext cx="428628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14620"/>
            <a:ext cx="5565284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499378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Покров (14 октября)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3786214" cy="53578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Покров – один из самых любимых русских осенних праздников (Покров Пресвятой Богородицы). В этот день говорили: «Батюшка Покров, покрой избушку теплом, а хозяйку добром». </a:t>
            </a:r>
          </a:p>
          <a:p>
            <a:r>
              <a:rPr lang="ru-RU" sz="2000" dirty="0" smtClean="0"/>
              <a:t>В этот день девушки обязательно молились о появлении у них хорошего жениха – Покров считался покровителем свадеб. </a:t>
            </a:r>
          </a:p>
          <a:p>
            <a:r>
              <a:rPr lang="ru-RU" sz="2000" dirty="0" smtClean="0"/>
              <a:t>С дня Покрова начинали уже регулярно топить в избах печи. </a:t>
            </a:r>
          </a:p>
        </p:txBody>
      </p:sp>
      <p:pic>
        <p:nvPicPr>
          <p:cNvPr id="4" name="Рисунок 3" descr="68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785926"/>
            <a:ext cx="36576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Рождество (7 января)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7498080" cy="35528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Это один из самых больших христианских праздников. В ночь перед Рождеством многие шли в церковь; если же церкви не было поблизости, женщины обычно занимались гаданиями. </a:t>
            </a:r>
          </a:p>
          <a:p>
            <a:r>
              <a:rPr lang="ru-RU" dirty="0" smtClean="0"/>
              <a:t>От Рождества до Крещения охотиться на зверей и птиц считалось грехом.</a:t>
            </a:r>
          </a:p>
          <a:p>
            <a:r>
              <a:rPr lang="ru-RU" dirty="0" smtClean="0"/>
              <a:t>В народе считали, что снег в Рождество – к урожайному году, метель – пчёлы будут хорошо роиться, иней – к урожаю хлеба, небо звёздное – к урожаю гороха. </a:t>
            </a:r>
            <a:endParaRPr lang="ru-RU" dirty="0"/>
          </a:p>
        </p:txBody>
      </p:sp>
      <p:pic>
        <p:nvPicPr>
          <p:cNvPr id="4" name="Рисунок 3" descr="24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214942" y="3786190"/>
            <a:ext cx="3662424" cy="2741586"/>
          </a:xfrm>
          <a:prstGeom prst="rect">
            <a:avLst/>
          </a:prstGeom>
        </p:spPr>
      </p:pic>
      <p:pic>
        <p:nvPicPr>
          <p:cNvPr id="6" name="Рисунок 5" descr="322352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576" y="3786191"/>
            <a:ext cx="4252176" cy="2820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2000264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8215370" cy="25717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Это две недели зимних праздников, начинавшиеся в Рождественский сочельник и продолжавшиеся вплоть до Крещения (19 января), они являлись основным русским зимним праздником.</a:t>
            </a:r>
          </a:p>
          <a:p>
            <a:r>
              <a:rPr lang="ru-RU" dirty="0" smtClean="0"/>
              <a:t>По русским поверьям, с началом святок с того света на землю возвращаются души умерших, а также всякие злые духи, отчего на земле начинаются потехи нечистой силы и ведьм. Святочные обычаи языческой Руси представляли собой заклинания о благополучии на весь будущий год и гадания о будущем. </a:t>
            </a:r>
          </a:p>
          <a:p>
            <a:r>
              <a:rPr lang="ru-RU" dirty="0" smtClean="0"/>
              <a:t>Работать в святки считалось грехом.  </a:t>
            </a:r>
            <a:endParaRPr lang="ru-RU" dirty="0"/>
          </a:p>
        </p:txBody>
      </p:sp>
      <p:pic>
        <p:nvPicPr>
          <p:cNvPr id="1026" name="Picture 2" descr="C:\Users\Admin\Desktop\a796643118191a54203faebd16ee43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357562"/>
            <a:ext cx="4572032" cy="3357177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143504" y="3786190"/>
            <a:ext cx="3857652" cy="15716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Главным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занятием в святки было хождение ряжеными, гадание и так называемое баловство (три главных святочных обычая).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5429288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Крещение (19 января)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7712394" cy="3714776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Особенностью этого праздника являются два великих водоосвящения, в отличие от «малых»,которые могут совершаться в любые другие дни.</a:t>
            </a:r>
          </a:p>
          <a:p>
            <a:r>
              <a:rPr lang="ru-RU" sz="2200" dirty="0" smtClean="0"/>
              <a:t>В некоторых губерниях считалось, что в ночь на Крещение сами ангелы спускаются на землю и освящают воду во всех источниках и водоёмах.</a:t>
            </a:r>
          </a:p>
          <a:p>
            <a:r>
              <a:rPr lang="ru-RU" sz="2200" dirty="0" smtClean="0"/>
              <a:t>Священник освящал воду, читая соответствующие молитвы и трижды погружая в прорубь крест. После этого все старались зачерпнуть освящённой крещенской воды. Затем многие люди бросались в ледяную воду и купались.</a:t>
            </a:r>
            <a:endParaRPr lang="ru-RU" sz="2200" dirty="0"/>
          </a:p>
        </p:txBody>
      </p:sp>
      <p:pic>
        <p:nvPicPr>
          <p:cNvPr id="4" name="Рисунок 3" descr="0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4357694"/>
            <a:ext cx="3619500" cy="2200275"/>
          </a:xfrm>
          <a:prstGeom prst="rect">
            <a:avLst/>
          </a:prstGeom>
        </p:spPr>
      </p:pic>
      <p:pic>
        <p:nvPicPr>
          <p:cNvPr id="5" name="Рисунок 4" descr="116482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357694"/>
            <a:ext cx="3449660" cy="2142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2922078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Масленица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85794"/>
            <a:ext cx="8286808" cy="30003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Масленица (проводы Зимы и встреча Весны) всегда была одним из самых весёлых праздников на Руси. В народе называли Масленицу боярыней, весёлой, широкой, разгульной, честной.</a:t>
            </a:r>
          </a:p>
          <a:p>
            <a:r>
              <a:rPr lang="ru-RU" sz="2000" dirty="0" smtClean="0"/>
              <a:t>Масленица – это время блинов, оладий, сырников, пирогов, пышек и прочих всевозможных лакомств.</a:t>
            </a:r>
          </a:p>
          <a:p>
            <a:r>
              <a:rPr lang="ru-RU" sz="2000" dirty="0" smtClean="0"/>
              <a:t>Блины - обязательное угощение на праздник Масленицы. Об этом говорят многие русские пословицы и поговорки: «Как на масленой неделе в потолок блины летели», «На Масленицу на горках покататься, в блинах поваляться», «Не житьё, а Масленица». </a:t>
            </a:r>
            <a:endParaRPr lang="ru-RU" sz="2000" dirty="0"/>
          </a:p>
        </p:txBody>
      </p:sp>
      <p:pic>
        <p:nvPicPr>
          <p:cNvPr id="4" name="Рисунок 3" descr="kojin-maslenica-provody-zimy-rossiya-xii-vek-2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786190"/>
            <a:ext cx="5572164" cy="2958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1571636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85794"/>
            <a:ext cx="8215370" cy="480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Пасха – Светлое Христово Воскресение – самый великий праздник в Русской православной церкви.</a:t>
            </a:r>
          </a:p>
          <a:p>
            <a:r>
              <a:rPr lang="ru-RU" sz="2400" dirty="0" smtClean="0"/>
              <a:t>В Пасху обязательно все христиане творили добрые, милосердные дела.</a:t>
            </a:r>
          </a:p>
          <a:p>
            <a:r>
              <a:rPr lang="ru-RU" sz="2400" dirty="0" smtClean="0"/>
              <a:t>В Пасху все дарят друг другу крашеные яйца, едят пасхальные куличи и творожные пасхи.</a:t>
            </a:r>
            <a:endParaRPr lang="ru-RU" sz="2400" dirty="0"/>
          </a:p>
        </p:txBody>
      </p:sp>
      <p:pic>
        <p:nvPicPr>
          <p:cNvPr id="4" name="Рисунок 3" descr="pasha na rusi svetlyj prazdnik voskresenij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429000"/>
            <a:ext cx="4429156" cy="2974529"/>
          </a:xfrm>
          <a:prstGeom prst="rect">
            <a:avLst/>
          </a:prstGeom>
        </p:spPr>
      </p:pic>
      <p:pic>
        <p:nvPicPr>
          <p:cNvPr id="5" name="Рисунок 4" descr="19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500438"/>
            <a:ext cx="4044348" cy="2795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1850508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Троица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7712394" cy="342902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Троицын день (Троица или Пятидесятница) – совершается в седьмое воскресенье после Пасхи. Это пятидесятый день после Пасхи, праздник в честь Триединого Бога – Отца, Сына и Святого Духа, день сошествия Святого Духа на апостолов.</a:t>
            </a:r>
          </a:p>
          <a:p>
            <a:r>
              <a:rPr lang="ru-RU" sz="2000" dirty="0" smtClean="0"/>
              <a:t>В этот день все приходили в церковь с берёзовыми ветками или букетами полевых цветов. Полевые цветы, побывавшие на Троицу в церкви, засушивали и хранили за иконами на божнице. Либо их клали на грядки, чтобы не водились мыши, и на чердак, чтобы в доме не случилось пожара.</a:t>
            </a:r>
          </a:p>
          <a:p>
            <a:r>
              <a:rPr lang="ru-RU" sz="2000" dirty="0" smtClean="0"/>
              <a:t>Примета Троицы: на Троицу дождь – будет </a:t>
            </a:r>
          </a:p>
          <a:p>
            <a:pPr>
              <a:buNone/>
            </a:pPr>
            <a:r>
              <a:rPr lang="ru-RU" sz="2000" dirty="0" smtClean="0"/>
              <a:t>много грибов в лесах.  </a:t>
            </a:r>
            <a:endParaRPr lang="ru-RU" sz="2000" dirty="0"/>
          </a:p>
        </p:txBody>
      </p:sp>
      <p:pic>
        <p:nvPicPr>
          <p:cNvPr id="4" name="Рисунок 3" descr="09173d80605e8c8479b0081edb96ec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3357562"/>
            <a:ext cx="2934118" cy="3374235"/>
          </a:xfrm>
          <a:prstGeom prst="rect">
            <a:avLst/>
          </a:prstGeom>
        </p:spPr>
      </p:pic>
      <p:pic>
        <p:nvPicPr>
          <p:cNvPr id="5" name="Рисунок 4" descr="geny-mironosicy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4071942"/>
            <a:ext cx="3762460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4779466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Иван Купала (7 июля)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86808" cy="34290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Купала – древнейший славянский праздник благодарения солнца и щедрости леса. Все славяне в этот день плели венки из цветов и надевали их себе на голову, а также опоясывались поясом из цветов и трав. Обязательно в этот день водили хороводы и  пели песни.</a:t>
            </a:r>
          </a:p>
          <a:p>
            <a:r>
              <a:rPr lang="ru-RU" sz="2000" dirty="0" smtClean="0"/>
              <a:t>«Любовным» Купала назывался потому, что только в этот день (и только раз в году) по народным поверьям расцветает папоротник, при помощи которого «сердце девичье огнями зажигается на любовь». И кто такой цветок найдёт, тот будет любим и счастлив.</a:t>
            </a:r>
          </a:p>
          <a:p>
            <a:r>
              <a:rPr lang="ru-RU" sz="2000" dirty="0" smtClean="0"/>
              <a:t>Большинство обрядов, совершаемых накануне дня Ивана Купалы, были связаны с предохранением от возможной нечистой силы.</a:t>
            </a:r>
            <a:endParaRPr lang="ru-RU" sz="2000" dirty="0"/>
          </a:p>
        </p:txBody>
      </p:sp>
      <p:pic>
        <p:nvPicPr>
          <p:cNvPr id="4" name="Рисунок 3" descr="ivan_kup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4071942"/>
            <a:ext cx="4024323" cy="2577044"/>
          </a:xfrm>
          <a:prstGeom prst="rect">
            <a:avLst/>
          </a:prstGeom>
        </p:spPr>
      </p:pic>
      <p:pic>
        <p:nvPicPr>
          <p:cNvPr id="5" name="Рисунок 4" descr="artlib_gallery-241938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071942"/>
            <a:ext cx="3748780" cy="2539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</TotalTime>
  <Words>985</Words>
  <Application>Microsoft Office PowerPoint</Application>
  <PresentationFormat>Экран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Покров (14 октября)</vt:lpstr>
      <vt:lpstr>Рождество (7 января)</vt:lpstr>
      <vt:lpstr>Святки</vt:lpstr>
      <vt:lpstr>Крещение (19 января)</vt:lpstr>
      <vt:lpstr>Масленица</vt:lpstr>
      <vt:lpstr>Пасха</vt:lpstr>
      <vt:lpstr>Троица</vt:lpstr>
      <vt:lpstr>Иван Купала (7 июля)</vt:lpstr>
      <vt:lpstr>Ильин день (2 августа)</vt:lpstr>
      <vt:lpstr>Медовый Спас (14 августа)</vt:lpstr>
      <vt:lpstr>Яблочный Спас (19 августа)</vt:lpstr>
      <vt:lpstr>Ореховый Спас (29 августа)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63</cp:revision>
  <dcterms:created xsi:type="dcterms:W3CDTF">2016-03-15T04:21:36Z</dcterms:created>
  <dcterms:modified xsi:type="dcterms:W3CDTF">2016-03-17T15:32:02Z</dcterms:modified>
</cp:coreProperties>
</file>