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72" r:id="rId2"/>
    <p:sldId id="273" r:id="rId3"/>
    <p:sldId id="258" r:id="rId4"/>
    <p:sldId id="274" r:id="rId5"/>
    <p:sldId id="276" r:id="rId6"/>
    <p:sldId id="285" r:id="rId7"/>
    <p:sldId id="277" r:id="rId8"/>
    <p:sldId id="279" r:id="rId9"/>
    <p:sldId id="281" r:id="rId10"/>
    <p:sldId id="282" r:id="rId11"/>
    <p:sldId id="284" r:id="rId12"/>
    <p:sldId id="283" r:id="rId13"/>
    <p:sldId id="286" r:id="rId14"/>
    <p:sldId id="287" r:id="rId15"/>
    <p:sldId id="280" r:id="rId16"/>
    <p:sldId id="260" r:id="rId17"/>
    <p:sldId id="278" r:id="rId18"/>
    <p:sldId id="261" r:id="rId19"/>
    <p:sldId id="262" r:id="rId20"/>
    <p:sldId id="263" r:id="rId21"/>
    <p:sldId id="264" r:id="rId22"/>
    <p:sldId id="265" r:id="rId23"/>
    <p:sldId id="266" r:id="rId24"/>
    <p:sldId id="267" r:id="rId25"/>
    <p:sldId id="268" r:id="rId26"/>
    <p:sldId id="269" r:id="rId27"/>
    <p:sldId id="270" r:id="rId28"/>
    <p:sldId id="27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71" d="100"/>
          <a:sy n="71" d="100"/>
        </p:scale>
        <p:origin x="-13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2E7BB36-694D-471E-ADFB-933E11819F8B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476FB2-B3B7-4BB1-A33D-6A8AE02763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BB36-694D-471E-ADFB-933E11819F8B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FB2-B3B7-4BB1-A33D-6A8AE02763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BB36-694D-471E-ADFB-933E11819F8B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FB2-B3B7-4BB1-A33D-6A8AE02763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E7BB36-694D-471E-ADFB-933E11819F8B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476FB2-B3B7-4BB1-A33D-6A8AE02763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2E7BB36-694D-471E-ADFB-933E11819F8B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476FB2-B3B7-4BB1-A33D-6A8AE02763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BB36-694D-471E-ADFB-933E11819F8B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FB2-B3B7-4BB1-A33D-6A8AE02763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BB36-694D-471E-ADFB-933E11819F8B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FB2-B3B7-4BB1-A33D-6A8AE02763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E7BB36-694D-471E-ADFB-933E11819F8B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476FB2-B3B7-4BB1-A33D-6A8AE02763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BB36-694D-471E-ADFB-933E11819F8B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76FB2-B3B7-4BB1-A33D-6A8AE02763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2E7BB36-694D-471E-ADFB-933E11819F8B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476FB2-B3B7-4BB1-A33D-6A8AE02763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2E7BB36-694D-471E-ADFB-933E11819F8B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476FB2-B3B7-4BB1-A33D-6A8AE027633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2E7BB36-694D-471E-ADFB-933E11819F8B}" type="datetimeFigureOut">
              <a:rPr lang="ru-RU" smtClean="0"/>
              <a:pPr/>
              <a:t>03.03.2016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476FB2-B3B7-4BB1-A33D-6A8AE02763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229600" cy="29523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Семья как персональная микросреда развития, ее воспитательные возможности и условия их реализации</a:t>
            </a:r>
            <a:endParaRPr lang="ru-RU" sz="2800" dirty="0">
              <a:solidFill>
                <a:schemeClr val="tx2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56" y="4077072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Презентацию подготовила: учитель начальных классов МБОУ «</a:t>
            </a:r>
            <a:r>
              <a:rPr lang="ru-RU" dirty="0" err="1" smtClean="0"/>
              <a:t>Белоручейская</a:t>
            </a:r>
            <a:r>
              <a:rPr lang="ru-RU" dirty="0" smtClean="0"/>
              <a:t> СОШ»</a:t>
            </a:r>
          </a:p>
          <a:p>
            <a:r>
              <a:rPr lang="ru-RU" dirty="0" smtClean="0"/>
              <a:t>Шарапова Елена Александровна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В зависимости от того, как реализуются функции, семьи подразделяются на:</a:t>
            </a:r>
            <a:endParaRPr lang="ru-RU" sz="2800" dirty="0">
              <a:solidFill>
                <a:schemeClr val="tx2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Благоприятные (оба родителя работают, семья материально обеспечена, родители занимаются воспитанием ребенка)</a:t>
            </a:r>
          </a:p>
          <a:p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Неблагоприятные :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Семьи социального риска (имеются трудноразрешимые проблемы, ограничивающие возможности для создания благоприятных условий для жизни и полноценного развития )</a:t>
            </a:r>
          </a:p>
          <a:p>
            <a:pPr>
              <a:buFont typeface="Courier New" pitchFamily="49" charset="0"/>
              <a:buChar char="o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Семьи «новых русских» ( материально высоко обеспеченная семья, но не всегда благополучная для того, чтобы воспитывать ребенка)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Роль родителей в развитии ребенка</a:t>
            </a:r>
            <a:endParaRPr lang="ru-RU" sz="2800" dirty="0">
              <a:solidFill>
                <a:schemeClr val="tx2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Родительская любовь – источник и гарантия благополучия человека, поддержания телесного и душевного здоровья.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Первая и основная задача – создание у ребенка уверенности в том, что его любят и о нем заботятся.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Самая естественная обязанность – это относиться к ребенку в любом возрасте любовно и внимательно.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Глубокий постоянный психологический контакт с ребенком – это универсальное требование к воспитанию ребенка.</a:t>
            </a:r>
          </a:p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 для сохранения контакта – искренняя заинтересованность во всем, что происходит в жизни ребенка.</a:t>
            </a:r>
          </a:p>
          <a:p>
            <a:pPr>
              <a:lnSpc>
                <a:spcPct val="150000"/>
              </a:lnSpc>
              <a:buNone/>
            </a:pPr>
            <a:endParaRPr lang="ru-RU" sz="2400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Ошибки семейного воспитания</a:t>
            </a:r>
            <a:endParaRPr lang="ru-RU" sz="2800" dirty="0">
              <a:solidFill>
                <a:schemeClr val="tx2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229600" cy="439248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Воспитание и потребность достижения</a:t>
            </a:r>
          </a:p>
          <a:p>
            <a:pPr>
              <a:lnSpc>
                <a:spcPct val="200000"/>
              </a:lnSpc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Воспитание как реализация определенной системы</a:t>
            </a:r>
          </a:p>
          <a:p>
            <a:pPr>
              <a:lnSpc>
                <a:spcPct val="200000"/>
              </a:lnSpc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Воспитание как формирование определенных качеств</a:t>
            </a:r>
          </a:p>
          <a:p>
            <a:pPr>
              <a:lnSpc>
                <a:spcPct val="200000"/>
              </a:lnSpc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Цели воспитания</a:t>
            </a:r>
          </a:p>
          <a:p>
            <a:pPr>
              <a:lnSpc>
                <a:spcPct val="200000"/>
              </a:lnSpc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Воспитание и потребность в эмоциональном контакте</a:t>
            </a:r>
          </a:p>
          <a:p>
            <a:pPr>
              <a:lnSpc>
                <a:spcPct val="200000"/>
              </a:lnSpc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Воспитание и потребность смысла жизни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Принципы воспитания в семье</a:t>
            </a:r>
            <a:endParaRPr lang="ru-RU" sz="2800" dirty="0">
              <a:solidFill>
                <a:schemeClr val="tx2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Принцип целенаправленности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Принцип научности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Принцип гуманизма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Принцип планомерности, последовательности, непрерывности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Принцип комплексности и систематичности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Принцип согласованности в воспитании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Заключение</a:t>
            </a:r>
            <a:endParaRPr lang="ru-RU" sz="2800" dirty="0">
              <a:solidFill>
                <a:schemeClr val="tx2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     Вся тайна семейного воспитания состоит в том, чтобы дать ребенку возможность самому развертываться, делать все самому; взрослые не должны забегать вперед или ничего не делать для своего личного удобства и удовольствия, а всегда относиться к ребенку, с первого дня появления его на свет, как к человеку, с полным признанием его личности и неприкосновенности этой личности.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endParaRPr lang="ru-RU" sz="2800" dirty="0">
              <a:solidFill>
                <a:schemeClr val="tx2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64904"/>
            <a:ext cx="8229600" cy="374445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Среда и ее роль в формировании и развитии личности</a:t>
            </a:r>
            <a:endParaRPr lang="ru-RU" sz="2800" dirty="0">
              <a:solidFill>
                <a:schemeClr val="tx2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44824"/>
            <a:ext cx="8229600" cy="4464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                        Макросреда и </a:t>
            </a:r>
            <a:r>
              <a:rPr lang="ru-RU" sz="2400" b="1" dirty="0" err="1" smtClean="0">
                <a:solidFill>
                  <a:schemeClr val="tx2">
                    <a:lumMod val="10000"/>
                  </a:schemeClr>
                </a:solidFill>
              </a:rPr>
              <a:t>макрофакторы</a:t>
            </a:r>
            <a:r>
              <a:rPr lang="ru-RU" sz="2400" b="1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: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Космос, планеты, эпоха : уровень научно – технического прогресса, демографическая ситуация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     Государство : социально – экономическая система, общественная психология и общественное сознание         ( идеология, политика, политическая и правовая культура, мораль, религия, искусство, наука)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Мезосреда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 и </a:t>
            </a:r>
            <a:r>
              <a:rPr lang="ru-RU" sz="2800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мезофакторы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/>
            </a:r>
            <a:b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</a:br>
            <a:endParaRPr lang="ru-RU" sz="2800" dirty="0">
              <a:solidFill>
                <a:schemeClr val="tx2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19256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err="1" smtClean="0">
                <a:solidFill>
                  <a:schemeClr val="tx2">
                    <a:lumMod val="10000"/>
                  </a:schemeClr>
                </a:solidFill>
              </a:rPr>
              <a:t>Природно</a:t>
            </a: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 – географические условия;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Национально – культурные и религиозные нормы и традиции;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Местожительство;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Социальная группа;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Культурно – образовательная среда;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Средства массовой коммуникации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Микросреда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и </a:t>
            </a:r>
            <a:r>
              <a:rPr lang="ru-RU" sz="2800" dirty="0" err="1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микрофакторы</a:t>
            </a:r>
            <a:endParaRPr lang="ru-RU" sz="2800" dirty="0">
              <a:solidFill>
                <a:schemeClr val="tx2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67544" y="2060848"/>
            <a:ext cx="8229600" cy="42485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Семья;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Трудовые , учебные коллективы и другие коллективы и группы;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Друзья;</a:t>
            </a:r>
          </a:p>
          <a:p>
            <a:pPr>
              <a:lnSpc>
                <a:spcPct val="150000"/>
              </a:lnSpc>
            </a:pPr>
            <a:r>
              <a:rPr lang="ru-RU" sz="2400" dirty="0" smtClean="0">
                <a:solidFill>
                  <a:schemeClr val="tx2">
                    <a:lumMod val="10000"/>
                  </a:schemeClr>
                </a:solidFill>
              </a:rPr>
              <a:t>Материально – бытовые условия</a:t>
            </a:r>
            <a:endParaRPr lang="ru-RU" sz="24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992888" cy="53285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Семья – это основанная на браке или кровном родстве малая группа, члены которой связаны общностью быта, взаимной моральной ответственностью и взаимопомощью, в ней вырабатывается совокупность норм, санкций и образцов поведения, регламентирующих взаимодействие между супругами, родителями и детьми, детей между собой.                                                                                                           </a:t>
            </a:r>
            <a:br>
              <a:rPr lang="ru-RU" sz="2000" dirty="0" smtClean="0">
                <a:solidFill>
                  <a:schemeClr val="tx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А.В.Мудрик</a:t>
            </a:r>
            <a:endParaRPr lang="ru-RU" sz="2000" dirty="0">
              <a:solidFill>
                <a:schemeClr val="tx2">
                  <a:lumMod val="1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Виды семей по типу проживания</a:t>
            </a:r>
            <a:endParaRPr lang="ru-RU" sz="2800" dirty="0">
              <a:solidFill>
                <a:schemeClr val="tx2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Патрилокальная семья (данный тип был распространен длительный период на Руси, жена после замужества поселялась в доме мужа и нарекалась «невесткой»)</a:t>
            </a: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Матрилокальная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семья (</a:t>
            </a:r>
            <a:r>
              <a:rPr lang="ru-RU" sz="20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семья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проживает в доме жены )</a:t>
            </a: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Неолокальная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семья (супруги стремятся жить самостоятельно, отдельно от родителей и других родственников )</a:t>
            </a:r>
          </a:p>
          <a:p>
            <a:pPr>
              <a:lnSpc>
                <a:spcPct val="150000"/>
              </a:lnSpc>
            </a:pPr>
            <a:r>
              <a:rPr lang="ru-RU" sz="2000" dirty="0" err="1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Унилокальная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семья ( супруги проживают там, где есть возможность совместного проживания, в том числе снимая жилье в наем )</a:t>
            </a:r>
            <a:endParaRPr lang="ru-RU" sz="2000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44016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Факторы жизнедеятельности семьи, определяющие ее воспитательные предпосылки</a:t>
            </a:r>
            <a:endParaRPr lang="ru-RU" sz="2800" dirty="0">
              <a:solidFill>
                <a:schemeClr val="tx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8229600" cy="439252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Демографический – структура семьи (бездетная, однодетная, мало или многодетная, полная или неполная, приемная)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Социально – культурный (образовательный уровень родителей , их участие в жизни общества)</a:t>
            </a:r>
          </a:p>
          <a:p>
            <a:pPr>
              <a:buFont typeface="Wingdings" pitchFamily="2" charset="2"/>
              <a:buChar char="q"/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Социально – экономический (имущественные характеристики и занятость родителей на работе)</a:t>
            </a:r>
          </a:p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ru-RU" sz="2000" dirty="0" err="1" smtClean="0">
                <a:solidFill>
                  <a:schemeClr val="tx2">
                    <a:lumMod val="10000"/>
                  </a:schemeClr>
                </a:solidFill>
              </a:rPr>
              <a:t>Технико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 – гигиенический ( условия проживания, </a:t>
            </a:r>
            <a:r>
              <a:rPr lang="ru-RU" sz="2000" dirty="0" err="1" smtClean="0">
                <a:solidFill>
                  <a:schemeClr val="tx2">
                    <a:lumMod val="10000"/>
                  </a:schemeClr>
                </a:solidFill>
              </a:rPr>
              <a:t>оборудованность</a:t>
            </a: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 жилища, особенности образа жизни)</a:t>
            </a:r>
            <a:endParaRPr lang="ru-RU" sz="2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Современные базовые функции семьи</a:t>
            </a:r>
            <a:endParaRPr lang="ru-RU" sz="2800" dirty="0">
              <a:solidFill>
                <a:schemeClr val="tx2">
                  <a:lumMod val="10000"/>
                </a:schemeClr>
              </a:solidFill>
              <a:effectLst/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Сохранение жизни и здоровья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Удовлетворение физических, материальных и духовных потребностей человека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Рождение и воспитание детей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Создание условий, благоприятных для развития и самореализации каждого члена семьи</a:t>
            </a:r>
          </a:p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tx2">
                    <a:lumMod val="10000"/>
                  </a:schemeClr>
                </a:solidFill>
              </a:rPr>
              <a:t>Воспроизводство необходимых обществу человеческих ресурсов</a:t>
            </a:r>
            <a:endParaRPr lang="ru-RU" sz="2000" dirty="0">
              <a:solidFill>
                <a:schemeClr val="tx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4104456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</a:pP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Семья является</a:t>
            </a:r>
            <a:br>
              <a:rPr lang="ru-RU" sz="36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 институтом социализации, </a:t>
            </a:r>
            <a:br>
              <a:rPr lang="ru-RU" sz="36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chemeClr val="tx2">
                    <a:lumMod val="10000"/>
                  </a:schemeClr>
                </a:solidFill>
                <a:effectLst/>
                <a:latin typeface="+mn-lt"/>
              </a:rPr>
              <a:t>воспитания и развития детей</a:t>
            </a:r>
            <a:endParaRPr lang="ru-RU" sz="3600" dirty="0">
              <a:solidFill>
                <a:schemeClr val="tx2">
                  <a:lumMod val="10000"/>
                </a:schemeClr>
              </a:solidFill>
              <a:effectLst/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487</TotalTime>
  <Words>641</Words>
  <Application>Microsoft Office PowerPoint</Application>
  <PresentationFormat>Экран (4:3)</PresentationFormat>
  <Paragraphs>64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Эркер</vt:lpstr>
      <vt:lpstr>Семья как персональная микросреда развития, ее воспитательные возможности и условия их реализации</vt:lpstr>
      <vt:lpstr>Среда и ее роль в формировании и развитии личности</vt:lpstr>
      <vt:lpstr>Мезосреда и мезофакторы </vt:lpstr>
      <vt:lpstr>Микросреда и микрофакторы</vt:lpstr>
      <vt:lpstr>Семья – это основанная на браке или кровном родстве малая группа, члены которой связаны общностью быта, взаимной моральной ответственностью и взаимопомощью, в ней вырабатывается совокупность норм, санкций и образцов поведения, регламентирующих взаимодействие между супругами, родителями и детьми, детей между собой.                                                                                                             А.В.Мудрик</vt:lpstr>
      <vt:lpstr>Виды семей по типу проживания</vt:lpstr>
      <vt:lpstr>Факторы жизнедеятельности семьи, определяющие ее воспитательные предпосылки</vt:lpstr>
      <vt:lpstr>Современные базовые функции семьи</vt:lpstr>
      <vt:lpstr>Семья является  институтом социализации,  воспитания и развития детей</vt:lpstr>
      <vt:lpstr>В зависимости от того, как реализуются функции, семьи подразделяются на:</vt:lpstr>
      <vt:lpstr>Роль родителей в развитии ребенка</vt:lpstr>
      <vt:lpstr>Ошибки семейного воспитания</vt:lpstr>
      <vt:lpstr>Принципы воспитания в семье</vt:lpstr>
      <vt:lpstr>Заключение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 как персональная микросреда развития, ее воспитательные возможности и условия их реализации.</dc:title>
  <dc:creator>Admin</dc:creator>
  <cp:lastModifiedBy>user</cp:lastModifiedBy>
  <cp:revision>44</cp:revision>
  <dcterms:created xsi:type="dcterms:W3CDTF">2013-03-16T15:20:02Z</dcterms:created>
  <dcterms:modified xsi:type="dcterms:W3CDTF">2016-03-03T05:22:28Z</dcterms:modified>
</cp:coreProperties>
</file>