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7" r:id="rId4"/>
    <p:sldId id="257" r:id="rId5"/>
    <p:sldId id="275" r:id="rId6"/>
    <p:sldId id="260" r:id="rId7"/>
    <p:sldId id="259" r:id="rId8"/>
    <p:sldId id="277" r:id="rId9"/>
    <p:sldId id="261" r:id="rId10"/>
    <p:sldId id="262" r:id="rId11"/>
    <p:sldId id="263" r:id="rId12"/>
    <p:sldId id="265" r:id="rId13"/>
    <p:sldId id="25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2129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60F7-547A-4AF8-90A4-2F552CAA8629}" type="datetimeFigureOut">
              <a:rPr lang="ru-RU" smtClean="0"/>
              <a:t>12.03.2016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012-CC9C-41F2-BA7C-5EA9ECCB4039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romashki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0" y="548680"/>
            <a:ext cx="9144000" cy="6309320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rgbClr val="92D05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60F7-547A-4AF8-90A4-2F552CAA8629}" type="datetimeFigureOut">
              <a:rPr lang="ru-RU" smtClean="0"/>
              <a:t>12.03.2016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012-CC9C-41F2-BA7C-5EA9ECCB4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60F7-547A-4AF8-90A4-2F552CAA8629}" type="datetimeFigureOut">
              <a:rPr lang="ru-RU" smtClean="0"/>
              <a:t>12.03.2016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012-CC9C-41F2-BA7C-5EA9ECCB4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60F7-547A-4AF8-90A4-2F552CAA8629}" type="datetimeFigureOut">
              <a:rPr lang="ru-RU" smtClean="0"/>
              <a:t>12.03.2016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012-CC9C-41F2-BA7C-5EA9ECCB4039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romashki.png"/>
          <p:cNvPicPr>
            <a:picLocks noChangeAspect="1"/>
          </p:cNvPicPr>
          <p:nvPr userDrawn="1"/>
        </p:nvPicPr>
        <p:blipFill>
          <a:blip r:embed="rId2" cstate="screen"/>
          <a:srcRect l="41447"/>
          <a:stretch>
            <a:fillRect/>
          </a:stretch>
        </p:blipFill>
        <p:spPr>
          <a:xfrm>
            <a:off x="6300192" y="3561887"/>
            <a:ext cx="2699792" cy="3296113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60F7-547A-4AF8-90A4-2F552CAA8629}" type="datetimeFigureOut">
              <a:rPr lang="ru-RU" smtClean="0"/>
              <a:t>12.03.2016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012-CC9C-41F2-BA7C-5EA9ECCB4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60F7-547A-4AF8-90A4-2F552CAA8629}" type="datetimeFigureOut">
              <a:rPr lang="ru-RU" smtClean="0"/>
              <a:t>12.03.2016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012-CC9C-41F2-BA7C-5EA9ECCB4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60F7-547A-4AF8-90A4-2F552CAA8629}" type="datetimeFigureOut">
              <a:rPr lang="ru-RU" smtClean="0"/>
              <a:t>12.03.2016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012-CC9C-41F2-BA7C-5EA9ECCB4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60F7-547A-4AF8-90A4-2F552CAA8629}" type="datetimeFigureOut">
              <a:rPr lang="ru-RU" smtClean="0"/>
              <a:t>12.03.2016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012-CC9C-41F2-BA7C-5EA9ECCB4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60F7-547A-4AF8-90A4-2F552CAA8629}" type="datetimeFigureOut">
              <a:rPr lang="ru-RU" smtClean="0"/>
              <a:t>12.03.2016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012-CC9C-41F2-BA7C-5EA9ECCB4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60F7-547A-4AF8-90A4-2F552CAA8629}" type="datetimeFigureOut">
              <a:rPr lang="ru-RU" smtClean="0"/>
              <a:t>12.03.2016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012-CC9C-41F2-BA7C-5EA9ECCB4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60F7-547A-4AF8-90A4-2F552CAA8629}" type="datetimeFigureOut">
              <a:rPr lang="ru-RU" smtClean="0"/>
              <a:t>12.03.2016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A012-CC9C-41F2-BA7C-5EA9ECCB4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D60F7-547A-4AF8-90A4-2F552CAA8629}" type="datetimeFigureOut">
              <a:rPr lang="ru-RU" smtClean="0"/>
              <a:t>12.03.2016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3A012-CC9C-41F2-BA7C-5EA9ECCB4039}" type="slidenum">
              <a:rPr lang="ru-RU" smtClean="0"/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42556"/>
            <a:ext cx="12458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лок-схема: документ 8"/>
          <p:cNvSpPr/>
          <p:nvPr userDrawn="1"/>
        </p:nvSpPr>
        <p:spPr>
          <a:xfrm>
            <a:off x="0" y="0"/>
            <a:ext cx="9144000" cy="6858000"/>
          </a:xfrm>
          <a:prstGeom prst="flowChartDocument">
            <a:avLst/>
          </a:prstGeom>
          <a:solidFill>
            <a:schemeClr val="bg1"/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rgbClr val="92D05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0375" y="160338"/>
            <a:ext cx="639762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Перед </a:t>
            </a:r>
            <a:r>
              <a:rPr lang="ru-RU" sz="3200" b="1" dirty="0">
                <a:solidFill>
                  <a:srgbClr val="009900"/>
                </a:solidFill>
                <a:latin typeface="Monotype Corsiva" panose="03010101010201010101" pitchFamily="66" charset="0"/>
              </a:rPr>
              <a:t>сном, надев пижаму, </a:t>
            </a:r>
            <a:endParaRPr lang="ru-RU" sz="3200" b="1" dirty="0" smtClean="0">
              <a:solidFill>
                <a:srgbClr val="009900"/>
              </a:solidFill>
              <a:latin typeface="Monotype Corsiva" panose="03010101010201010101" pitchFamily="66" charset="0"/>
            </a:endParaRPr>
          </a:p>
          <a:p>
            <a:r>
              <a:rPr lang="ru-RU" sz="3200" b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Почитать </a:t>
            </a:r>
            <a:r>
              <a:rPr lang="ru-RU" sz="3200" b="1" dirty="0">
                <a:solidFill>
                  <a:srgbClr val="009900"/>
                </a:solidFill>
                <a:latin typeface="Monotype Corsiva" panose="03010101010201010101" pitchFamily="66" charset="0"/>
              </a:rPr>
              <a:t>мы просим… </a:t>
            </a:r>
            <a:endParaRPr lang="ru-RU" sz="3200" b="1" dirty="0" smtClean="0">
              <a:solidFill>
                <a:srgbClr val="009900"/>
              </a:solidFill>
              <a:latin typeface="Monotype Corsiva" panose="03010101010201010101" pitchFamily="66" charset="0"/>
            </a:endParaRPr>
          </a:p>
          <a:p>
            <a:r>
              <a:rPr lang="ru-RU" sz="3200" b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В </a:t>
            </a:r>
            <a:r>
              <a:rPr lang="ru-RU" sz="3200" b="1" dirty="0">
                <a:solidFill>
                  <a:srgbClr val="009900"/>
                </a:solidFill>
                <a:latin typeface="Monotype Corsiva" panose="03010101010201010101" pitchFamily="66" charset="0"/>
              </a:rPr>
              <a:t>школе сложная программа, </a:t>
            </a:r>
            <a:endParaRPr lang="ru-RU" sz="3200" b="1" dirty="0" smtClean="0">
              <a:solidFill>
                <a:srgbClr val="009900"/>
              </a:solidFill>
              <a:latin typeface="Monotype Corsiva" panose="03010101010201010101" pitchFamily="66" charset="0"/>
            </a:endParaRPr>
          </a:p>
          <a:p>
            <a:r>
              <a:rPr lang="ru-RU" sz="3200" b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Но </a:t>
            </a:r>
            <a:r>
              <a:rPr lang="ru-RU" sz="3200" b="1" dirty="0">
                <a:solidFill>
                  <a:srgbClr val="009900"/>
                </a:solidFill>
                <a:latin typeface="Monotype Corsiva" panose="03010101010201010101" pitchFamily="66" charset="0"/>
              </a:rPr>
              <a:t>всегда поможет … </a:t>
            </a:r>
            <a:endParaRPr lang="ru-RU" sz="3200" b="1" dirty="0" smtClean="0">
              <a:solidFill>
                <a:srgbClr val="009900"/>
              </a:solidFill>
              <a:latin typeface="Monotype Corsiva" panose="03010101010201010101" pitchFamily="66" charset="0"/>
            </a:endParaRPr>
          </a:p>
          <a:p>
            <a:r>
              <a:rPr lang="ru-RU" sz="3200" b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С </a:t>
            </a:r>
            <a:r>
              <a:rPr lang="ru-RU" sz="3200" b="1" dirty="0">
                <a:solidFill>
                  <a:srgbClr val="009900"/>
                </a:solidFill>
                <a:latin typeface="Monotype Corsiva" panose="03010101010201010101" pitchFamily="66" charset="0"/>
              </a:rPr>
              <a:t>папой ходим за цветами</a:t>
            </a:r>
            <a:r>
              <a:rPr lang="ru-RU" sz="3200" b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,</a:t>
            </a:r>
          </a:p>
          <a:p>
            <a:r>
              <a:rPr lang="ru-RU" sz="3200" b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 </a:t>
            </a:r>
            <a:r>
              <a:rPr lang="ru-RU" sz="3200" b="1" dirty="0">
                <a:solidFill>
                  <a:srgbClr val="009900"/>
                </a:solidFill>
                <a:latin typeface="Monotype Corsiva" panose="03010101010201010101" pitchFamily="66" charset="0"/>
              </a:rPr>
              <a:t>Любим их дарить мы…</a:t>
            </a:r>
          </a:p>
        </p:txBody>
      </p:sp>
      <p:sp>
        <p:nvSpPr>
          <p:cNvPr id="3" name="AutoShape 2" descr="http://fs1.ppt4web.ru/images/95403/144219/640/img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Международный Женский день в России В современной России 8 марта воспринимается как Праздник Женщин и Праздник Весны. В этот день есть повод поздравить дорогую сердцу женщину и преподнести ей приятный подарок. Женский День – это замечательный повод отдохнуть от ведения хозяйства и получить желанный подарок. В действительности же 8 марта – это праздник для всех. Его ещё часто называют Праздник Весны, когда каждая девушка и женщина становится особенно мила и красива.</a:t>
            </a:r>
          </a:p>
        </p:txBody>
      </p:sp>
    </p:spTree>
    <p:extLst>
      <p:ext uri="{BB962C8B-B14F-4D97-AF65-F5344CB8AC3E}">
        <p14:creationId xmlns:p14="http://schemas.microsoft.com/office/powerpoint/2010/main" val="403611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66064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u="sng" dirty="0">
                <a:solidFill>
                  <a:srgbClr val="009900"/>
                </a:solidFill>
                <a:latin typeface="Monotype Corsiva" panose="03010101010201010101" pitchFamily="66" charset="0"/>
              </a:rPr>
              <a:t>Женщина в стихах </a:t>
            </a:r>
            <a:endParaRPr lang="ru-RU" sz="3200" b="1" i="1" u="sng" dirty="0" smtClean="0">
              <a:solidFill>
                <a:srgbClr val="009900"/>
              </a:solidFill>
              <a:latin typeface="Monotype Corsiva" panose="03010101010201010101" pitchFamily="66" charset="0"/>
            </a:endParaRPr>
          </a:p>
          <a:p>
            <a:r>
              <a:rPr lang="ru-RU" sz="3200" b="1" i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Во </a:t>
            </a:r>
            <a:r>
              <a:rPr lang="ru-RU" sz="32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все времена поэты в своих произведениях восхищались женщинами, воспевали их в своих стихотворениях и дарили их женщинам. Быть может это потому что большинство поэтов были мужчинами, а может быть потому что женщины более нежны и прекрасны, их внешнюю красоту и внутреннее совершенство очень гармонично вплетается в стихотворения.</a:t>
            </a:r>
          </a:p>
        </p:txBody>
      </p:sp>
    </p:spTree>
    <p:extLst>
      <p:ext uri="{BB962C8B-B14F-4D97-AF65-F5344CB8AC3E}">
        <p14:creationId xmlns:p14="http://schemas.microsoft.com/office/powerpoint/2010/main" val="34032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Пословицы о маме </a:t>
            </a:r>
            <a:endParaRPr lang="ru-RU" sz="3200" b="1" i="1" dirty="0" smtClean="0">
              <a:solidFill>
                <a:srgbClr val="009900"/>
              </a:solidFill>
              <a:latin typeface="Monotype Corsiva" panose="03010101010201010101" pitchFamily="66" charset="0"/>
            </a:endParaRPr>
          </a:p>
          <a:p>
            <a:endParaRPr lang="ru-RU" sz="3200" b="1" i="1" dirty="0">
              <a:solidFill>
                <a:srgbClr val="009900"/>
              </a:solidFill>
              <a:latin typeface="Monotype Corsiva" panose="03010101010201010101" pitchFamily="66" charset="0"/>
            </a:endParaRPr>
          </a:p>
          <a:p>
            <a:r>
              <a:rPr lang="ru-RU" sz="3200" b="1" i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Нет </a:t>
            </a:r>
            <a:r>
              <a:rPr lang="ru-RU" sz="32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такого дружка, как родная матушка. </a:t>
            </a:r>
            <a:endParaRPr lang="ru-RU" sz="3200" b="1" i="1" dirty="0" smtClean="0">
              <a:solidFill>
                <a:srgbClr val="009900"/>
              </a:solidFill>
              <a:latin typeface="Monotype Corsiva" panose="03010101010201010101" pitchFamily="66" charset="0"/>
            </a:endParaRPr>
          </a:p>
          <a:p>
            <a:r>
              <a:rPr lang="ru-RU" sz="3200" b="1" i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Сердце </a:t>
            </a:r>
            <a:r>
              <a:rPr lang="ru-RU" sz="32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матери отходчиво. </a:t>
            </a:r>
            <a:endParaRPr lang="ru-RU" sz="3200" b="1" i="1" dirty="0" smtClean="0">
              <a:solidFill>
                <a:srgbClr val="009900"/>
              </a:solidFill>
              <a:latin typeface="Monotype Corsiva" panose="03010101010201010101" pitchFamily="66" charset="0"/>
            </a:endParaRPr>
          </a:p>
          <a:p>
            <a:r>
              <a:rPr lang="ru-RU" sz="3200" b="1" i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Любящая </a:t>
            </a:r>
            <a:r>
              <a:rPr lang="ru-RU" sz="32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мать - душа семьи и украшение жизни. Материнский гнев, что весенний снег: и много его выпадет, да скоро растает. </a:t>
            </a:r>
            <a:endParaRPr lang="ru-RU" sz="3200" b="1" i="1" dirty="0" smtClean="0">
              <a:solidFill>
                <a:srgbClr val="0099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39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39750" y="1556792"/>
            <a:ext cx="7993063" cy="4094042"/>
            <a:chOff x="539750" y="1344094"/>
            <a:chExt cx="7993063" cy="5220120"/>
          </a:xfrm>
        </p:grpSpPr>
        <p:grpSp>
          <p:nvGrpSpPr>
            <p:cNvPr id="3" name="Группа 1"/>
            <p:cNvGrpSpPr>
              <a:grpSpLocks/>
            </p:cNvGrpSpPr>
            <p:nvPr/>
          </p:nvGrpSpPr>
          <p:grpSpPr bwMode="auto">
            <a:xfrm>
              <a:off x="539750" y="1344094"/>
              <a:ext cx="7993063" cy="4527418"/>
              <a:chOff x="539552" y="-815361"/>
              <a:chExt cx="7992888" cy="5659512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539552" y="-815361"/>
                <a:ext cx="7992888" cy="5886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" name="Прямоугольник 3"/>
              <p:cNvSpPr>
                <a:spLocks noChangeArrowheads="1"/>
              </p:cNvSpPr>
              <p:nvPr/>
            </p:nvSpPr>
            <p:spPr bwMode="auto">
              <a:xfrm>
                <a:off x="2699547" y="4196516"/>
                <a:ext cx="3628503" cy="6476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ru-RU" sz="2000" b="1" dirty="0">
                  <a:latin typeface="Monotype Corsiva" pitchFamily="66" charset="0"/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2411760" y="6093296"/>
              <a:ext cx="184731" cy="470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ru-RU" b="1" dirty="0">
                <a:solidFill>
                  <a:srgbClr val="92D050"/>
                </a:solidFill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539750" y="260649"/>
            <a:ext cx="63182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С Праздником 8 марта </a:t>
            </a:r>
            <a:r>
              <a:rPr lang="ru-RU" sz="3200" b="1" i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Вас</a:t>
            </a:r>
            <a:r>
              <a:rPr lang="ru-RU" sz="32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, наши любимые мамы, бабушки! Пусть Счастье придёт в Ваш дом и больше никогда его не покидает!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273195"/>
            <a:ext cx="2720868" cy="203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5"/>
            <a:ext cx="5343623" cy="36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352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6480720" cy="3123778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Это самое дорогое, что есть у нас в жизни. Самый близкий и </a:t>
            </a:r>
            <a:r>
              <a:rPr lang="ru-RU" b="1" i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родной человек</a:t>
            </a:r>
            <a:r>
              <a:rPr lang="ru-RU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791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620688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u="sng" dirty="0">
                <a:solidFill>
                  <a:srgbClr val="0099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Из истории </a:t>
            </a:r>
            <a:r>
              <a:rPr lang="ru-RU" sz="3200" b="1" i="1" u="sng" dirty="0" smtClean="0">
                <a:solidFill>
                  <a:srgbClr val="0099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праздника</a:t>
            </a:r>
            <a:endParaRPr lang="ru-RU" sz="3200" b="1" i="1" dirty="0" smtClean="0">
              <a:solidFill>
                <a:srgbClr val="00990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endParaRPr lang="ru-RU" sz="3200" b="1" i="1" dirty="0">
              <a:solidFill>
                <a:srgbClr val="00990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r>
              <a:rPr lang="ru-RU" sz="3200" b="1" i="1" dirty="0" smtClean="0">
                <a:solidFill>
                  <a:srgbClr val="0099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Этот </a:t>
            </a:r>
            <a:r>
              <a:rPr lang="ru-RU" sz="3200" b="1" i="1" dirty="0">
                <a:solidFill>
                  <a:srgbClr val="0099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всеми любимый праздник восходит к традициям Древнего мира до I века до н.э. Первый Международный женский день 8 Марта был установлен в Копенгагене в 1910 году. </a:t>
            </a:r>
            <a:endParaRPr lang="ru-RU" sz="3200" b="1" i="1" dirty="0" smtClean="0">
              <a:solidFill>
                <a:srgbClr val="00990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r>
              <a:rPr lang="ru-RU" sz="3200" b="1" i="1" dirty="0" smtClean="0">
                <a:solidFill>
                  <a:srgbClr val="0099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День </a:t>
            </a:r>
            <a:r>
              <a:rPr lang="ru-RU" sz="3200" b="1" i="1" dirty="0">
                <a:solidFill>
                  <a:srgbClr val="0099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8 Марта стал считаться днем международной солидарности трудящихся женщин в борьбе за свои права.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32657"/>
            <a:ext cx="646246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>
                <a:solidFill>
                  <a:srgbClr val="0099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В России этот праздник впервые праздновали в Петербурге в 1913 году. </a:t>
            </a:r>
            <a:endParaRPr lang="ru-RU" sz="4000" b="1" i="1" dirty="0" smtClean="0">
              <a:solidFill>
                <a:srgbClr val="00990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r>
              <a:rPr lang="ru-RU" sz="4000" b="1" i="1" dirty="0" smtClean="0">
                <a:solidFill>
                  <a:srgbClr val="0099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В </a:t>
            </a:r>
            <a:r>
              <a:rPr lang="ru-RU" sz="4000" b="1" i="1" dirty="0">
                <a:solidFill>
                  <a:srgbClr val="0099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1976 году Международный женский день был официально призван ООН. Сегодня 8 Марта – это праздник весны и света, день уважения к традиционной роли женщины как жены, матери, подруги.</a:t>
            </a:r>
          </a:p>
        </p:txBody>
      </p:sp>
    </p:spTree>
    <p:extLst>
      <p:ext uri="{BB962C8B-B14F-4D97-AF65-F5344CB8AC3E}">
        <p14:creationId xmlns:p14="http://schemas.microsoft.com/office/powerpoint/2010/main" val="388752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332656"/>
            <a:ext cx="8566720" cy="3024335"/>
          </a:xfrm>
        </p:spPr>
        <p:txBody>
          <a:bodyPr/>
          <a:lstStyle/>
          <a:p>
            <a:r>
              <a:rPr lang="ru-RU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Как отмечают 8 марта </a:t>
            </a:r>
            <a:r>
              <a:rPr lang="ru-RU" b="1" i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/>
            </a:r>
            <a:br>
              <a:rPr lang="ru-RU" b="1" i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</a:br>
            <a:r>
              <a:rPr lang="ru-RU" b="1" i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в </a:t>
            </a:r>
            <a:r>
              <a:rPr lang="ru-RU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разных странах</a:t>
            </a:r>
          </a:p>
        </p:txBody>
      </p:sp>
    </p:spTree>
    <p:extLst>
      <p:ext uri="{BB962C8B-B14F-4D97-AF65-F5344CB8AC3E}">
        <p14:creationId xmlns:p14="http://schemas.microsoft.com/office/powerpoint/2010/main" val="247045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323528" y="404664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Французы </a:t>
            </a:r>
            <a:r>
              <a:rPr lang="ru-RU" sz="28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8 марта широко не отмечают. </a:t>
            </a:r>
            <a:endParaRPr lang="ru-RU" sz="2800" b="1" i="1" dirty="0" smtClean="0">
              <a:solidFill>
                <a:srgbClr val="009900"/>
              </a:solidFill>
              <a:latin typeface="Monotype Corsiva" panose="03010101010201010101" pitchFamily="66" charset="0"/>
            </a:endParaRPr>
          </a:p>
          <a:p>
            <a:r>
              <a:rPr lang="ru-RU" sz="2800" b="1" i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Французским </a:t>
            </a:r>
            <a:r>
              <a:rPr lang="ru-RU" sz="28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женщинам уделят должное внимание несколько позже, в День Матери, который отмечается в мае. Молодых девушек поздравляют в День святого Валентина. Вот так-то! А итальянские женщины отмечают праздник сугубо в своем женском коллективе, то есть без мужчин. В этот день женские компании можно увидеть в кафе или ресторане, где они и веселятся. </a:t>
            </a:r>
          </a:p>
        </p:txBody>
      </p:sp>
    </p:spTree>
    <p:extLst>
      <p:ext uri="{BB962C8B-B14F-4D97-AF65-F5344CB8AC3E}">
        <p14:creationId xmlns:p14="http://schemas.microsoft.com/office/powerpoint/2010/main" val="37319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692696"/>
            <a:ext cx="61024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В Германии 8 марта является рабочим днем. Поздравляют немок в День матери, который празднуется в мае. По традиции, в этот день женщин-матерей в семьях освобождают от всех хлопот по дому.</a:t>
            </a:r>
          </a:p>
        </p:txBody>
      </p:sp>
    </p:spTree>
    <p:extLst>
      <p:ext uri="{BB962C8B-B14F-4D97-AF65-F5344CB8AC3E}">
        <p14:creationId xmlns:p14="http://schemas.microsoft.com/office/powerpoint/2010/main" val="86538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748464" cy="5882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Во </a:t>
            </a:r>
            <a:r>
              <a:rPr lang="ru-RU" sz="28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Вьетнаме праздник отмечается, ни много ни мало, уже две тысячи лет. Раньше этот день носил название День памяти сестер </a:t>
            </a:r>
            <a:r>
              <a:rPr lang="ru-RU" sz="2800" b="1" i="1" dirty="0" err="1">
                <a:solidFill>
                  <a:srgbClr val="009900"/>
                </a:solidFill>
                <a:latin typeface="Monotype Corsiva" panose="03010101010201010101" pitchFamily="66" charset="0"/>
              </a:rPr>
              <a:t>Чынг</a:t>
            </a:r>
            <a:r>
              <a:rPr lang="ru-RU" sz="28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. Сестры были храбрыми девушками, которые возглавили военное освободительное движение против китайских агрессоров. Когда девушки попали в окружение, они решили во что бы то ни стало не сдаваться в плен, а потому бросились в реку. После победы социализма во Вьетнаме День памяти сестер </a:t>
            </a:r>
            <a:r>
              <a:rPr lang="ru-RU" sz="2800" b="1" i="1" dirty="0" err="1">
                <a:solidFill>
                  <a:srgbClr val="009900"/>
                </a:solidFill>
                <a:latin typeface="Monotype Corsiva" panose="03010101010201010101" pitchFamily="66" charset="0"/>
              </a:rPr>
              <a:t>Чынг</a:t>
            </a:r>
            <a:r>
              <a:rPr lang="ru-RU" sz="28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 перешел в 8 марта. Женщинам Японии везет более всех, ведь у них целых два праздника в марте. Первый у них называется Хина </a:t>
            </a:r>
            <a:r>
              <a:rPr lang="ru-RU" sz="2800" b="1" i="1" dirty="0" err="1">
                <a:solidFill>
                  <a:srgbClr val="009900"/>
                </a:solidFill>
                <a:latin typeface="Monotype Corsiva" panose="03010101010201010101" pitchFamily="66" charset="0"/>
              </a:rPr>
              <a:t>Мацури</a:t>
            </a:r>
            <a:r>
              <a:rPr lang="ru-RU" sz="28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, его отмечают 2 марта, а второй – праздник девочек и  </a:t>
            </a:r>
            <a:r>
              <a:rPr lang="ru-RU" sz="2800" b="1" i="1" dirty="0" smtClean="0">
                <a:solidFill>
                  <a:srgbClr val="009900"/>
                </a:solidFill>
                <a:latin typeface="Monotype Corsiva" panose="03010101010201010101" pitchFamily="66" charset="0"/>
              </a:rPr>
              <a:t>девушек  </a:t>
            </a:r>
            <a:r>
              <a:rPr lang="ru-RU" sz="2800" b="1" i="1" dirty="0">
                <a:solidFill>
                  <a:srgbClr val="009900"/>
                </a:solidFill>
                <a:latin typeface="Monotype Corsiva" panose="03010101010201010101" pitchFamily="66" charset="0"/>
              </a:rPr>
              <a:t>А еще 14 марта у японцев тоже является женским днем, который символизирует «Белый день».</a:t>
            </a:r>
          </a:p>
        </p:txBody>
      </p:sp>
    </p:spTree>
    <p:extLst>
      <p:ext uri="{BB962C8B-B14F-4D97-AF65-F5344CB8AC3E}">
        <p14:creationId xmlns:p14="http://schemas.microsoft.com/office/powerpoint/2010/main" val="356705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</TotalTime>
  <Words>576</Words>
  <Application>Microsoft Office PowerPoint</Application>
  <PresentationFormat>Экран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Это самое дорогое, что есть у нас в жизни. Самый близкий и родной человек.</vt:lpstr>
      <vt:lpstr>Презентация PowerPoint</vt:lpstr>
      <vt:lpstr>Презентация PowerPoint</vt:lpstr>
      <vt:lpstr>Как отмечают 8 марта  в разных странах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Учитель</cp:lastModifiedBy>
  <cp:revision>22</cp:revision>
  <dcterms:created xsi:type="dcterms:W3CDTF">2014-03-01T09:48:18Z</dcterms:created>
  <dcterms:modified xsi:type="dcterms:W3CDTF">2016-03-12T19:21:34Z</dcterms:modified>
</cp:coreProperties>
</file>