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5" r:id="rId8"/>
    <p:sldId id="262" r:id="rId9"/>
    <p:sldId id="263" r:id="rId10"/>
    <p:sldId id="264" r:id="rId11"/>
    <p:sldId id="266" r:id="rId12"/>
    <p:sldId id="269" r:id="rId13"/>
    <p:sldId id="267" r:id="rId14"/>
    <p:sldId id="268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9A102-5335-4895-A996-DDB9BAF82A26}" type="datetimeFigureOut">
              <a:rPr lang="ru-RU" smtClean="0"/>
              <a:t>08.12.2014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F1D40-50FB-491D-B601-02F9BEEC10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9A102-5335-4895-A996-DDB9BAF82A26}" type="datetimeFigureOut">
              <a:rPr lang="ru-RU" smtClean="0"/>
              <a:t>08.12.2014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F1D40-50FB-491D-B601-02F9BEEC10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9A102-5335-4895-A996-DDB9BAF82A26}" type="datetimeFigureOut">
              <a:rPr lang="ru-RU" smtClean="0"/>
              <a:t>08.12.2014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F1D40-50FB-491D-B601-02F9BEEC10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9A102-5335-4895-A996-DDB9BAF82A26}" type="datetimeFigureOut">
              <a:rPr lang="ru-RU" smtClean="0"/>
              <a:t>08.12.2014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F1D40-50FB-491D-B601-02F9BEEC10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9A102-5335-4895-A996-DDB9BAF82A26}" type="datetimeFigureOut">
              <a:rPr lang="ru-RU" smtClean="0"/>
              <a:t>08.12.2014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F1D40-50FB-491D-B601-02F9BEEC10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9A102-5335-4895-A996-DDB9BAF82A26}" type="datetimeFigureOut">
              <a:rPr lang="ru-RU" smtClean="0"/>
              <a:t>08.12.2014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F1D40-50FB-491D-B601-02F9BEEC10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9A102-5335-4895-A996-DDB9BAF82A26}" type="datetimeFigureOut">
              <a:rPr lang="ru-RU" smtClean="0"/>
              <a:t>08.12.2014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F1D40-50FB-491D-B601-02F9BEEC10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9A102-5335-4895-A996-DDB9BAF82A26}" type="datetimeFigureOut">
              <a:rPr lang="ru-RU" smtClean="0"/>
              <a:t>08.12.2014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F1D40-50FB-491D-B601-02F9BEEC10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9A102-5335-4895-A996-DDB9BAF82A26}" type="datetimeFigureOut">
              <a:rPr lang="ru-RU" smtClean="0"/>
              <a:t>08.12.2014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F1D40-50FB-491D-B601-02F9BEEC10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9A102-5335-4895-A996-DDB9BAF82A26}" type="datetimeFigureOut">
              <a:rPr lang="ru-RU" smtClean="0"/>
              <a:t>08.12.2014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F1D40-50FB-491D-B601-02F9BEEC10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9A102-5335-4895-A996-DDB9BAF82A26}" type="datetimeFigureOut">
              <a:rPr lang="ru-RU" smtClean="0"/>
              <a:t>08.12.2014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F1D40-50FB-491D-B601-02F9BEEC10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59A102-5335-4895-A996-DDB9BAF82A26}" type="datetimeFigureOut">
              <a:rPr lang="ru-RU" smtClean="0"/>
              <a:t>08.12.2014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FF1D40-50FB-491D-B601-02F9BEEC10B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052736"/>
            <a:ext cx="7772400" cy="1470025"/>
          </a:xfrm>
        </p:spPr>
        <p:txBody>
          <a:bodyPr/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«НА ОШИБКАХ УЧАТСЯ…»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2420888"/>
            <a:ext cx="4392488" cy="3230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rgbClr val="000066"/>
                </a:solidFill>
              </a:rPr>
              <a:t>Найти значение выражения</a:t>
            </a:r>
            <a:r>
              <a:rPr lang="ru-RU" b="1" dirty="0" smtClean="0">
                <a:solidFill>
                  <a:srgbClr val="000066"/>
                </a:solidFill>
              </a:rPr>
              <a:t>:</a:t>
            </a:r>
            <a:endParaRPr lang="ru-RU" b="1" dirty="0">
              <a:solidFill>
                <a:srgbClr val="000066"/>
              </a:solidFill>
            </a:endParaRPr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268760"/>
            <a:ext cx="5940351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 descr="&amp;Fcy;&amp;ocy;&amp;ncy; &amp;scy; &amp;vcy;&amp;ocy;&amp;pcy;&amp;rcy;&amp;ocy;&amp;scy;&amp;icy;&amp;tcy;&amp;iecy;&amp;lcy;&amp;softcy;&amp;ncy;&amp;ycy;&amp;mcy;&amp;icy; &amp;zcy;&amp;ncy;&amp;acy;&amp;kcy;&amp;acy;&amp;mcy;&amp;icy; &amp;Vcy;&amp;iecy;&amp;kcy;&amp;tcy;&amp;ocy;&amp;rcy;&amp;ncy;&amp;ycy;&amp;jcy; &amp;kcy;&amp;lcy;&amp;icy;&amp;pcy;&amp;acy;&amp;rcy;&amp;tcy; CLIPART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4149080"/>
            <a:ext cx="2170212" cy="21702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0066"/>
                </a:solidFill>
              </a:rPr>
              <a:t>При каких значениях </a:t>
            </a:r>
            <a:r>
              <a:rPr lang="ru-RU" b="1" i="1" dirty="0">
                <a:solidFill>
                  <a:srgbClr val="000066"/>
                </a:solidFill>
              </a:rPr>
              <a:t>а</a:t>
            </a:r>
            <a:r>
              <a:rPr lang="ru-RU" dirty="0">
                <a:solidFill>
                  <a:srgbClr val="000066"/>
                </a:solidFill>
              </a:rPr>
              <a:t> уравнение имеет единственный корень</a:t>
            </a:r>
            <a:r>
              <a:rPr lang="ru-RU" dirty="0" smtClean="0">
                <a:solidFill>
                  <a:srgbClr val="000066"/>
                </a:solidFill>
              </a:rPr>
              <a:t>:</a:t>
            </a:r>
            <a:endParaRPr lang="ru-RU" dirty="0">
              <a:solidFill>
                <a:srgbClr val="000066"/>
              </a:solidFill>
            </a:endParaRPr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700808"/>
            <a:ext cx="5553961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 descr="&amp;Scy;&amp;tcy;&amp;iecy;&amp;ncy;&amp;acy; &amp;Vcy;&amp;Kcy;&amp;ocy;&amp;ncy;&amp;tcy;&amp;acy;&amp;kcy;&amp;tcy;&amp;ie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012160" y="3140968"/>
            <a:ext cx="22860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0066"/>
                </a:solidFill>
              </a:rPr>
              <a:t>При каких значениях </a:t>
            </a:r>
            <a:r>
              <a:rPr lang="ru-RU" b="1" i="1" dirty="0">
                <a:solidFill>
                  <a:srgbClr val="000066"/>
                </a:solidFill>
              </a:rPr>
              <a:t>а</a:t>
            </a:r>
            <a:r>
              <a:rPr lang="ru-RU" dirty="0">
                <a:solidFill>
                  <a:srgbClr val="000066"/>
                </a:solidFill>
              </a:rPr>
              <a:t> уравнение имеет единственный корень</a:t>
            </a:r>
            <a:r>
              <a:rPr lang="ru-RU" dirty="0" smtClean="0">
                <a:solidFill>
                  <a:srgbClr val="000066"/>
                </a:solidFill>
              </a:rPr>
              <a:t>:</a:t>
            </a:r>
            <a:endParaRPr lang="ru-RU" dirty="0">
              <a:solidFill>
                <a:srgbClr val="000066"/>
              </a:solidFill>
            </a:endParaRPr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628800"/>
            <a:ext cx="5894675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 descr="&amp;Pcy;&amp;rcy;&amp;ocy;&amp;gcy;&amp;rcy;&amp;acy;&amp;mcy;&amp;mcy;&amp;acy; &amp;pcy;&amp;ocy; &amp;fcy;&amp;ocy;&amp;rcy;&amp;mcy;&amp;icy;&amp;rcy;&amp;ocy;&amp;vcy;&amp;acy;&amp;ncy;&amp;icy;&amp;yucy; &amp;ncy;&amp;acy;&amp;vcy;&amp;ycy;&amp;kcy;&amp;ocy;&amp;vcy; &amp;bcy;&amp;iecy;&amp;zcy;&amp;ocy;&amp;pcy;&amp;acy;&amp;scy;&amp;ncy;&amp;ocy;&amp;gcy;&amp;ocy; &amp;pcy;&amp;ocy;&amp;vcy;&amp;iecy;&amp;dcy;&amp;iecy;&amp;ncy;&amp;icy;&amp;yacy; &amp;ncy;&amp;acy; &amp;dcy;…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700808"/>
            <a:ext cx="1872208" cy="41676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rgbClr val="000066"/>
                </a:solidFill>
              </a:rPr>
              <a:t>Решить уравнения</a:t>
            </a:r>
            <a:r>
              <a:rPr lang="ru-RU" b="1" dirty="0" smtClean="0">
                <a:solidFill>
                  <a:srgbClr val="000066"/>
                </a:solidFill>
              </a:rPr>
              <a:t>:</a:t>
            </a:r>
            <a:endParaRPr lang="ru-RU" b="1" dirty="0">
              <a:solidFill>
                <a:srgbClr val="000066"/>
              </a:solidFill>
            </a:endParaRPr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9" y="1268760"/>
            <a:ext cx="7786822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4" descr="&amp;Pcy;&amp;rcy;&amp;ocy;&amp;gcy;&amp;rcy;&amp;acy;&amp;mcy;&amp;mcy;&amp;acy; &amp;pcy;&amp;ocy; &amp;fcy;&amp;ocy;&amp;rcy;&amp;mcy;&amp;icy;&amp;rcy;&amp;ocy;&amp;vcy;&amp;acy;&amp;ncy;&amp;icy;&amp;yucy; &amp;ncy;&amp;acy;&amp;vcy;&amp;ycy;&amp;kcy;&amp;ocy;&amp;vcy; &amp;bcy;&amp;iecy;&amp;zcy;&amp;ocy;&amp;pcy;&amp;acy;&amp;scy;&amp;ncy;&amp;ocy;&amp;gcy;&amp;ocy; &amp;pcy;&amp;ocy;&amp;vcy;&amp;iecy;&amp;dcy;&amp;iecy;&amp;ncy;&amp;icy;&amp;yacy; &amp;ncy;&amp;acy; &amp;dcy;&amp;ocy;&amp;rcy;&amp;ocy;&amp;gcy;&amp;acy;&amp;khcy; &amp;icy; &amp;ucy;&amp;lcy;&amp;icy;&amp;tscy;&amp;acy;&amp;khcy; &quot;&amp;Dcy;&amp;ocy;&amp;bcy;&amp;rcy;&amp;acy;&amp;yacy; &amp;dcy;&amp;ocy;&amp;rcy;&amp;ocy;&amp;gcy;&amp;acy; &amp;dcy;&amp;iecy;&amp;tcy;&amp;scy;&amp;tcy;&amp;vcy;&amp;acy;&quot;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020272" y="3140968"/>
            <a:ext cx="1737973" cy="3302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Найти уравнение касательной к графику заданной функции в точке с абсциссой </a:t>
            </a:r>
            <a:r>
              <a:rPr lang="ru-RU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en-US" sz="4000" b="1" baseline="-25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060848"/>
            <a:ext cx="6618356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2564904"/>
            <a:ext cx="2505075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rgbClr val="000066"/>
                </a:solidFill>
              </a:rPr>
              <a:t>Решите уравнение:</a:t>
            </a:r>
            <a:r>
              <a:rPr lang="ru-RU" b="1" baseline="30000" dirty="0">
                <a:solidFill>
                  <a:srgbClr val="000066"/>
                </a:solidFill>
              </a:rPr>
              <a:t> </a:t>
            </a:r>
            <a:endParaRPr lang="ru-RU" b="1" dirty="0">
              <a:solidFill>
                <a:srgbClr val="000066"/>
              </a:solidFill>
            </a:endParaRPr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340768"/>
            <a:ext cx="7690581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0066"/>
                </a:solidFill>
              </a:rPr>
              <a:t>Домашнее задание</a:t>
            </a:r>
            <a:endParaRPr lang="ru-RU" b="1" dirty="0">
              <a:solidFill>
                <a:srgbClr val="000066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i="1" dirty="0"/>
              <a:t>Подобрать задания, где возможно допустить ошибки, используя дополнительную литературу, Интернет.</a:t>
            </a:r>
          </a:p>
          <a:p>
            <a:endParaRPr lang="ru-RU" dirty="0"/>
          </a:p>
        </p:txBody>
      </p:sp>
      <p:pic>
        <p:nvPicPr>
          <p:cNvPr id="27650" name="Picture 2" descr="&amp;Gcy;&amp;rcy;&amp;ucy;&amp;pcy;&amp;pcy;&amp;acy; &quot;&amp;Zcy;&amp;ncy;&amp;acy;&amp;jcy;&amp;kcy;&amp;acy;&quot;. &amp;Pcy;&amp;ocy;&amp;mcy;&amp;ocy;&amp;shchcy;&amp;softcy; &amp;vcy; &amp;ucy;&amp;chcy;&amp;iecy;&amp;bcy;&amp;iecy;. &amp;Vcy;&amp;Kcy;&amp;ocy;&amp;ncy;&amp;tcy;&amp;acy;&amp;kcy;&amp;tcy;&amp;ie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3212976"/>
            <a:ext cx="3240360" cy="30718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0066"/>
                </a:solidFill>
              </a:rPr>
              <a:t>Не решая квадратные уравнения, определить знаки его корней</a:t>
            </a:r>
            <a:r>
              <a:rPr lang="ru-RU" b="1" dirty="0" smtClean="0">
                <a:solidFill>
                  <a:srgbClr val="000066"/>
                </a:solidFill>
              </a:rPr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/>
          <a:lstStyle/>
          <a:p>
            <a:pPr marL="514350" lvl="0" indent="-514350">
              <a:buAutoNum type="arabicParenR"/>
            </a:pPr>
            <a:r>
              <a:rPr lang="ru-RU" sz="4400" b="1" dirty="0" smtClean="0"/>
              <a:t>х</a:t>
            </a:r>
            <a:r>
              <a:rPr lang="ru-RU" sz="4400" b="1" baseline="30000" dirty="0" smtClean="0"/>
              <a:t>2</a:t>
            </a:r>
            <a:r>
              <a:rPr lang="ru-RU" sz="4400" b="1" dirty="0" smtClean="0"/>
              <a:t>- </a:t>
            </a:r>
            <a:r>
              <a:rPr lang="ru-RU" sz="4400" b="1" dirty="0"/>
              <a:t>6х-8=0, </a:t>
            </a:r>
            <a:endParaRPr lang="ru-RU" sz="4400" b="1" dirty="0" smtClean="0"/>
          </a:p>
          <a:p>
            <a:pPr marL="514350" lvl="0" indent="-514350">
              <a:buAutoNum type="arabicParenR"/>
            </a:pPr>
            <a:r>
              <a:rPr lang="ru-RU" sz="4400" b="1" dirty="0" smtClean="0"/>
              <a:t>2х</a:t>
            </a:r>
            <a:r>
              <a:rPr lang="ru-RU" sz="4400" b="1" baseline="30000" dirty="0" smtClean="0"/>
              <a:t>2</a:t>
            </a:r>
            <a:r>
              <a:rPr lang="ru-RU" sz="4400" b="1" dirty="0" smtClean="0"/>
              <a:t>-7х+6=0,</a:t>
            </a:r>
          </a:p>
          <a:p>
            <a:pPr marL="514350" lvl="0" indent="-514350">
              <a:buAutoNum type="arabicParenR"/>
            </a:pPr>
            <a:r>
              <a:rPr lang="ru-RU" sz="4400" b="1" dirty="0" smtClean="0"/>
              <a:t>3х</a:t>
            </a:r>
            <a:r>
              <a:rPr lang="ru-RU" sz="4400" b="1" baseline="30000" dirty="0" smtClean="0"/>
              <a:t>2</a:t>
            </a:r>
            <a:r>
              <a:rPr lang="ru-RU" sz="4400" b="1" dirty="0" smtClean="0"/>
              <a:t>+11х+10=0</a:t>
            </a:r>
            <a:r>
              <a:rPr lang="ru-RU" sz="4400" b="1" dirty="0"/>
              <a:t>, </a:t>
            </a:r>
          </a:p>
          <a:p>
            <a:pPr marL="514350" lvl="0" indent="-514350">
              <a:buAutoNum type="arabicParenR"/>
            </a:pPr>
            <a:r>
              <a:rPr lang="ru-RU" sz="4400" b="1" dirty="0" smtClean="0"/>
              <a:t>х</a:t>
            </a:r>
            <a:r>
              <a:rPr lang="ru-RU" sz="4400" b="1" baseline="30000" dirty="0" smtClean="0"/>
              <a:t>2</a:t>
            </a:r>
            <a:r>
              <a:rPr lang="ru-RU" sz="4400" b="1" dirty="0" smtClean="0"/>
              <a:t>-3х+3=0 </a:t>
            </a:r>
            <a:endParaRPr lang="ru-RU" sz="4400" b="1" dirty="0"/>
          </a:p>
          <a:p>
            <a:pPr>
              <a:buNone/>
            </a:pPr>
            <a:endParaRPr lang="ru-RU" dirty="0"/>
          </a:p>
        </p:txBody>
      </p:sp>
      <p:pic>
        <p:nvPicPr>
          <p:cNvPr id="3074" name="Picture 2" descr="&amp;Vcy;&amp;ycy;&amp;pcy;&amp;ocy;&amp;lcy;&amp;ncy;&amp;iecy;&amp;ncy;&amp;icy;&amp;iecy; &amp;zcy;&amp;acy;&amp;dcy;&amp;acy;&amp;ncy;&amp;icy;&amp;jcy; &amp;vcy; &amp;pcy;&amp;rcy;&amp;ocy;&amp;gcy;&amp;rcy;&amp;acy;&amp;mcy;&amp;mcy;&amp;iecy; &amp;ncy;&amp;iecy; &amp;tcy;&amp;ocy;&amp;lcy;&amp;softcy;&amp;kcy;&amp;ocy; &amp;rcy;&amp;acy;&amp;zcy;&amp;vcy;&amp;icy;&amp;vcy;&amp;acy;&amp;iecy;&amp;tcy; &amp;lcy;&amp;ocy;&amp;gcy;&amp;icy;&amp;chcy;&amp;iecy;&amp;scy;&amp;kcy;&amp;ocy;&amp;iecy; &amp;mcy;&amp;ycy;&amp;shcy;&amp;lcy;&amp;iecy;&amp;ncy;&amp;icy;&amp;iecy; - 7 &amp;Fcy;&amp;iecy;&amp;vcy;&amp;rcy;&amp;acy;&amp;lcy;&amp;yacy; 2014 - Blog - Grechdieta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5796136" y="2132856"/>
            <a:ext cx="2520280" cy="38524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0066"/>
                </a:solidFill>
              </a:rPr>
              <a:t>Упростить выражения: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>
            <a:normAutofit lnSpcReduction="10000"/>
          </a:bodyPr>
          <a:lstStyle/>
          <a:p>
            <a:pPr marL="628650" indent="-742950">
              <a:lnSpc>
                <a:spcPct val="115000"/>
              </a:lnSpc>
              <a:spcAft>
                <a:spcPts val="1000"/>
              </a:spcAft>
              <a:buFont typeface="+mj-lt"/>
              <a:buAutoNum type="arabicParenR"/>
              <a:tabLst>
                <a:tab pos="885825" algn="l"/>
              </a:tabLst>
            </a:pPr>
            <a:r>
              <a:rPr lang="ru-RU" sz="4400" dirty="0" smtClean="0">
                <a:ea typeface="Calibri"/>
                <a:cs typeface="Times New Roman"/>
              </a:rPr>
              <a:t>      </a:t>
            </a:r>
          </a:p>
          <a:p>
            <a:pPr marL="628650" indent="-742950">
              <a:lnSpc>
                <a:spcPct val="115000"/>
              </a:lnSpc>
              <a:spcAft>
                <a:spcPts val="1000"/>
              </a:spcAft>
              <a:buFont typeface="+mj-lt"/>
              <a:buAutoNum type="arabicParenR"/>
              <a:tabLst>
                <a:tab pos="885825" algn="l"/>
              </a:tabLst>
            </a:pPr>
            <a:r>
              <a:rPr lang="ru-RU" sz="4400" dirty="0" smtClean="0">
                <a:ea typeface="Calibri"/>
                <a:cs typeface="Times New Roman"/>
              </a:rPr>
              <a:t>      </a:t>
            </a:r>
          </a:p>
          <a:p>
            <a:pPr marL="628650" indent="-742950">
              <a:lnSpc>
                <a:spcPct val="115000"/>
              </a:lnSpc>
              <a:spcAft>
                <a:spcPts val="1000"/>
              </a:spcAft>
              <a:buFont typeface="+mj-lt"/>
              <a:buAutoNum type="arabicParenR"/>
              <a:tabLst>
                <a:tab pos="885825" algn="l"/>
              </a:tabLst>
            </a:pPr>
            <a:r>
              <a:rPr lang="ru-RU" sz="4400" dirty="0" smtClean="0">
                <a:ea typeface="Calibri"/>
                <a:cs typeface="Times New Roman"/>
              </a:rPr>
              <a:t>     </a:t>
            </a:r>
          </a:p>
          <a:p>
            <a:pPr marL="628650" indent="-742950">
              <a:lnSpc>
                <a:spcPct val="115000"/>
              </a:lnSpc>
              <a:spcAft>
                <a:spcPts val="1000"/>
              </a:spcAft>
              <a:buFont typeface="+mj-lt"/>
              <a:buAutoNum type="arabicParenR"/>
              <a:tabLst>
                <a:tab pos="885825" algn="l"/>
              </a:tabLst>
            </a:pPr>
            <a:r>
              <a:rPr lang="ru-RU" sz="4400" dirty="0" smtClean="0">
                <a:ea typeface="Calibri"/>
                <a:cs typeface="Times New Roman"/>
              </a:rPr>
              <a:t>    </a:t>
            </a:r>
            <a:endParaRPr lang="ru-RU" sz="3600" dirty="0" smtClean="0">
              <a:ea typeface="Calibri"/>
              <a:cs typeface="Times New Roman"/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7624" y="1988840"/>
            <a:ext cx="1123950" cy="1019175"/>
          </a:xfrm>
          <a:prstGeom prst="rect">
            <a:avLst/>
          </a:prstGeom>
          <a:noFill/>
        </p:spPr>
      </p:pic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7624" y="2996952"/>
            <a:ext cx="1123950" cy="1019175"/>
          </a:xfrm>
          <a:prstGeom prst="rect">
            <a:avLst/>
          </a:prstGeom>
          <a:noFill/>
        </p:spPr>
      </p:pic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7624" y="4005064"/>
            <a:ext cx="1362075" cy="1019175"/>
          </a:xfrm>
          <a:prstGeom prst="rect">
            <a:avLst/>
          </a:prstGeom>
          <a:noFill/>
        </p:spPr>
      </p:pic>
      <p:sp>
        <p:nvSpPr>
          <p:cNvPr id="1741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7417" name="Picture 9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7624" y="5013176"/>
            <a:ext cx="1123950" cy="1019175"/>
          </a:xfrm>
          <a:prstGeom prst="rect">
            <a:avLst/>
          </a:prstGeom>
          <a:noFill/>
        </p:spPr>
      </p:pic>
      <p:pic>
        <p:nvPicPr>
          <p:cNvPr id="17420" name="Picture 12" descr="WMmail.ru - &amp;scy;&amp;iecy;&amp;rcy;&amp;vcy;&amp;icy;&amp;scy; &amp;pcy;&amp;ocy;&amp;chcy;&amp;tcy;&amp;ocy;&amp;vcy;&amp;ycy;&amp;khcy; &amp;rcy;&amp;acy;&amp;scy;&amp;scy;&amp;ycy;&amp;lcy;&amp;ocy;&amp;kcy;. &amp;Rcy;&amp;acy;&amp;scy;&amp;kcy;&amp;rcy;&amp;ucy;&amp;tcy;&amp;kcy;&amp;acy; &amp;scy;&amp;acy;&amp;jcy;&amp;tcy;&amp;acy; &amp;icy; &amp;ecy;&amp;fcy;&amp;fcy;&amp;iecy;&amp;kcy;&amp;tcy;&amp;icy;&amp;vcy;&amp;ncy;&amp;acy;&amp;yacy; &amp;rcy;&amp;iecy;&amp;kcy;&amp;lcy;&amp;acy;&amp;mcy;&amp;acy;!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016" y="1916832"/>
            <a:ext cx="3312368" cy="41404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rgbClr val="000066"/>
                </a:solidFill>
              </a:rPr>
              <a:t>Решить неравенства</a:t>
            </a:r>
            <a:r>
              <a:rPr lang="ru-RU" b="1" dirty="0" smtClean="0">
                <a:solidFill>
                  <a:srgbClr val="000066"/>
                </a:solidFill>
              </a:rPr>
              <a:t>:</a:t>
            </a:r>
            <a:endParaRPr lang="ru-RU" b="1" dirty="0">
              <a:solidFill>
                <a:srgbClr val="000066"/>
              </a:solidFill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54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1412776"/>
            <a:ext cx="5085731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2060848"/>
            <a:ext cx="194310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0066"/>
                </a:solidFill>
              </a:rPr>
              <a:t>Решить уравнения:</a:t>
            </a:r>
            <a:endParaRPr lang="ru-RU" b="1" dirty="0">
              <a:solidFill>
                <a:srgbClr val="000066"/>
              </a:solidFill>
            </a:endParaRPr>
          </a:p>
        </p:txBody>
      </p:sp>
      <p:pic>
        <p:nvPicPr>
          <p:cNvPr id="1025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96752"/>
            <a:ext cx="7196700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&amp;Zcy;&amp;ncy;&amp;acy;&amp;kcy; &amp;vcy;&amp;ocy;&amp;pcy;&amp;rcy;&amp;ocy;&amp;scy;&amp;acy; &amp;Vcy;&amp;kcy;&amp;ocy;&amp;ncy;&amp;tcy;&amp;acy;&amp;kcy;&amp;tcy;&amp;iecy; &amp;ncy;&amp;acy; &amp;acy;&amp;vcy;&amp;u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67400" y="2348880"/>
            <a:ext cx="3076600" cy="3076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rgbClr val="000066"/>
                </a:solidFill>
              </a:rPr>
              <a:t>Построить графики функций</a:t>
            </a:r>
            <a:r>
              <a:rPr lang="ru-RU" b="1" dirty="0" smtClean="0">
                <a:solidFill>
                  <a:srgbClr val="000066"/>
                </a:solidFill>
              </a:rPr>
              <a:t>:</a:t>
            </a:r>
            <a:endParaRPr lang="ru-RU" b="1" dirty="0">
              <a:solidFill>
                <a:srgbClr val="000066"/>
              </a:solidFill>
            </a:endParaRPr>
          </a:p>
        </p:txBody>
      </p:sp>
      <p:pic>
        <p:nvPicPr>
          <p:cNvPr id="1843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84784"/>
            <a:ext cx="5347090" cy="3874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7" descr="http://www.oreninform.ru/upload/iblock/d3f/b362fced9cc272164e4092cf0f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012160" y="1844824"/>
            <a:ext cx="2376264" cy="29020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rgbClr val="000066"/>
                </a:solidFill>
              </a:rPr>
              <a:t>Построить графики функций</a:t>
            </a:r>
            <a:r>
              <a:rPr lang="ru-RU" b="1" dirty="0" smtClean="0">
                <a:solidFill>
                  <a:srgbClr val="000066"/>
                </a:solidFill>
              </a:rPr>
              <a:t>:</a:t>
            </a:r>
            <a:endParaRPr lang="ru-RU" b="1" dirty="0">
              <a:solidFill>
                <a:srgbClr val="000066"/>
              </a:solidFill>
            </a:endParaRPr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628800"/>
            <a:ext cx="4464496" cy="4249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2" descr="&amp;Kcy;&amp;acy;&amp;rcy;&amp;tcy;&amp;icy;&amp;ncy;&amp;kcy;&amp;icy; &quot;&amp;Ncy;&amp;iecy;&amp;zcy;&amp;ncy;&amp;acy;&amp;jcy;&amp;kcy;&amp;acy; &amp;icy; &amp;iecy;&amp;gcy;&amp;ocy; &amp;dcy;&amp;rcy;&amp;ucy;&amp;zcy;&amp;softcy;&amp;yacy;. &amp;Ocy;&amp;bcy;&amp;scy;&amp;ucy;&amp;zhcy;&amp;dcy;&amp;iecy;&amp;ncy;&amp;icy;&amp;iecy; &amp;ncy;&amp;acy;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1628800"/>
            <a:ext cx="1728192" cy="41536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0066"/>
                </a:solidFill>
              </a:rPr>
              <a:t>Внести множитель под знак корня</a:t>
            </a:r>
            <a:r>
              <a:rPr lang="ru-RU" b="1" dirty="0" smtClean="0">
                <a:solidFill>
                  <a:srgbClr val="000066"/>
                </a:solidFill>
              </a:rPr>
              <a:t>:</a:t>
            </a:r>
            <a:endParaRPr lang="ru-RU" b="1" dirty="0">
              <a:solidFill>
                <a:srgbClr val="000066"/>
              </a:solidFill>
            </a:endParaRPr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268760"/>
            <a:ext cx="4104456" cy="4893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860032" y="1988840"/>
            <a:ext cx="3676650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rgbClr val="000066"/>
                </a:solidFill>
              </a:rPr>
              <a:t>Решить неравенства</a:t>
            </a:r>
            <a:r>
              <a:rPr lang="ru-RU" b="1" dirty="0" smtClean="0">
                <a:solidFill>
                  <a:srgbClr val="000066"/>
                </a:solidFill>
              </a:rPr>
              <a:t>:</a:t>
            </a:r>
            <a:endParaRPr lang="ru-RU" b="1" dirty="0">
              <a:solidFill>
                <a:srgbClr val="000066"/>
              </a:solidFill>
            </a:endParaRPr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268760"/>
            <a:ext cx="8149790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 descr="&amp;Vcy;&amp;ocy;&amp;pcy;&amp;rcy;&amp;ocy;&amp;scy;- &amp;Scy;&amp;iecy;&amp;tcy;&amp;iecy;&amp;vcy;&amp;ocy;&amp;jcy; &amp;mcy;&amp;acy;&amp;rcy;&amp;kcy;&amp;iecy;&amp;tcy;&amp;icy;&amp;ncy;&amp;gcy; &amp;ncy;&amp;iecy; &amp;pcy;&amp;rcy;&amp;icy;&amp;ncy;&amp;acy;&amp;dcy;&amp;lcy;&amp;iecy;&amp;zhcy;&amp;icy;&amp;tcy; &amp;Vcy;&amp;acy;&amp;mcy;, &amp;icy; &amp;iecy;&amp;gcy;&amp;ocy; &amp;mcy;&amp;ocy;&amp;zhcy;&amp;ncy;&amp;ocy; &amp;lcy;&amp;icy;&amp;shcy;&amp;icy;&amp;tcy;&amp;softcy;&amp;scy;&amp;yacy;, &amp;chcy;&amp;tcy;&amp;ocy; &amp;dcy;&amp;iecy;&amp;lcy;&amp;acy;&amp;tcy;&amp;softcy;?/ &amp;Lcy;&amp;icy;&amp;chcy;&amp;ncy;&amp;acy;&amp;yacy; &amp;lcy;&amp;iecy;&amp;ncy;&amp;tcy;&amp;acy; / &amp;Pcy;&amp;ocy;&amp;dcy;&amp;kcy;&amp;acy;&amp;scy;&amp;tcy; &amp;ncy;&amp;acy; PodFM.ru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43808" y="4149080"/>
            <a:ext cx="3623220" cy="24154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110</Words>
  <Application>Microsoft Office PowerPoint</Application>
  <PresentationFormat>Экран (4:3)</PresentationFormat>
  <Paragraphs>25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«НА ОШИБКАХ УЧАТСЯ…»</vt:lpstr>
      <vt:lpstr>Не решая квадратные уравнения, определить знаки его корней:</vt:lpstr>
      <vt:lpstr>Упростить выражения:</vt:lpstr>
      <vt:lpstr>Решить неравенства:</vt:lpstr>
      <vt:lpstr>Решить уравнения:</vt:lpstr>
      <vt:lpstr>Построить графики функций:</vt:lpstr>
      <vt:lpstr>Построить графики функций:</vt:lpstr>
      <vt:lpstr>Внести множитель под знак корня:</vt:lpstr>
      <vt:lpstr>Решить неравенства:</vt:lpstr>
      <vt:lpstr>Найти значение выражения:</vt:lpstr>
      <vt:lpstr>При каких значениях а уравнение имеет единственный корень:</vt:lpstr>
      <vt:lpstr>При каких значениях а уравнение имеет единственный корень:</vt:lpstr>
      <vt:lpstr>Решить уравнения:</vt:lpstr>
      <vt:lpstr>Найти уравнение касательной к графику заданной функции в точке с абсциссой х0 </vt:lpstr>
      <vt:lpstr>Решите уравнение: </vt:lpstr>
      <vt:lpstr>Домашнее задание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«НА ОШИБКАХ УЧАТСЯ…»</dc:title>
  <dc:creator>Ната</dc:creator>
  <cp:lastModifiedBy>Ната</cp:lastModifiedBy>
  <cp:revision>14</cp:revision>
  <dcterms:created xsi:type="dcterms:W3CDTF">2014-12-08T19:55:51Z</dcterms:created>
  <dcterms:modified xsi:type="dcterms:W3CDTF">2014-12-08T21:24:16Z</dcterms:modified>
</cp:coreProperties>
</file>