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56" r:id="rId2"/>
    <p:sldId id="260" r:id="rId3"/>
    <p:sldId id="259" r:id="rId4"/>
    <p:sldId id="258" r:id="rId5"/>
    <p:sldId id="261" r:id="rId6"/>
    <p:sldId id="264" r:id="rId7"/>
    <p:sldId id="268" r:id="rId8"/>
    <p:sldId id="262" r:id="rId9"/>
    <p:sldId id="267" r:id="rId10"/>
    <p:sldId id="265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A53AC-8DD1-41AC-A49B-84BE1F0B97FE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032E6-80A5-487E-B2ED-6989869DBE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1646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C67BE-0D7A-425D-91ED-E657C5265A3E}" type="slidenum">
              <a:rPr lang="ru-RU">
                <a:latin typeface="Arial" pitchFamily="34" charset="0"/>
              </a:rPr>
              <a:pPr/>
              <a:t>2</a:t>
            </a:fld>
            <a:endParaRPr lang="ru-RU">
              <a:latin typeface="Arial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Каждый шаг алгоритма написания буквы  запускается кликом мыши.</a:t>
            </a:r>
          </a:p>
          <a:p>
            <a:pPr eaLnBrk="1" hangingPunct="1"/>
            <a:r>
              <a:rPr lang="ru-RU" smtClean="0">
                <a:latin typeface="Arial" pitchFamily="34" charset="0"/>
              </a:rPr>
              <a:t>Автор работы: Марабаева Л.А., учитель начальных классов ГОУ СОШ №1207 г. Москва</a:t>
            </a:r>
          </a:p>
          <a:p>
            <a:pPr eaLnBrk="1" hangingPunct="1"/>
            <a:endParaRPr lang="ru-RU" smtClean="0">
              <a:latin typeface="Arial" pitchFamily="34" charset="0"/>
            </a:endParaRPr>
          </a:p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FAC259-67A0-4FF3-8735-4F1A5E60E69F}" type="slidenum">
              <a:rPr lang="ru-RU">
                <a:latin typeface="Arial" pitchFamily="34" charset="0"/>
              </a:rPr>
              <a:pPr/>
              <a:t>3</a:t>
            </a:fld>
            <a:endParaRPr lang="ru-RU">
              <a:latin typeface="Arial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Каждый шаг алгоритма написания буквы  запускается кликом мыши.</a:t>
            </a:r>
          </a:p>
          <a:p>
            <a:pPr eaLnBrk="1" hangingPunct="1"/>
            <a:r>
              <a:rPr lang="ru-RU" smtClean="0">
                <a:latin typeface="Arial" pitchFamily="34" charset="0"/>
              </a:rPr>
              <a:t>Автор работы: Марабаева Л.А., учитель начальных классов ГОУ СОШ №1207 г. Москва</a:t>
            </a:r>
          </a:p>
          <a:p>
            <a:pPr eaLnBrk="1" hangingPunct="1"/>
            <a:endParaRPr lang="ru-RU" smtClean="0">
              <a:latin typeface="Arial" pitchFamily="34" charset="0"/>
            </a:endParaRPr>
          </a:p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2395AFC-6B30-470F-846C-123066B7F189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F60B5DD-1BD0-46FD-AACE-514DEAEE5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5AFC-6B30-470F-846C-123066B7F189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0B5DD-1BD0-46FD-AACE-514DEAEE5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5AFC-6B30-470F-846C-123066B7F189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0B5DD-1BD0-46FD-AACE-514DEAEE5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395AFC-6B30-470F-846C-123066B7F189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F60B5DD-1BD0-46FD-AACE-514DEAEE5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2395AFC-6B30-470F-846C-123066B7F189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F60B5DD-1BD0-46FD-AACE-514DEAEE5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5AFC-6B30-470F-846C-123066B7F189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0B5DD-1BD0-46FD-AACE-514DEAEE5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5AFC-6B30-470F-846C-123066B7F189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0B5DD-1BD0-46FD-AACE-514DEAEE5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395AFC-6B30-470F-846C-123066B7F189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F60B5DD-1BD0-46FD-AACE-514DEAEE5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5AFC-6B30-470F-846C-123066B7F189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0B5DD-1BD0-46FD-AACE-514DEAEE5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395AFC-6B30-470F-846C-123066B7F189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F60B5DD-1BD0-46FD-AACE-514DEAEE5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395AFC-6B30-470F-846C-123066B7F189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F60B5DD-1BD0-46FD-AACE-514DEAEE5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2395AFC-6B30-470F-846C-123066B7F189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F60B5DD-1BD0-46FD-AACE-514DEAEE5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0.gif"/><Relationship Id="rId11" Type="http://schemas.openxmlformats.org/officeDocument/2006/relationships/image" Target="../media/image15.png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Русский язык во 2 классе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72452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узнал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запомнил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         смог</a:t>
            </a:r>
          </a:p>
          <a:p>
            <a:pPr>
              <a:buNone/>
            </a:pP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10800000" flipV="1">
            <a:off x="2571736" y="2489982"/>
            <a:ext cx="1564166" cy="108189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0800000">
            <a:off x="2571736" y="3714752"/>
            <a:ext cx="1500198" cy="714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0800000">
            <a:off x="2571736" y="4143380"/>
            <a:ext cx="1428760" cy="7143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17693"/>
            <a:ext cx="8429684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choolBookC"/>
                <a:cs typeface="Times New Roman" pitchFamily="18" charset="0"/>
              </a:rPr>
              <a:t>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000000"/>
              </a:solidFill>
              <a:latin typeface="Times New Roman" pitchFamily="18" charset="0"/>
              <a:ea typeface="SchoolBookC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SchoolBookC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choolBookC"/>
                <a:cs typeface="Times New Roman" pitchFamily="18" charset="0"/>
              </a:rPr>
              <a:t>       </a:t>
            </a:r>
          </a:p>
        </p:txBody>
      </p:sp>
      <p:pic>
        <p:nvPicPr>
          <p:cNvPr id="9" name="Содержимое 8" descr="54903526_c7c4534dec2a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014817" cy="32861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43042" y="4000504"/>
            <a:ext cx="6143668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Напишите 1 слово.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После урока я чувствую себя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_____________________________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6050" y="2928934"/>
            <a:ext cx="578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Спасибо за работу!!!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3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Line 10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489" name="Picture 11" descr="D:\Буквы\img02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641" t="17941" r="23077" b="36472"/>
          <a:stretch>
            <a:fillRect/>
          </a:stretch>
        </p:blipFill>
        <p:spPr bwMode="auto">
          <a:xfrm>
            <a:off x="7162800" y="304800"/>
            <a:ext cx="19812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156325" y="3429000"/>
            <a:ext cx="873125" cy="731838"/>
            <a:chOff x="3782" y="2152"/>
            <a:chExt cx="681" cy="461"/>
          </a:xfrm>
        </p:grpSpPr>
        <p:sp>
          <p:nvSpPr>
            <p:cNvPr id="20532" name="Oval 13"/>
            <p:cNvSpPr>
              <a:spLocks noChangeArrowheads="1"/>
            </p:cNvSpPr>
            <p:nvPr/>
          </p:nvSpPr>
          <p:spPr bwMode="auto">
            <a:xfrm rot="-213796">
              <a:off x="3850" y="2152"/>
              <a:ext cx="537" cy="385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3" name="Rectangle 14"/>
            <p:cNvSpPr>
              <a:spLocks noChangeArrowheads="1"/>
            </p:cNvSpPr>
            <p:nvPr/>
          </p:nvSpPr>
          <p:spPr bwMode="auto">
            <a:xfrm rot="279408">
              <a:off x="3782" y="2288"/>
              <a:ext cx="681" cy="3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510" name="Oval 30"/>
          <p:cNvSpPr>
            <a:spLocks noChangeArrowheads="1"/>
          </p:cNvSpPr>
          <p:nvPr/>
        </p:nvSpPr>
        <p:spPr bwMode="auto">
          <a:xfrm rot="1937574">
            <a:off x="6372225" y="4652963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2" name="Rectangle 31"/>
          <p:cNvSpPr>
            <a:spLocks noChangeArrowheads="1"/>
          </p:cNvSpPr>
          <p:nvPr/>
        </p:nvSpPr>
        <p:spPr bwMode="auto">
          <a:xfrm rot="12019435" flipV="1">
            <a:off x="6167438" y="4583113"/>
            <a:ext cx="1152525" cy="719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2" name="Line 32"/>
          <p:cNvSpPr>
            <a:spLocks noChangeShapeType="1"/>
          </p:cNvSpPr>
          <p:nvPr/>
        </p:nvSpPr>
        <p:spPr bwMode="auto">
          <a:xfrm flipH="1">
            <a:off x="6300788" y="3644900"/>
            <a:ext cx="647700" cy="16557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3" name="Line 33"/>
          <p:cNvSpPr>
            <a:spLocks noChangeShapeType="1"/>
          </p:cNvSpPr>
          <p:nvPr/>
        </p:nvSpPr>
        <p:spPr bwMode="auto">
          <a:xfrm flipH="1">
            <a:off x="6732588" y="4437063"/>
            <a:ext cx="1079500" cy="10080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4" name="Line 34"/>
          <p:cNvSpPr>
            <a:spLocks noChangeShapeType="1"/>
          </p:cNvSpPr>
          <p:nvPr/>
        </p:nvSpPr>
        <p:spPr bwMode="auto">
          <a:xfrm flipH="1">
            <a:off x="5638800" y="3500438"/>
            <a:ext cx="733425" cy="4619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35" name="Line 55"/>
          <p:cNvSpPr>
            <a:spLocks noChangeShapeType="1"/>
          </p:cNvSpPr>
          <p:nvPr/>
        </p:nvSpPr>
        <p:spPr bwMode="auto">
          <a:xfrm flipH="1">
            <a:off x="4953000" y="3429000"/>
            <a:ext cx="800100" cy="21336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536" name="Picture 56" descr="1-32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2895600"/>
            <a:ext cx="6667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4" name="Line 54"/>
          <p:cNvSpPr>
            <a:spLocks noChangeShapeType="1"/>
          </p:cNvSpPr>
          <p:nvPr/>
        </p:nvSpPr>
        <p:spPr bwMode="auto">
          <a:xfrm flipV="1">
            <a:off x="5029200" y="3962400"/>
            <a:ext cx="609600" cy="16002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5410200" y="3733800"/>
            <a:ext cx="503238" cy="360363"/>
            <a:chOff x="567" y="1026"/>
            <a:chExt cx="181" cy="136"/>
          </a:xfrm>
        </p:grpSpPr>
        <p:sp>
          <p:nvSpPr>
            <p:cNvPr id="20530" name="Line 41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31" name="Line 42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914400" y="4800600"/>
            <a:ext cx="1009650" cy="719138"/>
            <a:chOff x="567" y="2931"/>
            <a:chExt cx="726" cy="544"/>
          </a:xfrm>
        </p:grpSpPr>
        <p:sp>
          <p:nvSpPr>
            <p:cNvPr id="20528" name="Oval 58"/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9" name="Rectangle 59"/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2133600" y="838200"/>
            <a:ext cx="935038" cy="1439863"/>
            <a:chOff x="1338" y="527"/>
            <a:chExt cx="589" cy="725"/>
          </a:xfrm>
        </p:grpSpPr>
        <p:sp>
          <p:nvSpPr>
            <p:cNvPr id="20526" name="Oval 61"/>
            <p:cNvSpPr>
              <a:spLocks noChangeArrowheads="1"/>
            </p:cNvSpPr>
            <p:nvPr/>
          </p:nvSpPr>
          <p:spPr bwMode="auto">
            <a:xfrm>
              <a:off x="1338" y="572"/>
              <a:ext cx="544" cy="635"/>
            </a:xfrm>
            <a:prstGeom prst="ellipse">
              <a:avLst/>
            </a:prstGeom>
            <a:noFill/>
            <a:ln w="1016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7" name="Rectangle 62"/>
            <p:cNvSpPr>
              <a:spLocks noChangeArrowheads="1"/>
            </p:cNvSpPr>
            <p:nvPr/>
          </p:nvSpPr>
          <p:spPr bwMode="auto">
            <a:xfrm>
              <a:off x="1564" y="527"/>
              <a:ext cx="363" cy="7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543" name="Line 63"/>
          <p:cNvSpPr>
            <a:spLocks noChangeShapeType="1"/>
          </p:cNvSpPr>
          <p:nvPr/>
        </p:nvSpPr>
        <p:spPr bwMode="auto">
          <a:xfrm flipH="1">
            <a:off x="1676400" y="1219200"/>
            <a:ext cx="1727200" cy="424815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" name="Group 65"/>
          <p:cNvGrpSpPr>
            <a:grpSpLocks/>
          </p:cNvGrpSpPr>
          <p:nvPr/>
        </p:nvGrpSpPr>
        <p:grpSpPr bwMode="auto">
          <a:xfrm>
            <a:off x="3124200" y="1066800"/>
            <a:ext cx="503238" cy="358775"/>
            <a:chOff x="567" y="1026"/>
            <a:chExt cx="181" cy="136"/>
          </a:xfrm>
        </p:grpSpPr>
        <p:sp>
          <p:nvSpPr>
            <p:cNvPr id="20524" name="Line 66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25" name="Line 67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48" name="AutoShape 68"/>
          <p:cNvSpPr>
            <a:spLocks noChangeArrowheads="1"/>
          </p:cNvSpPr>
          <p:nvPr/>
        </p:nvSpPr>
        <p:spPr bwMode="auto">
          <a:xfrm>
            <a:off x="3276600" y="11430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" name="Group 69"/>
          <p:cNvGrpSpPr>
            <a:grpSpLocks/>
          </p:cNvGrpSpPr>
          <p:nvPr/>
        </p:nvGrpSpPr>
        <p:grpSpPr bwMode="auto">
          <a:xfrm>
            <a:off x="685800" y="4876800"/>
            <a:ext cx="503238" cy="358775"/>
            <a:chOff x="567" y="1026"/>
            <a:chExt cx="181" cy="136"/>
          </a:xfrm>
        </p:grpSpPr>
        <p:sp>
          <p:nvSpPr>
            <p:cNvPr id="20522" name="Line 70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23" name="Line 71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2209800" y="1981200"/>
            <a:ext cx="503238" cy="360363"/>
            <a:chOff x="567" y="1026"/>
            <a:chExt cx="181" cy="136"/>
          </a:xfrm>
        </p:grpSpPr>
        <p:sp>
          <p:nvSpPr>
            <p:cNvPr id="20520" name="Line 74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21" name="Line 75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56" name="Oval 76"/>
          <p:cNvSpPr>
            <a:spLocks noChangeArrowheads="1"/>
          </p:cNvSpPr>
          <p:nvPr/>
        </p:nvSpPr>
        <p:spPr bwMode="auto">
          <a:xfrm rot="1937574">
            <a:off x="2895600" y="46482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08" name="Rectangle 77"/>
          <p:cNvSpPr>
            <a:spLocks noChangeArrowheads="1"/>
          </p:cNvSpPr>
          <p:nvPr/>
        </p:nvSpPr>
        <p:spPr bwMode="auto">
          <a:xfrm rot="12019435" flipV="1">
            <a:off x="2816225" y="4660900"/>
            <a:ext cx="1076325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59" name="Line 79"/>
          <p:cNvSpPr>
            <a:spLocks noChangeShapeType="1"/>
          </p:cNvSpPr>
          <p:nvPr/>
        </p:nvSpPr>
        <p:spPr bwMode="auto">
          <a:xfrm flipH="1">
            <a:off x="3276600" y="4419600"/>
            <a:ext cx="1079500" cy="10080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9" name="Group 80"/>
          <p:cNvGrpSpPr>
            <a:grpSpLocks/>
          </p:cNvGrpSpPr>
          <p:nvPr/>
        </p:nvGrpSpPr>
        <p:grpSpPr bwMode="auto">
          <a:xfrm>
            <a:off x="4191000" y="1066800"/>
            <a:ext cx="503238" cy="358775"/>
            <a:chOff x="567" y="1026"/>
            <a:chExt cx="181" cy="136"/>
          </a:xfrm>
        </p:grpSpPr>
        <p:sp>
          <p:nvSpPr>
            <p:cNvPr id="20518" name="Line 81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9" name="Line 82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52" name="AutoShape 72"/>
          <p:cNvSpPr>
            <a:spLocks noChangeArrowheads="1"/>
          </p:cNvSpPr>
          <p:nvPr/>
        </p:nvSpPr>
        <p:spPr bwMode="auto">
          <a:xfrm>
            <a:off x="2362200" y="20574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 flipH="1">
            <a:off x="22098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58" name="Line 78"/>
          <p:cNvSpPr>
            <a:spLocks noChangeShapeType="1"/>
          </p:cNvSpPr>
          <p:nvPr/>
        </p:nvSpPr>
        <p:spPr bwMode="auto">
          <a:xfrm flipH="1">
            <a:off x="2819400" y="1219200"/>
            <a:ext cx="1676400" cy="40640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44" name="Line 64"/>
          <p:cNvSpPr>
            <a:spLocks noChangeShapeType="1"/>
          </p:cNvSpPr>
          <p:nvPr/>
        </p:nvSpPr>
        <p:spPr bwMode="auto">
          <a:xfrm>
            <a:off x="2438400" y="914400"/>
            <a:ext cx="3048000" cy="0"/>
          </a:xfrm>
          <a:prstGeom prst="line">
            <a:avLst/>
          </a:prstGeom>
          <a:noFill/>
          <a:ln w="101600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63" name="AutoShape 83"/>
          <p:cNvSpPr>
            <a:spLocks noChangeArrowheads="1"/>
          </p:cNvSpPr>
          <p:nvPr/>
        </p:nvSpPr>
        <p:spPr bwMode="auto">
          <a:xfrm>
            <a:off x="4343400" y="11430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6" name="AutoShape 36"/>
          <p:cNvSpPr>
            <a:spLocks noChangeArrowheads="1"/>
          </p:cNvSpPr>
          <p:nvPr/>
        </p:nvSpPr>
        <p:spPr bwMode="auto">
          <a:xfrm>
            <a:off x="5638800" y="32766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7" name="Text Box 84"/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 i="1"/>
              <a:t>Марабаева Л.А</a:t>
            </a:r>
            <a:r>
              <a:rPr 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0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0" grpId="0" animBg="1"/>
      <p:bldP spid="20512" grpId="0" animBg="1"/>
      <p:bldP spid="20513" grpId="0" animBg="1"/>
      <p:bldP spid="20514" grpId="0" animBg="1"/>
      <p:bldP spid="20535" grpId="0" animBg="1"/>
      <p:bldP spid="20534" grpId="0" animBg="1"/>
      <p:bldP spid="20543" grpId="0" animBg="1"/>
      <p:bldP spid="20548" grpId="0" animBg="1"/>
      <p:bldP spid="20556" grpId="0" animBg="1"/>
      <p:bldP spid="20559" grpId="0" animBg="1"/>
      <p:bldP spid="20552" grpId="0" animBg="1"/>
      <p:bldP spid="20558" grpId="0" animBg="1"/>
      <p:bldP spid="20544" grpId="0" animBg="1"/>
      <p:bldP spid="20563" grpId="0" animBg="1"/>
      <p:bldP spid="205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5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6" name="Line 5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7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8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9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0" name="Line 9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3561" name="Picture 10" descr="D:\Буквы\img02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354" t="19334" r="19354" b="33395"/>
          <a:stretch>
            <a:fillRect/>
          </a:stretch>
        </p:blipFill>
        <p:spPr bwMode="auto">
          <a:xfrm>
            <a:off x="6858000" y="304800"/>
            <a:ext cx="22860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315200" y="3505200"/>
            <a:ext cx="873125" cy="731838"/>
            <a:chOff x="3782" y="2152"/>
            <a:chExt cx="681" cy="461"/>
          </a:xfrm>
        </p:grpSpPr>
        <p:sp>
          <p:nvSpPr>
            <p:cNvPr id="23619" name="Oval 12"/>
            <p:cNvSpPr>
              <a:spLocks noChangeArrowheads="1"/>
            </p:cNvSpPr>
            <p:nvPr/>
          </p:nvSpPr>
          <p:spPr bwMode="auto">
            <a:xfrm rot="-213796">
              <a:off x="3850" y="2152"/>
              <a:ext cx="537" cy="385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 rot="279408">
              <a:off x="3782" y="2288"/>
              <a:ext cx="681" cy="3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28600" y="4800600"/>
            <a:ext cx="1009650" cy="719138"/>
            <a:chOff x="567" y="2931"/>
            <a:chExt cx="726" cy="544"/>
          </a:xfrm>
        </p:grpSpPr>
        <p:sp>
          <p:nvSpPr>
            <p:cNvPr id="23617" name="Oval 15"/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18" name="Rectangle 16"/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371600" y="838200"/>
            <a:ext cx="935038" cy="1439863"/>
            <a:chOff x="1338" y="527"/>
            <a:chExt cx="589" cy="725"/>
          </a:xfrm>
        </p:grpSpPr>
        <p:sp>
          <p:nvSpPr>
            <p:cNvPr id="23615" name="Oval 18"/>
            <p:cNvSpPr>
              <a:spLocks noChangeArrowheads="1"/>
            </p:cNvSpPr>
            <p:nvPr/>
          </p:nvSpPr>
          <p:spPr bwMode="auto">
            <a:xfrm>
              <a:off x="1338" y="572"/>
              <a:ext cx="544" cy="635"/>
            </a:xfrm>
            <a:prstGeom prst="ellipse">
              <a:avLst/>
            </a:prstGeom>
            <a:noFill/>
            <a:ln w="1016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16" name="Rectangle 19"/>
            <p:cNvSpPr>
              <a:spLocks noChangeArrowheads="1"/>
            </p:cNvSpPr>
            <p:nvPr/>
          </p:nvSpPr>
          <p:spPr bwMode="auto">
            <a:xfrm>
              <a:off x="1564" y="527"/>
              <a:ext cx="363" cy="7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3572" name="Line 20"/>
          <p:cNvSpPr>
            <a:spLocks noChangeShapeType="1"/>
          </p:cNvSpPr>
          <p:nvPr/>
        </p:nvSpPr>
        <p:spPr bwMode="auto">
          <a:xfrm flipH="1">
            <a:off x="930275" y="1196975"/>
            <a:ext cx="1727200" cy="424815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1676400" y="914400"/>
            <a:ext cx="3733800" cy="0"/>
          </a:xfrm>
          <a:prstGeom prst="line">
            <a:avLst/>
          </a:prstGeom>
          <a:noFill/>
          <a:ln w="101600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370138" y="1069975"/>
            <a:ext cx="503237" cy="358775"/>
            <a:chOff x="567" y="1026"/>
            <a:chExt cx="181" cy="136"/>
          </a:xfrm>
        </p:grpSpPr>
        <p:sp>
          <p:nvSpPr>
            <p:cNvPr id="23613" name="Line 23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14" name="Line 24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77" name="AutoShape 25"/>
          <p:cNvSpPr>
            <a:spLocks noChangeArrowheads="1"/>
          </p:cNvSpPr>
          <p:nvPr/>
        </p:nvSpPr>
        <p:spPr bwMode="auto">
          <a:xfrm>
            <a:off x="2514600" y="11430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0" y="4800600"/>
            <a:ext cx="503238" cy="358775"/>
            <a:chOff x="567" y="1026"/>
            <a:chExt cx="181" cy="136"/>
          </a:xfrm>
        </p:grpSpPr>
        <p:sp>
          <p:nvSpPr>
            <p:cNvPr id="23611" name="Line 27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12" name="Line 28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81" name="Oval 29"/>
          <p:cNvSpPr>
            <a:spLocks noChangeArrowheads="1"/>
          </p:cNvSpPr>
          <p:nvPr/>
        </p:nvSpPr>
        <p:spPr bwMode="auto">
          <a:xfrm rot="1937574">
            <a:off x="7543800" y="46482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71" name="Rectangle 30"/>
          <p:cNvSpPr>
            <a:spLocks noChangeArrowheads="1"/>
          </p:cNvSpPr>
          <p:nvPr/>
        </p:nvSpPr>
        <p:spPr bwMode="auto">
          <a:xfrm rot="12019435" flipV="1">
            <a:off x="7404100" y="4573588"/>
            <a:ext cx="1152525" cy="795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83" name="Line 31"/>
          <p:cNvSpPr>
            <a:spLocks noChangeShapeType="1"/>
          </p:cNvSpPr>
          <p:nvPr/>
        </p:nvSpPr>
        <p:spPr bwMode="auto">
          <a:xfrm flipH="1">
            <a:off x="7459663" y="3721100"/>
            <a:ext cx="647700" cy="16557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 flipH="1">
            <a:off x="7924800" y="4419600"/>
            <a:ext cx="1079500" cy="10080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1524000" y="2057400"/>
            <a:ext cx="503238" cy="360363"/>
            <a:chOff x="567" y="1026"/>
            <a:chExt cx="181" cy="136"/>
          </a:xfrm>
        </p:grpSpPr>
        <p:sp>
          <p:nvSpPr>
            <p:cNvPr id="23609" name="Line 37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10" name="Line 38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91" name="Oval 39"/>
          <p:cNvSpPr>
            <a:spLocks noChangeArrowheads="1"/>
          </p:cNvSpPr>
          <p:nvPr/>
        </p:nvSpPr>
        <p:spPr bwMode="auto">
          <a:xfrm rot="1937574">
            <a:off x="3048000" y="46482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76" name="Rectangle 40"/>
          <p:cNvSpPr>
            <a:spLocks noChangeArrowheads="1"/>
          </p:cNvSpPr>
          <p:nvPr/>
        </p:nvSpPr>
        <p:spPr bwMode="auto">
          <a:xfrm rot="12019435" flipV="1">
            <a:off x="3016250" y="4641850"/>
            <a:ext cx="1152525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93" name="Line 41"/>
          <p:cNvSpPr>
            <a:spLocks noChangeShapeType="1"/>
          </p:cNvSpPr>
          <p:nvPr/>
        </p:nvSpPr>
        <p:spPr bwMode="auto">
          <a:xfrm flipH="1">
            <a:off x="2971800" y="1371600"/>
            <a:ext cx="1600200" cy="39116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3600" name="Picture 48" descr="1-32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0075" y="2971800"/>
            <a:ext cx="6667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65"/>
          <p:cNvGrpSpPr>
            <a:grpSpLocks/>
          </p:cNvGrpSpPr>
          <p:nvPr/>
        </p:nvGrpSpPr>
        <p:grpSpPr bwMode="auto">
          <a:xfrm>
            <a:off x="4343400" y="1066800"/>
            <a:ext cx="503238" cy="358775"/>
            <a:chOff x="567" y="1026"/>
            <a:chExt cx="181" cy="136"/>
          </a:xfrm>
        </p:grpSpPr>
        <p:sp>
          <p:nvSpPr>
            <p:cNvPr id="23607" name="Line 66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08" name="Line 67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620" name="AutoShape 68"/>
          <p:cNvSpPr>
            <a:spLocks noChangeArrowheads="1"/>
          </p:cNvSpPr>
          <p:nvPr/>
        </p:nvSpPr>
        <p:spPr bwMode="auto">
          <a:xfrm>
            <a:off x="4495800" y="11430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621" name="Line 69"/>
          <p:cNvSpPr>
            <a:spLocks noChangeShapeType="1"/>
          </p:cNvSpPr>
          <p:nvPr/>
        </p:nvSpPr>
        <p:spPr bwMode="auto">
          <a:xfrm flipH="1">
            <a:off x="1828800" y="1295400"/>
            <a:ext cx="1752600" cy="42672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3352800" y="1066800"/>
            <a:ext cx="503238" cy="358775"/>
            <a:chOff x="567" y="1026"/>
            <a:chExt cx="181" cy="136"/>
          </a:xfrm>
        </p:grpSpPr>
        <p:sp>
          <p:nvSpPr>
            <p:cNvPr id="23605" name="Line 44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06" name="Line 45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98" name="AutoShape 46"/>
          <p:cNvSpPr>
            <a:spLocks noChangeArrowheads="1"/>
          </p:cNvSpPr>
          <p:nvPr/>
        </p:nvSpPr>
        <p:spPr bwMode="auto">
          <a:xfrm>
            <a:off x="3505200" y="11430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629" name="Line 77"/>
          <p:cNvSpPr>
            <a:spLocks noChangeShapeType="1"/>
          </p:cNvSpPr>
          <p:nvPr/>
        </p:nvSpPr>
        <p:spPr bwMode="auto">
          <a:xfrm flipH="1">
            <a:off x="4900613" y="3441700"/>
            <a:ext cx="800100" cy="21336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3630" name="Picture 78" descr="1-32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2971800"/>
            <a:ext cx="6667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31" name="Line 79"/>
          <p:cNvSpPr>
            <a:spLocks noChangeShapeType="1"/>
          </p:cNvSpPr>
          <p:nvPr/>
        </p:nvSpPr>
        <p:spPr bwMode="auto">
          <a:xfrm flipV="1">
            <a:off x="4976813" y="3975100"/>
            <a:ext cx="609600" cy="16002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0" name="Group 70"/>
          <p:cNvGrpSpPr>
            <a:grpSpLocks/>
          </p:cNvGrpSpPr>
          <p:nvPr/>
        </p:nvGrpSpPr>
        <p:grpSpPr bwMode="auto">
          <a:xfrm>
            <a:off x="6103938" y="3441700"/>
            <a:ext cx="873125" cy="731838"/>
            <a:chOff x="3782" y="2152"/>
            <a:chExt cx="681" cy="461"/>
          </a:xfrm>
        </p:grpSpPr>
        <p:sp>
          <p:nvSpPr>
            <p:cNvPr id="23603" name="Oval 71"/>
            <p:cNvSpPr>
              <a:spLocks noChangeArrowheads="1"/>
            </p:cNvSpPr>
            <p:nvPr/>
          </p:nvSpPr>
          <p:spPr bwMode="auto">
            <a:xfrm rot="-213796">
              <a:off x="3850" y="2152"/>
              <a:ext cx="537" cy="385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04" name="Rectangle 72"/>
            <p:cNvSpPr>
              <a:spLocks noChangeArrowheads="1"/>
            </p:cNvSpPr>
            <p:nvPr/>
          </p:nvSpPr>
          <p:spPr bwMode="auto">
            <a:xfrm rot="279408">
              <a:off x="3782" y="2288"/>
              <a:ext cx="681" cy="3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3601" name="Line 49"/>
          <p:cNvSpPr>
            <a:spLocks noChangeShapeType="1"/>
          </p:cNvSpPr>
          <p:nvPr/>
        </p:nvSpPr>
        <p:spPr bwMode="auto">
          <a:xfrm flipV="1">
            <a:off x="6248400" y="3962400"/>
            <a:ext cx="609600" cy="16002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99" name="Line 47"/>
          <p:cNvSpPr>
            <a:spLocks noChangeShapeType="1"/>
          </p:cNvSpPr>
          <p:nvPr/>
        </p:nvSpPr>
        <p:spPr bwMode="auto">
          <a:xfrm flipH="1">
            <a:off x="6172200" y="3657600"/>
            <a:ext cx="685800" cy="19050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 flipH="1">
            <a:off x="6797675" y="3576638"/>
            <a:ext cx="733425" cy="4619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1" name="Group 50"/>
          <p:cNvGrpSpPr>
            <a:grpSpLocks/>
          </p:cNvGrpSpPr>
          <p:nvPr/>
        </p:nvGrpSpPr>
        <p:grpSpPr bwMode="auto">
          <a:xfrm>
            <a:off x="6569075" y="3810000"/>
            <a:ext cx="503238" cy="360363"/>
            <a:chOff x="567" y="1026"/>
            <a:chExt cx="181" cy="136"/>
          </a:xfrm>
        </p:grpSpPr>
        <p:sp>
          <p:nvSpPr>
            <p:cNvPr id="14" name="Line 51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02" name="Line 52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627" name="Line 75"/>
          <p:cNvSpPr>
            <a:spLocks noChangeShapeType="1"/>
          </p:cNvSpPr>
          <p:nvPr/>
        </p:nvSpPr>
        <p:spPr bwMode="auto">
          <a:xfrm flipH="1">
            <a:off x="5586413" y="3513138"/>
            <a:ext cx="733425" cy="4619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2" name="Group 80"/>
          <p:cNvGrpSpPr>
            <a:grpSpLocks/>
          </p:cNvGrpSpPr>
          <p:nvPr/>
        </p:nvGrpSpPr>
        <p:grpSpPr bwMode="auto">
          <a:xfrm>
            <a:off x="5357813" y="3746500"/>
            <a:ext cx="503237" cy="360363"/>
            <a:chOff x="567" y="1026"/>
            <a:chExt cx="181" cy="136"/>
          </a:xfrm>
        </p:grpSpPr>
        <p:sp>
          <p:nvSpPr>
            <p:cNvPr id="15" name="Line 81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82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94" name="Line 2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Line 42"/>
          <p:cNvSpPr>
            <a:spLocks noChangeShapeType="1"/>
          </p:cNvSpPr>
          <p:nvPr/>
        </p:nvSpPr>
        <p:spPr bwMode="auto">
          <a:xfrm flipH="1">
            <a:off x="3429000" y="4419600"/>
            <a:ext cx="1079500" cy="10080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628" name="AutoShape 76"/>
          <p:cNvSpPr>
            <a:spLocks noChangeArrowheads="1"/>
          </p:cNvSpPr>
          <p:nvPr/>
        </p:nvSpPr>
        <p:spPr bwMode="auto">
          <a:xfrm>
            <a:off x="5586413" y="32893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86" name="AutoShape 34"/>
          <p:cNvSpPr>
            <a:spLocks noChangeArrowheads="1"/>
          </p:cNvSpPr>
          <p:nvPr/>
        </p:nvSpPr>
        <p:spPr bwMode="auto">
          <a:xfrm>
            <a:off x="1649413" y="21336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Text Box 83"/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 i="1"/>
              <a:t>Марабаева Л.А</a:t>
            </a:r>
            <a:r>
              <a:rPr 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3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3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3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3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23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2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23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2" grpId="0" animBg="1"/>
      <p:bldP spid="23573" grpId="0" animBg="1"/>
      <p:bldP spid="23577" grpId="0" animBg="1"/>
      <p:bldP spid="23581" grpId="0" animBg="1"/>
      <p:bldP spid="23583" grpId="0" animBg="1"/>
      <p:bldP spid="23584" grpId="0" animBg="1"/>
      <p:bldP spid="23591" grpId="0" animBg="1"/>
      <p:bldP spid="23593" grpId="0" animBg="1"/>
      <p:bldP spid="23620" grpId="0" animBg="1"/>
      <p:bldP spid="23621" grpId="0" animBg="1"/>
      <p:bldP spid="23598" grpId="0" animBg="1"/>
      <p:bldP spid="23629" grpId="0" animBg="1"/>
      <p:bldP spid="23631" grpId="0" animBg="1"/>
      <p:bldP spid="23601" grpId="0" animBg="1"/>
      <p:bldP spid="23599" grpId="0" animBg="1"/>
      <p:bldP spid="23585" grpId="0" animBg="1"/>
      <p:bldP spid="23627" grpId="0" animBg="1"/>
      <p:bldP spid="17" grpId="0" animBg="1"/>
      <p:bldP spid="23628" grpId="0" animBg="1"/>
      <p:bldP spid="2358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357298"/>
            <a:ext cx="8643966" cy="452596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Театр, ежиха, класс, след, тогда.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6137" y="4221088"/>
            <a:ext cx="8501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Текст состоит из предложений.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500166" y="1571612"/>
            <a:ext cx="357190" cy="2857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2643174" y="2857496"/>
            <a:ext cx="357190" cy="2857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57224" y="2428868"/>
            <a:ext cx="42862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071802" y="2428868"/>
            <a:ext cx="42862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071802" y="2571744"/>
            <a:ext cx="42862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571868" y="2428868"/>
            <a:ext cx="42862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072198" y="2500306"/>
            <a:ext cx="42862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715272" y="2428868"/>
            <a:ext cx="42862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357290" y="3643314"/>
            <a:ext cx="42862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(1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267869"/>
            <a:ext cx="8120119" cy="60900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узнаю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запомню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         смогу</a:t>
            </a:r>
          </a:p>
          <a:p>
            <a:pPr>
              <a:buNone/>
            </a:pP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10800000" flipV="1">
            <a:off x="2571736" y="2489982"/>
            <a:ext cx="1564166" cy="108189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0800000">
            <a:off x="2571736" y="3714752"/>
            <a:ext cx="1500198" cy="714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0800000">
            <a:off x="2571736" y="4143380"/>
            <a:ext cx="1428760" cy="7143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дети в лесу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732050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000240"/>
            <a:ext cx="8229600" cy="6857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Ребята пошли в лес за грибами.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250030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Дима нашёл  красивый подберёзовик.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3071810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Валя увидела маленький маслёнок.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3643314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Серёжа разглядел в траве  боровик.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4214818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роще они набрали много грибов. Дети весёлые вернулись домой.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1181362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Грибники.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69565E-7 L 0.00018 -0.2497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 descr="Уголки"/>
          <p:cNvSpPr>
            <a:spLocks/>
          </p:cNvSpPr>
          <p:nvPr/>
        </p:nvSpPr>
        <p:spPr bwMode="auto">
          <a:xfrm>
            <a:off x="-36513" y="4868863"/>
            <a:ext cx="9196388" cy="2287587"/>
          </a:xfrm>
          <a:custGeom>
            <a:avLst/>
            <a:gdLst/>
            <a:ahLst/>
            <a:cxnLst>
              <a:cxn ang="0">
                <a:pos x="0" y="1144"/>
              </a:cxn>
              <a:cxn ang="0">
                <a:pos x="16" y="1088"/>
              </a:cxn>
              <a:cxn ang="0">
                <a:pos x="64" y="936"/>
              </a:cxn>
              <a:cxn ang="0">
                <a:pos x="112" y="824"/>
              </a:cxn>
              <a:cxn ang="0">
                <a:pos x="208" y="712"/>
              </a:cxn>
              <a:cxn ang="0">
                <a:pos x="328" y="624"/>
              </a:cxn>
              <a:cxn ang="0">
                <a:pos x="376" y="576"/>
              </a:cxn>
              <a:cxn ang="0">
                <a:pos x="432" y="544"/>
              </a:cxn>
              <a:cxn ang="0">
                <a:pos x="560" y="464"/>
              </a:cxn>
              <a:cxn ang="0">
                <a:pos x="648" y="448"/>
              </a:cxn>
              <a:cxn ang="0">
                <a:pos x="720" y="384"/>
              </a:cxn>
              <a:cxn ang="0">
                <a:pos x="888" y="328"/>
              </a:cxn>
              <a:cxn ang="0">
                <a:pos x="1304" y="176"/>
              </a:cxn>
              <a:cxn ang="0">
                <a:pos x="1400" y="152"/>
              </a:cxn>
              <a:cxn ang="0">
                <a:pos x="1752" y="64"/>
              </a:cxn>
              <a:cxn ang="0">
                <a:pos x="1880" y="40"/>
              </a:cxn>
              <a:cxn ang="0">
                <a:pos x="2344" y="48"/>
              </a:cxn>
              <a:cxn ang="0">
                <a:pos x="2432" y="72"/>
              </a:cxn>
              <a:cxn ang="0">
                <a:pos x="3000" y="48"/>
              </a:cxn>
              <a:cxn ang="0">
                <a:pos x="3232" y="24"/>
              </a:cxn>
              <a:cxn ang="0">
                <a:pos x="3344" y="32"/>
              </a:cxn>
              <a:cxn ang="0">
                <a:pos x="3368" y="56"/>
              </a:cxn>
              <a:cxn ang="0">
                <a:pos x="3488" y="104"/>
              </a:cxn>
              <a:cxn ang="0">
                <a:pos x="3728" y="112"/>
              </a:cxn>
              <a:cxn ang="0">
                <a:pos x="4144" y="152"/>
              </a:cxn>
              <a:cxn ang="0">
                <a:pos x="4304" y="200"/>
              </a:cxn>
              <a:cxn ang="0">
                <a:pos x="4520" y="200"/>
              </a:cxn>
              <a:cxn ang="0">
                <a:pos x="4560" y="216"/>
              </a:cxn>
              <a:cxn ang="0">
                <a:pos x="4752" y="272"/>
              </a:cxn>
              <a:cxn ang="0">
                <a:pos x="4944" y="336"/>
              </a:cxn>
              <a:cxn ang="0">
                <a:pos x="4984" y="376"/>
              </a:cxn>
              <a:cxn ang="0">
                <a:pos x="5024" y="408"/>
              </a:cxn>
              <a:cxn ang="0">
                <a:pos x="5096" y="496"/>
              </a:cxn>
              <a:cxn ang="0">
                <a:pos x="5192" y="632"/>
              </a:cxn>
              <a:cxn ang="0">
                <a:pos x="5248" y="656"/>
              </a:cxn>
              <a:cxn ang="0">
                <a:pos x="5304" y="688"/>
              </a:cxn>
              <a:cxn ang="0">
                <a:pos x="5352" y="720"/>
              </a:cxn>
              <a:cxn ang="0">
                <a:pos x="5504" y="792"/>
              </a:cxn>
              <a:cxn ang="0">
                <a:pos x="5552" y="824"/>
              </a:cxn>
              <a:cxn ang="0">
                <a:pos x="5624" y="880"/>
              </a:cxn>
              <a:cxn ang="0">
                <a:pos x="5704" y="1016"/>
              </a:cxn>
              <a:cxn ang="0">
                <a:pos x="5784" y="1096"/>
              </a:cxn>
              <a:cxn ang="0">
                <a:pos x="5336" y="1168"/>
              </a:cxn>
              <a:cxn ang="0">
                <a:pos x="4088" y="1152"/>
              </a:cxn>
              <a:cxn ang="0">
                <a:pos x="2824" y="1144"/>
              </a:cxn>
              <a:cxn ang="0">
                <a:pos x="264" y="1136"/>
              </a:cxn>
              <a:cxn ang="0">
                <a:pos x="0" y="1096"/>
              </a:cxn>
            </a:cxnLst>
            <a:rect l="0" t="0" r="r" b="b"/>
            <a:pathLst>
              <a:path w="5793" h="1296">
                <a:moveTo>
                  <a:pt x="0" y="1144"/>
                </a:moveTo>
                <a:cubicBezTo>
                  <a:pt x="5" y="1125"/>
                  <a:pt x="14" y="1107"/>
                  <a:pt x="16" y="1088"/>
                </a:cubicBezTo>
                <a:cubicBezTo>
                  <a:pt x="28" y="991"/>
                  <a:pt x="9" y="991"/>
                  <a:pt x="64" y="936"/>
                </a:cubicBezTo>
                <a:cubicBezTo>
                  <a:pt x="79" y="891"/>
                  <a:pt x="72" y="851"/>
                  <a:pt x="112" y="824"/>
                </a:cubicBezTo>
                <a:cubicBezTo>
                  <a:pt x="129" y="774"/>
                  <a:pt x="165" y="740"/>
                  <a:pt x="208" y="712"/>
                </a:cubicBezTo>
                <a:cubicBezTo>
                  <a:pt x="247" y="654"/>
                  <a:pt x="275" y="657"/>
                  <a:pt x="328" y="624"/>
                </a:cubicBezTo>
                <a:cubicBezTo>
                  <a:pt x="398" y="580"/>
                  <a:pt x="331" y="621"/>
                  <a:pt x="376" y="576"/>
                </a:cubicBezTo>
                <a:cubicBezTo>
                  <a:pt x="390" y="562"/>
                  <a:pt x="416" y="553"/>
                  <a:pt x="432" y="544"/>
                </a:cubicBezTo>
                <a:cubicBezTo>
                  <a:pt x="475" y="518"/>
                  <a:pt x="519" y="492"/>
                  <a:pt x="560" y="464"/>
                </a:cubicBezTo>
                <a:cubicBezTo>
                  <a:pt x="585" y="447"/>
                  <a:pt x="619" y="454"/>
                  <a:pt x="648" y="448"/>
                </a:cubicBezTo>
                <a:cubicBezTo>
                  <a:pt x="675" y="430"/>
                  <a:pt x="691" y="398"/>
                  <a:pt x="720" y="384"/>
                </a:cubicBezTo>
                <a:cubicBezTo>
                  <a:pt x="774" y="357"/>
                  <a:pt x="832" y="350"/>
                  <a:pt x="888" y="328"/>
                </a:cubicBezTo>
                <a:cubicBezTo>
                  <a:pt x="978" y="194"/>
                  <a:pt x="1157" y="184"/>
                  <a:pt x="1304" y="176"/>
                </a:cubicBezTo>
                <a:cubicBezTo>
                  <a:pt x="1336" y="165"/>
                  <a:pt x="1367" y="159"/>
                  <a:pt x="1400" y="152"/>
                </a:cubicBezTo>
                <a:cubicBezTo>
                  <a:pt x="1525" y="89"/>
                  <a:pt x="1608" y="81"/>
                  <a:pt x="1752" y="64"/>
                </a:cubicBezTo>
                <a:cubicBezTo>
                  <a:pt x="1795" y="59"/>
                  <a:pt x="1837" y="46"/>
                  <a:pt x="1880" y="40"/>
                </a:cubicBezTo>
                <a:cubicBezTo>
                  <a:pt x="2001" y="0"/>
                  <a:pt x="2207" y="41"/>
                  <a:pt x="2344" y="48"/>
                </a:cubicBezTo>
                <a:cubicBezTo>
                  <a:pt x="2373" y="58"/>
                  <a:pt x="2432" y="72"/>
                  <a:pt x="2432" y="72"/>
                </a:cubicBezTo>
                <a:cubicBezTo>
                  <a:pt x="2632" y="68"/>
                  <a:pt x="2807" y="61"/>
                  <a:pt x="3000" y="48"/>
                </a:cubicBezTo>
                <a:cubicBezTo>
                  <a:pt x="3073" y="24"/>
                  <a:pt x="3158" y="28"/>
                  <a:pt x="3232" y="24"/>
                </a:cubicBezTo>
                <a:cubicBezTo>
                  <a:pt x="3269" y="27"/>
                  <a:pt x="3308" y="23"/>
                  <a:pt x="3344" y="32"/>
                </a:cubicBezTo>
                <a:cubicBezTo>
                  <a:pt x="3355" y="35"/>
                  <a:pt x="3359" y="50"/>
                  <a:pt x="3368" y="56"/>
                </a:cubicBezTo>
                <a:cubicBezTo>
                  <a:pt x="3395" y="74"/>
                  <a:pt x="3456" y="101"/>
                  <a:pt x="3488" y="104"/>
                </a:cubicBezTo>
                <a:cubicBezTo>
                  <a:pt x="3568" y="111"/>
                  <a:pt x="3648" y="109"/>
                  <a:pt x="3728" y="112"/>
                </a:cubicBezTo>
                <a:cubicBezTo>
                  <a:pt x="3894" y="153"/>
                  <a:pt x="3907" y="146"/>
                  <a:pt x="4144" y="152"/>
                </a:cubicBezTo>
                <a:cubicBezTo>
                  <a:pt x="4197" y="178"/>
                  <a:pt x="4246" y="190"/>
                  <a:pt x="4304" y="200"/>
                </a:cubicBezTo>
                <a:cubicBezTo>
                  <a:pt x="4394" y="185"/>
                  <a:pt x="4380" y="184"/>
                  <a:pt x="4520" y="200"/>
                </a:cubicBezTo>
                <a:cubicBezTo>
                  <a:pt x="4534" y="202"/>
                  <a:pt x="4547" y="211"/>
                  <a:pt x="4560" y="216"/>
                </a:cubicBezTo>
                <a:cubicBezTo>
                  <a:pt x="4623" y="239"/>
                  <a:pt x="4686" y="259"/>
                  <a:pt x="4752" y="272"/>
                </a:cubicBezTo>
                <a:cubicBezTo>
                  <a:pt x="4804" y="324"/>
                  <a:pt x="4873" y="329"/>
                  <a:pt x="4944" y="336"/>
                </a:cubicBezTo>
                <a:cubicBezTo>
                  <a:pt x="4994" y="353"/>
                  <a:pt x="4943" y="329"/>
                  <a:pt x="4984" y="376"/>
                </a:cubicBezTo>
                <a:cubicBezTo>
                  <a:pt x="4995" y="389"/>
                  <a:pt x="5012" y="396"/>
                  <a:pt x="5024" y="408"/>
                </a:cubicBezTo>
                <a:cubicBezTo>
                  <a:pt x="5050" y="434"/>
                  <a:pt x="5069" y="469"/>
                  <a:pt x="5096" y="496"/>
                </a:cubicBezTo>
                <a:cubicBezTo>
                  <a:pt x="5107" y="528"/>
                  <a:pt x="5161" y="611"/>
                  <a:pt x="5192" y="632"/>
                </a:cubicBezTo>
                <a:cubicBezTo>
                  <a:pt x="5209" y="643"/>
                  <a:pt x="5230" y="646"/>
                  <a:pt x="5248" y="656"/>
                </a:cubicBezTo>
                <a:cubicBezTo>
                  <a:pt x="5267" y="667"/>
                  <a:pt x="5286" y="677"/>
                  <a:pt x="5304" y="688"/>
                </a:cubicBezTo>
                <a:cubicBezTo>
                  <a:pt x="5320" y="698"/>
                  <a:pt x="5352" y="720"/>
                  <a:pt x="5352" y="720"/>
                </a:cubicBezTo>
                <a:cubicBezTo>
                  <a:pt x="5398" y="790"/>
                  <a:pt x="5431" y="774"/>
                  <a:pt x="5504" y="792"/>
                </a:cubicBezTo>
                <a:cubicBezTo>
                  <a:pt x="5520" y="803"/>
                  <a:pt x="5536" y="813"/>
                  <a:pt x="5552" y="824"/>
                </a:cubicBezTo>
                <a:cubicBezTo>
                  <a:pt x="5660" y="896"/>
                  <a:pt x="5558" y="858"/>
                  <a:pt x="5624" y="880"/>
                </a:cubicBezTo>
                <a:cubicBezTo>
                  <a:pt x="5641" y="930"/>
                  <a:pt x="5659" y="986"/>
                  <a:pt x="5704" y="1016"/>
                </a:cubicBezTo>
                <a:cubicBezTo>
                  <a:pt x="5731" y="1098"/>
                  <a:pt x="5684" y="1083"/>
                  <a:pt x="5784" y="1096"/>
                </a:cubicBezTo>
                <a:cubicBezTo>
                  <a:pt x="5755" y="1296"/>
                  <a:pt x="5793" y="1164"/>
                  <a:pt x="5336" y="1168"/>
                </a:cubicBezTo>
                <a:cubicBezTo>
                  <a:pt x="4920" y="1172"/>
                  <a:pt x="4504" y="1156"/>
                  <a:pt x="4088" y="1152"/>
                </a:cubicBezTo>
                <a:cubicBezTo>
                  <a:pt x="3663" y="1119"/>
                  <a:pt x="3265" y="1140"/>
                  <a:pt x="2824" y="1144"/>
                </a:cubicBezTo>
                <a:cubicBezTo>
                  <a:pt x="1971" y="1141"/>
                  <a:pt x="1117" y="1141"/>
                  <a:pt x="264" y="1136"/>
                </a:cubicBezTo>
                <a:cubicBezTo>
                  <a:pt x="201" y="1136"/>
                  <a:pt x="0" y="1109"/>
                  <a:pt x="0" y="1096"/>
                </a:cubicBezTo>
              </a:path>
            </a:pathLst>
          </a:custGeom>
          <a:pattFill prst="divot">
            <a:fgClr>
              <a:srgbClr val="00FF00"/>
            </a:fgClr>
            <a:bgClr>
              <a:srgbClr val="BFEFBF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5123" name="Picture 3" descr="ddd0fc32575c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4000" y="1916113"/>
            <a:ext cx="3217863" cy="4537075"/>
          </a:xfrm>
          <a:prstGeom prst="rect">
            <a:avLst/>
          </a:prstGeom>
          <a:noFill/>
        </p:spPr>
      </p:pic>
      <p:sp>
        <p:nvSpPr>
          <p:cNvPr id="5124" name="AutoShape 4"/>
          <p:cNvSpPr>
            <a:spLocks noChangeArrowheads="1"/>
          </p:cNvSpPr>
          <p:nvPr/>
        </p:nvSpPr>
        <p:spPr bwMode="auto">
          <a:xfrm rot="-4715050">
            <a:off x="172244" y="50919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100000">
                <a:srgbClr val="00008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7235825" y="188913"/>
            <a:ext cx="1511300" cy="15113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 rot="-4715050">
            <a:off x="172244" y="300434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333399">
                  <a:gamma/>
                  <a:shade val="46275"/>
                  <a:invGamma/>
                </a:srgbClr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 rot="-4715050">
            <a:off x="172244" y="69929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618F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 rot="551848">
            <a:off x="176371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 rot="551848">
            <a:off x="3995738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 rot="551848">
            <a:off x="622776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 rot="6170213">
            <a:off x="7733506" y="772319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3366FF"/>
              </a:gs>
              <a:gs pos="50000">
                <a:schemeClr val="accent1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 rot="6170213">
            <a:off x="7733506" y="3075782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4618F0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 rot="6170213">
            <a:off x="7733506" y="53078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 rot="11193881">
            <a:off x="615632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189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 rot="11193881">
            <a:off x="40671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18900000" scaled="1"/>
          </a:gradFill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  <p:pic>
        <p:nvPicPr>
          <p:cNvPr id="5136" name="Picture 16" descr="arg-blue-left-t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1341438"/>
            <a:ext cx="1190625" cy="1511300"/>
          </a:xfrm>
          <a:prstGeom prst="rect">
            <a:avLst/>
          </a:prstGeom>
          <a:noFill/>
        </p:spPr>
      </p:pic>
      <p:pic>
        <p:nvPicPr>
          <p:cNvPr id="5137" name="Picture 17" descr="ani-bird_red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7313" y="2708275"/>
            <a:ext cx="1439862" cy="1152525"/>
          </a:xfrm>
          <a:prstGeom prst="rect">
            <a:avLst/>
          </a:prstGeom>
          <a:noFill/>
        </p:spPr>
      </p:pic>
      <p:pic>
        <p:nvPicPr>
          <p:cNvPr id="5138" name="Picture 18" descr="b1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25" y="5013325"/>
            <a:ext cx="1154113" cy="1235075"/>
          </a:xfrm>
          <a:prstGeom prst="rect">
            <a:avLst/>
          </a:prstGeom>
          <a:noFill/>
        </p:spPr>
      </p:pic>
      <p:pic>
        <p:nvPicPr>
          <p:cNvPr id="5139" name="Picture 19" descr="b1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4388" y="5516563"/>
            <a:ext cx="1020762" cy="1092200"/>
          </a:xfrm>
          <a:prstGeom prst="rect">
            <a:avLst/>
          </a:prstGeom>
          <a:noFill/>
        </p:spPr>
      </p:pic>
      <p:sp>
        <p:nvSpPr>
          <p:cNvPr id="5140" name="AutoShape 20"/>
          <p:cNvSpPr>
            <a:spLocks noChangeArrowheads="1"/>
          </p:cNvSpPr>
          <p:nvPr/>
        </p:nvSpPr>
        <p:spPr bwMode="auto">
          <a:xfrm>
            <a:off x="5435600" y="2636838"/>
            <a:ext cx="3384550" cy="1223962"/>
          </a:xfrm>
          <a:prstGeom prst="wedgeRoundRectCallout">
            <a:avLst>
              <a:gd name="adj1" fmla="val -72329"/>
              <a:gd name="adj2" fmla="val -10958"/>
              <a:gd name="adj3" fmla="val 16667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5508625" y="2781300"/>
            <a:ext cx="32400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8000"/>
                </a:solidFill>
                <a:latin typeface="Times New Roman" pitchFamily="18" charset="0"/>
              </a:rPr>
              <a:t>Ребята, берегите зрение!</a:t>
            </a:r>
          </a:p>
        </p:txBody>
      </p:sp>
      <p:pic>
        <p:nvPicPr>
          <p:cNvPr id="5142" name="Picture 22" descr="B_Fly3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7628801">
            <a:off x="1287463" y="2536825"/>
            <a:ext cx="1143000" cy="1054100"/>
          </a:xfrm>
          <a:prstGeom prst="rect">
            <a:avLst/>
          </a:prstGeom>
          <a:noFill/>
        </p:spPr>
      </p:pic>
      <p:pic>
        <p:nvPicPr>
          <p:cNvPr id="5143" name="Picture 23" descr="B_Fly2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7959049">
            <a:off x="7138194" y="3599656"/>
            <a:ext cx="1368425" cy="1027113"/>
          </a:xfrm>
          <a:prstGeom prst="rect">
            <a:avLst/>
          </a:prstGeom>
          <a:noFill/>
        </p:spPr>
      </p:pic>
      <p:pic>
        <p:nvPicPr>
          <p:cNvPr id="5144" name="Picture 24" descr="B_Fly14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59113" y="2565400"/>
            <a:ext cx="1441450" cy="1419225"/>
          </a:xfrm>
          <a:prstGeom prst="rect">
            <a:avLst/>
          </a:prstGeom>
          <a:noFill/>
        </p:spPr>
      </p:pic>
      <p:pic>
        <p:nvPicPr>
          <p:cNvPr id="5145" name="Picture 25" descr="b1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87450" y="5516563"/>
            <a:ext cx="995363" cy="1008062"/>
          </a:xfrm>
          <a:prstGeom prst="rect">
            <a:avLst/>
          </a:prstGeom>
          <a:noFill/>
        </p:spPr>
      </p:pic>
      <p:pic>
        <p:nvPicPr>
          <p:cNvPr id="5146" name="Picture 26" descr="b1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92725" y="5157788"/>
            <a:ext cx="995363" cy="1008062"/>
          </a:xfrm>
          <a:prstGeom prst="rect">
            <a:avLst/>
          </a:prstGeom>
          <a:noFill/>
        </p:spPr>
      </p:pic>
      <p:sp>
        <p:nvSpPr>
          <p:cNvPr id="5147" name="AutoShape 27"/>
          <p:cNvSpPr>
            <a:spLocks noChangeArrowheads="1"/>
          </p:cNvSpPr>
          <p:nvPr/>
        </p:nvSpPr>
        <p:spPr bwMode="auto">
          <a:xfrm rot="11193881">
            <a:off x="16922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5400000" scaled="1"/>
          </a:gradFill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  <p:pic>
        <p:nvPicPr>
          <p:cNvPr id="5148" name="Picture 2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23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9000"/>
                            </p:stCondLst>
                            <p:childTnLst>
                              <p:par>
                                <p:cTn id="99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0.06806 L -0.18107 0.21528 C -0.21649 0.24861 -0.26927 0.26759 -0.32447 0.26759 C -0.38767 0.26759 -0.43784 0.24861 -0.47326 0.21528 L -0.64184 0.06806 " pathEditMode="relative" rAng="0" ptsTypes="FffFF">
                                      <p:cBhvr>
                                        <p:cTn id="100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2" presetID="4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47 0.06806 L -0.48473 0.00533 C -0.44827 -0.00856 -0.3941 -0.01597 -0.3375 -0.01597 C -0.27292 -0.01597 -0.22153 -0.00856 -0.18507 0.00533 L -0.01181 0.06806 " pathEditMode="relative" rAng="0" ptsTypes="FffFF">
                                      <p:cBhvr>
                                        <p:cTn id="103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0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20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9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20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20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9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11458 C 0.05781 -0.10833 0.10955 -0.02917 0.10504 0.06273 C 0.10052 0.15463 0.04097 0.22361 -0.02795 0.21759 C -0.09705 0.21157 -0.14861 0.13171 -0.1441 0.04028 C -0.13941 -0.05185 -0.07986 -0.12083 -0.01111 -0.11458 Z " pathEditMode="relative" rAng="234174" ptsTypes="fffff">
                                      <p:cBhvr>
                                        <p:cTn id="170" dur="2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7" presetID="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 0.05741 L 0.0382 -0.2581 L -0.18715 -0.2581 L -0.18715 0.05741 L 0.0382 0.05741 Z " pathEditMode="relative" rAng="16200000" ptsTypes="FFFFF">
                                      <p:cBhvr>
                                        <p:cTn id="178" dur="2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48"/>
                </p:tgtEl>
              </p:cMediaNode>
            </p:audio>
          </p:childTnLst>
        </p:cTn>
      </p:par>
    </p:tnLst>
    <p:bldLst>
      <p:bldP spid="5124" grpId="0" animBg="1"/>
      <p:bldP spid="5124" grpId="1" animBg="1"/>
      <p:bldP spid="5125" grpId="0" animBg="1"/>
      <p:bldP spid="5125" grpId="1" animBg="1"/>
      <p:bldP spid="5125" grpId="2" animBg="1"/>
      <p:bldP spid="5126" grpId="0" animBg="1"/>
      <p:bldP spid="5126" grpId="1" animBg="1"/>
      <p:bldP spid="5127" grpId="0" animBg="1"/>
      <p:bldP spid="5127" grpId="1" animBg="1"/>
      <p:bldP spid="5128" grpId="0" animBg="1"/>
      <p:bldP spid="5128" grpId="1" animBg="1"/>
      <p:bldP spid="5129" grpId="0" animBg="1"/>
      <p:bldP spid="5129" grpId="1" animBg="1"/>
      <p:bldP spid="5130" grpId="0" animBg="1"/>
      <p:bldP spid="5130" grpId="1" animBg="1"/>
      <p:bldP spid="5131" grpId="0" animBg="1"/>
      <p:bldP spid="5131" grpId="1" animBg="1"/>
      <p:bldP spid="5132" grpId="0" animBg="1"/>
      <p:bldP spid="5132" grpId="1" animBg="1"/>
      <p:bldP spid="5133" grpId="0" animBg="1"/>
      <p:bldP spid="5133" grpId="1" animBg="1"/>
      <p:bldP spid="5134" grpId="0" animBg="1"/>
      <p:bldP spid="5134" grpId="1" animBg="1"/>
      <p:bldP spid="5135" grpId="0" animBg="1"/>
      <p:bldP spid="5135" grpId="1" animBg="1"/>
      <p:bldP spid="5140" grpId="0" animBg="1"/>
      <p:bldP spid="5140" grpId="1" animBg="1"/>
      <p:bldP spid="5141" grpId="0"/>
      <p:bldP spid="5141" grpId="1"/>
      <p:bldP spid="5147" grpId="0" animBg="1"/>
      <p:bldP spid="5147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150</Words>
  <Application>Microsoft Office PowerPoint</Application>
  <PresentationFormat>Экран (4:3)</PresentationFormat>
  <Paragraphs>33</Paragraphs>
  <Slides>11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Русский язык во 2 классе</vt:lpstr>
      <vt:lpstr>Слайд 2</vt:lpstr>
      <vt:lpstr>Слайд 3</vt:lpstr>
      <vt:lpstr>Слайд 4</vt:lpstr>
      <vt:lpstr>Слайд 5</vt:lpstr>
      <vt:lpstr>Слайд 6</vt:lpstr>
      <vt:lpstr>Слайд 7</vt:lpstr>
      <vt:lpstr> 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 во 2 классе</dc:title>
  <dc:creator>ПК</dc:creator>
  <cp:lastModifiedBy>ПК</cp:lastModifiedBy>
  <cp:revision>19</cp:revision>
  <dcterms:created xsi:type="dcterms:W3CDTF">2015-10-05T16:12:45Z</dcterms:created>
  <dcterms:modified xsi:type="dcterms:W3CDTF">2015-10-07T17:24:29Z</dcterms:modified>
</cp:coreProperties>
</file>