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29EE6-83A0-4837-81CC-10902385A74E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59FA-782B-4E41-B0A2-7C336635CC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 праву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достойна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стихах быть воспета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свойствах корней теорема Виета.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лучше, скажи, </a:t>
            </a:r>
            <a:r>
              <a:rPr lang="ru-RU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постоянства </a:t>
            </a:r>
            <a:r>
              <a:rPr lang="ru-RU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такого: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Умножишь ты корни – и дробь уж готова?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числителе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 знаменателе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сумма корней тоже дроби равна.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Хоть с минусом дробь, что за беда!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числителе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в знаменателе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Длины катетов некоторого прямоугольного треугольника являются корнями уравнения х</a:t>
            </a:r>
            <a:r>
              <a:rPr lang="ru-RU" sz="2600" b="1" baseline="30000" dirty="0">
                <a:solidFill>
                  <a:srgbClr val="C00000"/>
                </a:solidFill>
              </a:rPr>
              <a:t>2  </a:t>
            </a:r>
            <a:r>
              <a:rPr lang="ru-RU" sz="2600" b="1" dirty="0">
                <a:solidFill>
                  <a:srgbClr val="C00000"/>
                </a:solidFill>
              </a:rPr>
              <a:t>- х+1=0. Не решая данного уравнения найдите радиус   </a:t>
            </a:r>
            <a:r>
              <a:rPr lang="en-US" sz="2600" b="1" dirty="0">
                <a:solidFill>
                  <a:srgbClr val="C00000"/>
                </a:solidFill>
              </a:rPr>
              <a:t>r   </a:t>
            </a:r>
            <a:r>
              <a:rPr lang="ru-RU" sz="2600" b="1" dirty="0">
                <a:solidFill>
                  <a:srgbClr val="C00000"/>
                </a:solidFill>
              </a:rPr>
              <a:t>окружности, вписанной в этот треугольник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Решение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Пусть </a:t>
            </a:r>
            <a:r>
              <a:rPr lang="en-US" dirty="0"/>
              <a:t>S</a:t>
            </a:r>
            <a:r>
              <a:rPr lang="ru-RU" dirty="0"/>
              <a:t> –площадь данного треугольника, Р – его периметр.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/>
              <a:t>условию 2</a:t>
            </a:r>
            <a:r>
              <a:rPr lang="en-US" dirty="0"/>
              <a:t>S</a:t>
            </a:r>
            <a:r>
              <a:rPr lang="ru-RU" dirty="0"/>
              <a:t>=х</a:t>
            </a:r>
            <a:r>
              <a:rPr lang="ru-RU" baseline="-25000" dirty="0"/>
              <a:t>1</a:t>
            </a:r>
            <a:r>
              <a:rPr lang="ru-RU" dirty="0"/>
              <a:t>х</a:t>
            </a:r>
            <a:r>
              <a:rPr lang="ru-RU" baseline="-25000" dirty="0"/>
              <a:t>2  </a:t>
            </a:r>
            <a:r>
              <a:rPr lang="ru-RU" dirty="0"/>
              <a:t> Р= </a:t>
            </a: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ru-RU" dirty="0" smtClean="0"/>
              <a:t>+ х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ru-RU" dirty="0"/>
              <a:t>+с, где </a:t>
            </a:r>
            <a:r>
              <a:rPr lang="ru-RU" dirty="0" err="1"/>
              <a:t>с</a:t>
            </a:r>
            <a:r>
              <a:rPr lang="ru-RU" dirty="0" err="1" smtClean="0"/>
              <a:t>=</a:t>
            </a:r>
            <a:r>
              <a:rPr lang="en-US" dirty="0" smtClean="0"/>
              <a:t>             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тогда получим Р=3</a:t>
            </a:r>
            <a:r>
              <a:rPr lang="ru-RU" dirty="0" smtClean="0"/>
              <a:t>+</a:t>
            </a:r>
            <a:r>
              <a:rPr lang="en-US" dirty="0" smtClean="0"/>
              <a:t>           </a:t>
            </a:r>
            <a:r>
              <a:rPr lang="ru-RU" dirty="0" smtClean="0"/>
              <a:t> =</a:t>
            </a:r>
            <a:r>
              <a:rPr lang="en-US" dirty="0" smtClean="0"/>
              <a:t>3+         ,   </a:t>
            </a:r>
            <a:r>
              <a:rPr lang="ru-RU" dirty="0" smtClean="0"/>
              <a:t>Воспользуемся </a:t>
            </a:r>
            <a:r>
              <a:rPr lang="ru-RU" dirty="0"/>
              <a:t>равенством 2</a:t>
            </a:r>
            <a:r>
              <a:rPr lang="en-US" dirty="0"/>
              <a:t>S</a:t>
            </a:r>
            <a:r>
              <a:rPr lang="ru-RU" dirty="0"/>
              <a:t>=Р</a:t>
            </a:r>
            <a:r>
              <a:rPr lang="en-US" dirty="0"/>
              <a:t>r</a:t>
            </a:r>
            <a:r>
              <a:rPr lang="ru-RU" dirty="0"/>
              <a:t>, </a:t>
            </a:r>
            <a:r>
              <a:rPr lang="en-US" dirty="0"/>
              <a:t>r</a:t>
            </a:r>
            <a:r>
              <a:rPr lang="ru-RU" dirty="0"/>
              <a:t>=2</a:t>
            </a:r>
            <a:r>
              <a:rPr lang="en-US" dirty="0"/>
              <a:t>S</a:t>
            </a:r>
            <a:r>
              <a:rPr lang="ru-RU" dirty="0"/>
              <a:t>/Р= х</a:t>
            </a:r>
            <a:r>
              <a:rPr lang="ru-RU" baseline="-25000" dirty="0"/>
              <a:t>1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(3</a:t>
            </a:r>
            <a:r>
              <a:rPr lang="ru-RU" dirty="0" smtClean="0"/>
              <a:t>+      )=</a:t>
            </a:r>
            <a:r>
              <a:rPr lang="ru-RU" dirty="0"/>
              <a:t>1/(3</a:t>
            </a:r>
            <a:r>
              <a:rPr lang="ru-RU" dirty="0" smtClean="0"/>
              <a:t>+       )=(</a:t>
            </a:r>
            <a:r>
              <a:rPr lang="ru-RU" dirty="0"/>
              <a:t>3 </a:t>
            </a:r>
            <a:r>
              <a:rPr lang="ru-RU" dirty="0" smtClean="0"/>
              <a:t>-        )/</a:t>
            </a:r>
            <a:r>
              <a:rPr lang="ru-RU" dirty="0"/>
              <a:t>2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64288" y="3717032"/>
          <a:ext cx="1314450" cy="579437"/>
        </p:xfrm>
        <a:graphic>
          <a:graphicData uri="http://schemas.openxmlformats.org/presentationml/2006/ole">
            <p:oleObj spid="_x0000_s24577" name="Формула" r:id="rId3" imgW="634680" imgH="2793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995936" y="4293096"/>
          <a:ext cx="1054968" cy="527484"/>
        </p:xfrm>
        <a:graphic>
          <a:graphicData uri="http://schemas.openxmlformats.org/presentationml/2006/ole">
            <p:oleObj spid="_x0000_s24578" name="Формула" r:id="rId4" imgW="45720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796136" y="4293096"/>
          <a:ext cx="720080" cy="547062"/>
        </p:xfrm>
        <a:graphic>
          <a:graphicData uri="http://schemas.openxmlformats.org/presentationml/2006/ole">
            <p:oleObj spid="_x0000_s24579" name="Формула" r:id="rId5" imgW="24120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979712" y="5301208"/>
          <a:ext cx="720080" cy="547062"/>
        </p:xfrm>
        <a:graphic>
          <a:graphicData uri="http://schemas.openxmlformats.org/presentationml/2006/ole">
            <p:oleObj spid="_x0000_s24580" name="Формула" r:id="rId6" imgW="24120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779912" y="5301208"/>
          <a:ext cx="720080" cy="547062"/>
        </p:xfrm>
        <a:graphic>
          <a:graphicData uri="http://schemas.openxmlformats.org/presentationml/2006/ole">
            <p:oleObj spid="_x0000_s24581" name="Формула" r:id="rId7" imgW="24120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364088" y="5301208"/>
          <a:ext cx="720080" cy="547062"/>
        </p:xfrm>
        <a:graphic>
          <a:graphicData uri="http://schemas.openxmlformats.org/presentationml/2006/ole">
            <p:oleObj spid="_x0000_s24582" name="Формула" r:id="rId8" imgW="241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>
                <a:solidFill>
                  <a:srgbClr val="C00000"/>
                </a:solidFill>
              </a:rPr>
              <a:t>Решите систему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Решение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Рассмотрим </a:t>
            </a:r>
            <a:r>
              <a:rPr lang="ru-RU" dirty="0"/>
              <a:t>уравнение </a:t>
            </a:r>
            <a:r>
              <a:rPr lang="en-US" dirty="0"/>
              <a:t>z</a:t>
            </a:r>
            <a:r>
              <a:rPr lang="ru-RU" baseline="30000" dirty="0"/>
              <a:t>2</a:t>
            </a:r>
            <a:r>
              <a:rPr lang="ru-RU" dirty="0"/>
              <a:t>- 5</a:t>
            </a:r>
            <a:r>
              <a:rPr lang="en-US" dirty="0"/>
              <a:t>z</a:t>
            </a:r>
            <a:r>
              <a:rPr lang="ru-RU" dirty="0"/>
              <a:t>+4=0   Его корни </a:t>
            </a:r>
            <a:r>
              <a:rPr lang="en-US" dirty="0"/>
              <a:t>z</a:t>
            </a:r>
            <a:r>
              <a:rPr lang="ru-RU" baseline="-25000" dirty="0" smtClean="0"/>
              <a:t>1</a:t>
            </a:r>
            <a:r>
              <a:rPr lang="ru-RU" dirty="0" smtClean="0"/>
              <a:t>=4; </a:t>
            </a:r>
            <a:r>
              <a:rPr lang="en-US" dirty="0" smtClean="0"/>
              <a:t>z</a:t>
            </a:r>
            <a:r>
              <a:rPr lang="ru-RU" baseline="-25000" dirty="0"/>
              <a:t>2</a:t>
            </a:r>
            <a:r>
              <a:rPr lang="ru-RU" dirty="0"/>
              <a:t>=1, получим решения (2;0), (0;2)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476672"/>
            <a:ext cx="36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2</a:t>
            </a:r>
            <a:r>
              <a:rPr lang="ru-RU" sz="4000" b="1" baseline="30000" dirty="0">
                <a:solidFill>
                  <a:srgbClr val="C00000"/>
                </a:solidFill>
              </a:rPr>
              <a:t>х</a:t>
            </a:r>
            <a:r>
              <a:rPr lang="ru-RU" sz="4000" b="1" dirty="0">
                <a:solidFill>
                  <a:srgbClr val="C00000"/>
                </a:solidFill>
              </a:rPr>
              <a:t>+2</a:t>
            </a:r>
            <a:r>
              <a:rPr lang="ru-RU" sz="4000" b="1" baseline="30000" dirty="0">
                <a:solidFill>
                  <a:srgbClr val="C00000"/>
                </a:solidFill>
              </a:rPr>
              <a:t>у</a:t>
            </a:r>
            <a:r>
              <a:rPr lang="ru-RU" sz="4000" b="1" dirty="0">
                <a:solidFill>
                  <a:srgbClr val="C00000"/>
                </a:solidFill>
              </a:rPr>
              <a:t>=5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2</a:t>
            </a:r>
            <a:r>
              <a:rPr lang="ru-RU" sz="4000" b="1" baseline="30000" dirty="0">
                <a:solidFill>
                  <a:srgbClr val="C00000"/>
                </a:solidFill>
              </a:rPr>
              <a:t>х+у </a:t>
            </a:r>
            <a:r>
              <a:rPr lang="ru-RU" sz="4000" b="1" dirty="0">
                <a:solidFill>
                  <a:srgbClr val="C00000"/>
                </a:solidFill>
              </a:rPr>
              <a:t>=4  </a:t>
            </a:r>
          </a:p>
          <a:p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4499992" y="476672"/>
            <a:ext cx="288032" cy="122413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rgbClr val="C00000"/>
                </a:solidFill>
              </a:rPr>
              <a:t>Решите систему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уравнений: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Решение</a:t>
            </a:r>
            <a:r>
              <a:rPr lang="ru-RU" dirty="0" smtClean="0"/>
              <a:t>:</a:t>
            </a:r>
          </a:p>
          <a:p>
            <a:pPr indent="17463">
              <a:buNone/>
            </a:pPr>
            <a:r>
              <a:rPr lang="ru-RU" dirty="0"/>
              <a:t>Данную систему приведем к виду</a:t>
            </a:r>
          </a:p>
          <a:p>
            <a:pPr indent="17463">
              <a:buNone/>
            </a:pPr>
            <a:r>
              <a:rPr lang="ru-RU" dirty="0"/>
              <a:t>(Х</a:t>
            </a:r>
            <a:r>
              <a:rPr lang="ru-RU" baseline="30000" dirty="0"/>
              <a:t>2</a:t>
            </a:r>
            <a:r>
              <a:rPr lang="ru-RU" dirty="0"/>
              <a:t>+х)(3Х+5У)=144</a:t>
            </a:r>
          </a:p>
          <a:p>
            <a:pPr indent="17463">
              <a:buNone/>
            </a:pPr>
            <a:r>
              <a:rPr lang="ru-RU" dirty="0"/>
              <a:t>(Х</a:t>
            </a:r>
            <a:r>
              <a:rPr lang="ru-RU" baseline="30000" dirty="0"/>
              <a:t>2</a:t>
            </a:r>
            <a:r>
              <a:rPr lang="ru-RU" dirty="0"/>
              <a:t>+Х)(3Х+5У)=24</a:t>
            </a:r>
          </a:p>
          <a:p>
            <a:pPr indent="17463">
              <a:buNone/>
            </a:pPr>
            <a:r>
              <a:rPr lang="ru-RU" dirty="0"/>
              <a:t> Введём обозначения, получим уравнение </a:t>
            </a:r>
            <a:r>
              <a:rPr lang="en-US" dirty="0"/>
              <a:t>t</a:t>
            </a:r>
            <a:r>
              <a:rPr lang="ru-RU" baseline="30000" dirty="0"/>
              <a:t>2</a:t>
            </a:r>
            <a:r>
              <a:rPr lang="ru-RU" dirty="0"/>
              <a:t>- 24</a:t>
            </a:r>
            <a:r>
              <a:rPr lang="en-US" dirty="0"/>
              <a:t>t</a:t>
            </a:r>
            <a:r>
              <a:rPr lang="ru-RU" dirty="0"/>
              <a:t>+144=0, которое имеет корень 12, исходная система имеет два решения (3;0,6); (-4;4.8)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635896" y="404664"/>
            <a:ext cx="288032" cy="122413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23928" y="404664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x</a:t>
            </a:r>
            <a:r>
              <a:rPr lang="ru-RU" sz="3600" b="1" dirty="0" smtClean="0">
                <a:solidFill>
                  <a:srgbClr val="C00000"/>
                </a:solidFill>
              </a:rPr>
              <a:t>(х+1</a:t>
            </a:r>
            <a:r>
              <a:rPr lang="ru-RU" sz="3600" b="1" dirty="0">
                <a:solidFill>
                  <a:srgbClr val="C00000"/>
                </a:solidFill>
              </a:rPr>
              <a:t>)(3х+5у)=144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x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2</a:t>
            </a:r>
            <a:r>
              <a:rPr lang="ru-RU" sz="3600" b="1" dirty="0" smtClean="0">
                <a:solidFill>
                  <a:srgbClr val="C00000"/>
                </a:solidFill>
              </a:rPr>
              <a:t>+4х+5у=24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539552" y="2708920"/>
            <a:ext cx="288032" cy="122413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Используя доп. литературу, Интернет составить коллекцию заданий, в которых применялась теорема Виета.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Ucy;&amp;chcy;&amp;iecy;&amp;bcy;&amp;ncy;&amp;ocy;-&amp;ncy;&amp;acy;&amp;gcy;&amp;lcy;&amp;yacy;&amp;dcy;&amp;ncy;&amp;ycy;&amp;iecy; &amp;pcy;&amp;ocy;&amp;scy;&amp;ocy;&amp;bcy;&amp;icy;&amp;yacy; - &amp;Icy;&amp;ncy;&amp;fcy;&amp;ocy;&amp;rcy;&amp;mcy;&amp;acy;&amp;tcy;&amp;icy;&amp;kcy;&amp;acy;. &amp;Mcy;&amp;acy;&amp;tcy;&amp;iecy;&amp;mcy;&amp;acy;&amp;tcy;&amp;icy;&amp;kcy;&amp;acy;. &amp;Dcy;&amp;ocy;&amp;scy;&amp;ucy;&amp;g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3755881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788024" y="476672"/>
            <a:ext cx="37444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Теорема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Виета.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04864"/>
            <a:ext cx="34099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Не решая уравнение   </a:t>
            </a:r>
            <a:r>
              <a:rPr lang="ru-RU" b="1" i="1" dirty="0" smtClean="0">
                <a:solidFill>
                  <a:srgbClr val="C00000"/>
                </a:solidFill>
              </a:rPr>
              <a:t>х</a:t>
            </a:r>
            <a:r>
              <a:rPr lang="ru-RU" b="1" baseline="30000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-3</a:t>
            </a:r>
            <a:r>
              <a:rPr lang="ru-RU" b="1" i="1" dirty="0" smtClean="0">
                <a:solidFill>
                  <a:srgbClr val="C00000"/>
                </a:solidFill>
              </a:rPr>
              <a:t>х</a:t>
            </a:r>
            <a:r>
              <a:rPr lang="ru-RU" b="1" dirty="0" smtClean="0">
                <a:solidFill>
                  <a:srgbClr val="C00000"/>
                </a:solidFill>
              </a:rPr>
              <a:t>-10=0, </a:t>
            </a:r>
            <a:r>
              <a:rPr lang="ru-RU" b="1" dirty="0">
                <a:solidFill>
                  <a:srgbClr val="C00000"/>
                </a:solidFill>
              </a:rPr>
              <a:t>вычислите сумму кубов его корней.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Решение:</a:t>
            </a:r>
            <a:r>
              <a:rPr lang="ru-RU" dirty="0" smtClean="0"/>
              <a:t> </a:t>
            </a:r>
          </a:p>
          <a:p>
            <a:pPr marL="0" indent="719138">
              <a:buNone/>
            </a:pPr>
            <a:r>
              <a:rPr lang="ru-RU" dirty="0"/>
              <a:t>Пусть х</a:t>
            </a:r>
            <a:r>
              <a:rPr lang="ru-RU" baseline="-25000" dirty="0"/>
              <a:t>1</a:t>
            </a:r>
            <a:r>
              <a:rPr lang="ru-RU" dirty="0"/>
              <a:t>;х</a:t>
            </a:r>
            <a:r>
              <a:rPr lang="ru-RU" baseline="-25000" dirty="0"/>
              <a:t>2 </a:t>
            </a:r>
            <a:r>
              <a:rPr lang="ru-RU" dirty="0"/>
              <a:t>– корни данного уравнения. Выполним преобразования суммы кубов и подставим соответствующие значения суммы и произведения с использованием теоремы Виета. </a:t>
            </a:r>
            <a:endParaRPr lang="ru-RU" dirty="0" smtClean="0"/>
          </a:p>
          <a:p>
            <a:pPr marL="0" indent="719138">
              <a:buNone/>
            </a:pPr>
            <a:r>
              <a:rPr lang="ru-RU" b="1" dirty="0" smtClean="0"/>
              <a:t>Ответ</a:t>
            </a:r>
            <a:r>
              <a:rPr lang="ru-RU" b="1" dirty="0"/>
              <a:t>: 117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Корни уравнения  </a:t>
            </a:r>
            <a:r>
              <a:rPr lang="ru-RU" dirty="0" smtClean="0">
                <a:solidFill>
                  <a:srgbClr val="C00000"/>
                </a:solidFill>
              </a:rPr>
              <a:t>х</a:t>
            </a:r>
            <a:r>
              <a:rPr lang="ru-RU" baseline="30000" dirty="0" smtClean="0">
                <a:solidFill>
                  <a:srgbClr val="C00000"/>
                </a:solidFill>
              </a:rPr>
              <a:t>2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ru-RU" dirty="0" smtClean="0">
                <a:solidFill>
                  <a:srgbClr val="C00000"/>
                </a:solidFill>
              </a:rPr>
              <a:t>х-в=0  </a:t>
            </a:r>
            <a:r>
              <a:rPr lang="ru-RU" dirty="0">
                <a:solidFill>
                  <a:srgbClr val="C00000"/>
                </a:solidFill>
              </a:rPr>
              <a:t>таковы, что х</a:t>
            </a:r>
            <a:r>
              <a:rPr lang="ru-RU" baseline="-25000" dirty="0">
                <a:solidFill>
                  <a:srgbClr val="C00000"/>
                </a:solidFill>
              </a:rPr>
              <a:t>1</a:t>
            </a:r>
            <a:r>
              <a:rPr lang="ru-RU" baseline="30000" dirty="0">
                <a:solidFill>
                  <a:srgbClr val="C00000"/>
                </a:solidFill>
              </a:rPr>
              <a:t>3 </a:t>
            </a:r>
            <a:r>
              <a:rPr lang="ru-RU" dirty="0">
                <a:solidFill>
                  <a:srgbClr val="C00000"/>
                </a:solidFill>
              </a:rPr>
              <a:t>+х</a:t>
            </a:r>
            <a:r>
              <a:rPr lang="ru-RU" baseline="-25000" dirty="0">
                <a:solidFill>
                  <a:srgbClr val="C00000"/>
                </a:solidFill>
              </a:rPr>
              <a:t>2 </a:t>
            </a:r>
            <a:r>
              <a:rPr lang="ru-RU" baseline="30000" dirty="0">
                <a:solidFill>
                  <a:srgbClr val="C00000"/>
                </a:solidFill>
              </a:rPr>
              <a:t>3 </a:t>
            </a:r>
            <a:r>
              <a:rPr lang="ru-RU" dirty="0">
                <a:solidFill>
                  <a:srgbClr val="C00000"/>
                </a:solidFill>
              </a:rPr>
              <a:t>+ х</a:t>
            </a:r>
            <a:r>
              <a:rPr lang="ru-RU" baseline="-25000" dirty="0">
                <a:solidFill>
                  <a:srgbClr val="C00000"/>
                </a:solidFill>
              </a:rPr>
              <a:t>1</a:t>
            </a:r>
            <a:r>
              <a:rPr lang="ru-RU" baseline="30000" dirty="0">
                <a:solidFill>
                  <a:srgbClr val="C00000"/>
                </a:solidFill>
              </a:rPr>
              <a:t>3</a:t>
            </a:r>
            <a:r>
              <a:rPr lang="ru-RU" dirty="0">
                <a:solidFill>
                  <a:srgbClr val="C00000"/>
                </a:solidFill>
              </a:rPr>
              <a:t> х</a:t>
            </a:r>
            <a:r>
              <a:rPr lang="ru-RU" baseline="-25000" dirty="0">
                <a:solidFill>
                  <a:srgbClr val="C00000"/>
                </a:solidFill>
              </a:rPr>
              <a:t>2 </a:t>
            </a:r>
            <a:r>
              <a:rPr lang="ru-RU" baseline="30000" dirty="0">
                <a:solidFill>
                  <a:srgbClr val="C00000"/>
                </a:solidFill>
              </a:rPr>
              <a:t>3 </a:t>
            </a:r>
            <a:r>
              <a:rPr lang="ru-RU" dirty="0">
                <a:solidFill>
                  <a:srgbClr val="C00000"/>
                </a:solidFill>
              </a:rPr>
              <a:t>=75. Найдите 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/>
              <a:t>Решение </a:t>
            </a:r>
            <a:endParaRPr lang="ru-RU" b="1" dirty="0"/>
          </a:p>
          <a:p>
            <a:pPr marL="0" indent="360363">
              <a:buNone/>
            </a:pPr>
            <a:r>
              <a:rPr lang="ru-RU" i="1" dirty="0"/>
              <a:t>По теореме Виета сумма корней равна в, произведение  равно </a:t>
            </a:r>
            <a:r>
              <a:rPr lang="ru-RU" i="1" dirty="0" smtClean="0"/>
              <a:t>–</a:t>
            </a:r>
            <a:r>
              <a:rPr lang="en-US" i="1" dirty="0" smtClean="0"/>
              <a:t>b</a:t>
            </a:r>
            <a:r>
              <a:rPr lang="ru-RU" i="1" dirty="0" smtClean="0"/>
              <a:t>, </a:t>
            </a:r>
            <a:r>
              <a:rPr lang="ru-RU" i="1" dirty="0"/>
              <a:t>По условию</a:t>
            </a:r>
            <a:endParaRPr lang="ru-RU" dirty="0"/>
          </a:p>
          <a:p>
            <a:pPr marL="0" indent="360363">
              <a:buNone/>
            </a:pPr>
            <a:r>
              <a:rPr lang="ru-RU" dirty="0"/>
              <a:t>х</a:t>
            </a:r>
            <a:r>
              <a:rPr lang="ru-RU" baseline="-25000" dirty="0"/>
              <a:t>1</a:t>
            </a:r>
            <a:r>
              <a:rPr lang="ru-RU" baseline="30000" dirty="0"/>
              <a:t>3 </a:t>
            </a:r>
            <a:r>
              <a:rPr lang="ru-RU" dirty="0"/>
              <a:t>+х</a:t>
            </a:r>
            <a:r>
              <a:rPr lang="ru-RU" baseline="-25000" dirty="0"/>
              <a:t>2 </a:t>
            </a:r>
            <a:r>
              <a:rPr lang="ru-RU" baseline="30000" dirty="0"/>
              <a:t>3 </a:t>
            </a:r>
            <a:r>
              <a:rPr lang="ru-RU" dirty="0"/>
              <a:t>+ х</a:t>
            </a:r>
            <a:r>
              <a:rPr lang="ru-RU" baseline="-25000" dirty="0"/>
              <a:t>1</a:t>
            </a:r>
            <a:r>
              <a:rPr lang="ru-RU" baseline="30000" dirty="0"/>
              <a:t>3</a:t>
            </a:r>
            <a:r>
              <a:rPr lang="ru-RU" dirty="0"/>
              <a:t> х</a:t>
            </a:r>
            <a:r>
              <a:rPr lang="ru-RU" baseline="-25000" dirty="0"/>
              <a:t>2 </a:t>
            </a:r>
            <a:r>
              <a:rPr lang="ru-RU" baseline="30000" dirty="0"/>
              <a:t>3 </a:t>
            </a:r>
            <a:r>
              <a:rPr lang="ru-RU" i="1" dirty="0" smtClean="0"/>
              <a:t>=</a:t>
            </a:r>
            <a:endParaRPr lang="en-US" i="1" dirty="0" smtClean="0"/>
          </a:p>
          <a:p>
            <a:pPr marL="0" indent="360363">
              <a:buNone/>
            </a:pPr>
            <a:r>
              <a:rPr lang="en-US" i="1" dirty="0"/>
              <a:t>=</a:t>
            </a:r>
            <a:r>
              <a:rPr lang="ru-RU" i="1" dirty="0" smtClean="0"/>
              <a:t> </a:t>
            </a:r>
            <a:r>
              <a:rPr lang="ru-RU" i="1" dirty="0"/>
              <a:t>(х</a:t>
            </a:r>
            <a:r>
              <a:rPr lang="ru-RU" i="1" baseline="-25000" dirty="0"/>
              <a:t>1</a:t>
            </a:r>
            <a:r>
              <a:rPr lang="ru-RU" i="1" dirty="0"/>
              <a:t>+х</a:t>
            </a:r>
            <a:r>
              <a:rPr lang="ru-RU" i="1" baseline="-25000" dirty="0"/>
              <a:t>2</a:t>
            </a:r>
            <a:r>
              <a:rPr lang="ru-RU" i="1" dirty="0"/>
              <a:t>)</a:t>
            </a:r>
            <a:r>
              <a:rPr lang="ru-RU" i="1" baseline="30000" dirty="0"/>
              <a:t>3 </a:t>
            </a:r>
            <a:r>
              <a:rPr lang="ru-RU" dirty="0"/>
              <a:t>-3х</a:t>
            </a:r>
            <a:r>
              <a:rPr lang="ru-RU" baseline="-25000" dirty="0"/>
              <a:t>1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(х</a:t>
            </a:r>
            <a:r>
              <a:rPr lang="ru-RU" baseline="-25000" dirty="0"/>
              <a:t>1</a:t>
            </a:r>
            <a:r>
              <a:rPr lang="ru-RU" dirty="0"/>
              <a:t>+х</a:t>
            </a:r>
            <a:r>
              <a:rPr lang="ru-RU" baseline="-25000" dirty="0"/>
              <a:t>2</a:t>
            </a:r>
            <a:r>
              <a:rPr lang="ru-RU" dirty="0"/>
              <a:t>)+ х</a:t>
            </a:r>
            <a:r>
              <a:rPr lang="ru-RU" baseline="-25000" dirty="0"/>
              <a:t>1</a:t>
            </a:r>
            <a:r>
              <a:rPr lang="ru-RU" baseline="30000" dirty="0"/>
              <a:t>3</a:t>
            </a:r>
            <a:r>
              <a:rPr lang="ru-RU" dirty="0"/>
              <a:t> х</a:t>
            </a:r>
            <a:r>
              <a:rPr lang="ru-RU" baseline="-25000" dirty="0"/>
              <a:t>2 </a:t>
            </a:r>
            <a:r>
              <a:rPr lang="ru-RU" baseline="30000" dirty="0"/>
              <a:t>3</a:t>
            </a:r>
            <a:r>
              <a:rPr lang="ru-RU" dirty="0"/>
              <a:t>=75. </a:t>
            </a:r>
            <a:endParaRPr lang="ru-RU" dirty="0" smtClean="0"/>
          </a:p>
          <a:p>
            <a:pPr marL="0" indent="360363">
              <a:buNone/>
            </a:pPr>
            <a:r>
              <a:rPr lang="ru-RU" dirty="0" smtClean="0"/>
              <a:t>Значит </a:t>
            </a:r>
            <a:r>
              <a:rPr lang="en-US" b="1" dirty="0" smtClean="0"/>
              <a:t>b</a:t>
            </a:r>
            <a:r>
              <a:rPr lang="ru-RU" b="1" dirty="0" smtClean="0"/>
              <a:t>=±</a:t>
            </a:r>
            <a:r>
              <a:rPr lang="ru-RU" b="1" dirty="0"/>
              <a:t>5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Пусть  х</a:t>
            </a:r>
            <a:r>
              <a:rPr lang="ru-RU" sz="3200" b="1" baseline="-25000" dirty="0">
                <a:solidFill>
                  <a:srgbClr val="C00000"/>
                </a:solidFill>
              </a:rPr>
              <a:t>1</a:t>
            </a:r>
            <a:r>
              <a:rPr lang="ru-RU" sz="3200" b="1" dirty="0">
                <a:solidFill>
                  <a:srgbClr val="C00000"/>
                </a:solidFill>
              </a:rPr>
              <a:t>; х</a:t>
            </a:r>
            <a:r>
              <a:rPr lang="ru-RU" sz="3200" b="1" baseline="-25000" dirty="0">
                <a:solidFill>
                  <a:srgbClr val="C00000"/>
                </a:solidFill>
              </a:rPr>
              <a:t>2 </a:t>
            </a:r>
            <a:r>
              <a:rPr lang="ru-RU" sz="3200" b="1" dirty="0">
                <a:solidFill>
                  <a:srgbClr val="C00000"/>
                </a:solidFill>
              </a:rPr>
              <a:t>– корни данного уравнения  3х</a:t>
            </a:r>
            <a:r>
              <a:rPr lang="ru-RU" sz="3200" b="1" baseline="30000" dirty="0">
                <a:solidFill>
                  <a:srgbClr val="C00000"/>
                </a:solidFill>
              </a:rPr>
              <a:t>2</a:t>
            </a:r>
            <a:r>
              <a:rPr lang="ru-RU" sz="3200" b="1" dirty="0">
                <a:solidFill>
                  <a:srgbClr val="C00000"/>
                </a:solidFill>
              </a:rPr>
              <a:t>+14х-14=0. Сравните с 1 значение дроби 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Решение:</a:t>
            </a:r>
            <a:endParaRPr lang="ru-RU" sz="2800" b="1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Данное выражение легко привести к виду</a:t>
            </a:r>
            <a:endParaRPr lang="ru-RU" sz="28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ru-RU" sz="4000" dirty="0">
                <a:ea typeface="Calibri"/>
                <a:cs typeface="Times New Roman"/>
              </a:rPr>
              <a:t>(3(х</a:t>
            </a:r>
            <a:r>
              <a:rPr lang="ru-RU" sz="4000" baseline="-25000" dirty="0">
                <a:ea typeface="Calibri"/>
                <a:cs typeface="Times New Roman"/>
              </a:rPr>
              <a:t>1</a:t>
            </a:r>
            <a:r>
              <a:rPr lang="ru-RU" sz="4000" dirty="0">
                <a:ea typeface="Calibri"/>
                <a:cs typeface="Times New Roman"/>
              </a:rPr>
              <a:t>+х</a:t>
            </a:r>
            <a:r>
              <a:rPr lang="ru-RU" sz="4000" baseline="-25000" dirty="0">
                <a:ea typeface="Calibri"/>
                <a:cs typeface="Times New Roman"/>
              </a:rPr>
              <a:t>2</a:t>
            </a:r>
            <a:r>
              <a:rPr lang="ru-RU" sz="4000" dirty="0">
                <a:ea typeface="Calibri"/>
                <a:cs typeface="Times New Roman"/>
              </a:rPr>
              <a:t>)</a:t>
            </a:r>
            <a:r>
              <a:rPr lang="ru-RU" sz="4000" baseline="30000" dirty="0">
                <a:ea typeface="Calibri"/>
                <a:cs typeface="Times New Roman"/>
              </a:rPr>
              <a:t>2 </a:t>
            </a:r>
            <a:r>
              <a:rPr lang="ru-RU" sz="4000" dirty="0">
                <a:ea typeface="Calibri"/>
                <a:cs typeface="Times New Roman"/>
              </a:rPr>
              <a:t>- </a:t>
            </a:r>
            <a:r>
              <a:rPr lang="ru-RU" sz="4000" dirty="0">
                <a:ea typeface="Times New Roman"/>
                <a:cs typeface="Times New Roman"/>
              </a:rPr>
              <a:t>х</a:t>
            </a:r>
            <a:r>
              <a:rPr lang="ru-RU" sz="4000" baseline="-25000" dirty="0">
                <a:ea typeface="Times New Roman"/>
                <a:cs typeface="Times New Roman"/>
              </a:rPr>
              <a:t>1</a:t>
            </a:r>
            <a:r>
              <a:rPr lang="ru-RU" sz="4000" dirty="0">
                <a:ea typeface="Times New Roman"/>
                <a:cs typeface="Times New Roman"/>
              </a:rPr>
              <a:t>х</a:t>
            </a:r>
            <a:r>
              <a:rPr lang="ru-RU" sz="4000" baseline="-25000" dirty="0">
                <a:ea typeface="Times New Roman"/>
                <a:cs typeface="Times New Roman"/>
              </a:rPr>
              <a:t>2</a:t>
            </a:r>
            <a:r>
              <a:rPr lang="ru-RU" sz="4000" dirty="0">
                <a:ea typeface="Times New Roman"/>
                <a:cs typeface="Times New Roman"/>
              </a:rPr>
              <a:t>) / 4 х</a:t>
            </a:r>
            <a:r>
              <a:rPr lang="ru-RU" sz="4000" baseline="-25000" dirty="0">
                <a:ea typeface="Times New Roman"/>
                <a:cs typeface="Times New Roman"/>
              </a:rPr>
              <a:t>1</a:t>
            </a:r>
            <a:r>
              <a:rPr lang="ru-RU" sz="4000" dirty="0">
                <a:ea typeface="Times New Roman"/>
                <a:cs typeface="Times New Roman"/>
              </a:rPr>
              <a:t>х</a:t>
            </a:r>
            <a:r>
              <a:rPr lang="ru-RU" sz="4000" baseline="-25000" dirty="0">
                <a:ea typeface="Times New Roman"/>
                <a:cs typeface="Times New Roman"/>
              </a:rPr>
              <a:t>2</a:t>
            </a:r>
            <a:r>
              <a:rPr lang="ru-RU" sz="4000" dirty="0">
                <a:ea typeface="Times New Roman"/>
                <a:cs typeface="Times New Roman"/>
              </a:rPr>
              <a:t>(</a:t>
            </a:r>
            <a:r>
              <a:rPr lang="ru-RU" sz="4000" dirty="0">
                <a:ea typeface="Calibri"/>
                <a:cs typeface="Times New Roman"/>
              </a:rPr>
              <a:t>х</a:t>
            </a:r>
            <a:r>
              <a:rPr lang="ru-RU" sz="4000" baseline="-25000" dirty="0">
                <a:ea typeface="Calibri"/>
                <a:cs typeface="Times New Roman"/>
              </a:rPr>
              <a:t>1</a:t>
            </a:r>
            <a:r>
              <a:rPr lang="ru-RU" sz="4000" dirty="0">
                <a:ea typeface="Calibri"/>
                <a:cs typeface="Times New Roman"/>
              </a:rPr>
              <a:t>+х</a:t>
            </a:r>
            <a:r>
              <a:rPr lang="ru-RU" sz="4000" baseline="-25000" dirty="0">
                <a:ea typeface="Calibri"/>
                <a:cs typeface="Times New Roman"/>
              </a:rPr>
              <a:t>2</a:t>
            </a:r>
            <a:r>
              <a:rPr lang="ru-RU" sz="4000" dirty="0">
                <a:ea typeface="Calibri"/>
                <a:cs typeface="Times New Roman"/>
              </a:rPr>
              <a:t>) =(3(-14/3)</a:t>
            </a:r>
            <a:r>
              <a:rPr lang="ru-RU" sz="4000" baseline="30000" dirty="0">
                <a:ea typeface="Calibri"/>
                <a:cs typeface="Times New Roman"/>
              </a:rPr>
              <a:t>2</a:t>
            </a:r>
            <a:r>
              <a:rPr lang="ru-RU" sz="4000" dirty="0">
                <a:ea typeface="Calibri"/>
                <a:cs typeface="Times New Roman"/>
              </a:rPr>
              <a:t> – (14/3)) / 4(-14/3)</a:t>
            </a:r>
            <a:r>
              <a:rPr lang="ru-RU" sz="4000" baseline="30000" dirty="0">
                <a:ea typeface="Calibri"/>
                <a:cs typeface="Times New Roman"/>
              </a:rPr>
              <a:t>2</a:t>
            </a:r>
            <a:r>
              <a:rPr lang="ru-RU" sz="4000" dirty="0">
                <a:ea typeface="Calibri"/>
                <a:cs typeface="Times New Roman"/>
              </a:rPr>
              <a:t>= 14/3(14-1) / 4(14/3)</a:t>
            </a:r>
            <a:r>
              <a:rPr lang="ru-RU" sz="4000" baseline="30000" dirty="0">
                <a:ea typeface="Calibri"/>
                <a:cs typeface="Times New Roman"/>
              </a:rPr>
              <a:t>2</a:t>
            </a:r>
            <a:r>
              <a:rPr lang="ru-RU" dirty="0">
                <a:ea typeface="Calibri"/>
                <a:cs typeface="Times New Roman"/>
              </a:rPr>
              <a:t> =</a:t>
            </a:r>
            <a:r>
              <a:rPr lang="ru-RU" sz="4000" dirty="0"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340768"/>
            <a:ext cx="3074468" cy="1084299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5085184"/>
            <a:ext cx="1495551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При каком значении параметра а корни  х</a:t>
            </a:r>
            <a:r>
              <a:rPr lang="ru-RU" sz="3200" b="1" baseline="-25000" dirty="0">
                <a:solidFill>
                  <a:srgbClr val="C00000"/>
                </a:solidFill>
              </a:rPr>
              <a:t>1</a:t>
            </a:r>
            <a:r>
              <a:rPr lang="ru-RU" sz="3200" b="1" dirty="0">
                <a:solidFill>
                  <a:srgbClr val="C00000"/>
                </a:solidFill>
              </a:rPr>
              <a:t> и х</a:t>
            </a:r>
            <a:r>
              <a:rPr lang="ru-RU" sz="3200" b="1" baseline="-25000" dirty="0">
                <a:solidFill>
                  <a:srgbClr val="C00000"/>
                </a:solidFill>
              </a:rPr>
              <a:t>2 </a:t>
            </a:r>
            <a:r>
              <a:rPr lang="ru-RU" sz="3200" b="1" dirty="0">
                <a:solidFill>
                  <a:srgbClr val="C00000"/>
                </a:solidFill>
              </a:rPr>
              <a:t> уравнения х</a:t>
            </a:r>
            <a:r>
              <a:rPr lang="ru-RU" sz="3200" b="1" baseline="30000" dirty="0">
                <a:solidFill>
                  <a:srgbClr val="C00000"/>
                </a:solidFill>
              </a:rPr>
              <a:t>2</a:t>
            </a:r>
            <a:r>
              <a:rPr lang="ru-RU" sz="3200" b="1" dirty="0">
                <a:solidFill>
                  <a:srgbClr val="C00000"/>
                </a:solidFill>
              </a:rPr>
              <a:t>+3х+а=0 удовлетворяют равенству  х</a:t>
            </a:r>
            <a:r>
              <a:rPr lang="ru-RU" sz="3200" b="1" baseline="-25000" dirty="0">
                <a:solidFill>
                  <a:srgbClr val="C00000"/>
                </a:solidFill>
              </a:rPr>
              <a:t>1</a:t>
            </a:r>
            <a:r>
              <a:rPr lang="ru-RU" sz="3200" b="1" dirty="0">
                <a:solidFill>
                  <a:srgbClr val="C00000"/>
                </a:solidFill>
              </a:rPr>
              <a:t>/ </a:t>
            </a:r>
            <a:r>
              <a:rPr lang="ru-RU" sz="3200" b="1" dirty="0" err="1">
                <a:solidFill>
                  <a:srgbClr val="C00000"/>
                </a:solidFill>
              </a:rPr>
              <a:t>х</a:t>
            </a:r>
            <a:r>
              <a:rPr lang="ru-RU" sz="3200" b="1" baseline="-25000" dirty="0" err="1">
                <a:solidFill>
                  <a:srgbClr val="C00000"/>
                </a:solidFill>
              </a:rPr>
              <a:t>1</a:t>
            </a:r>
            <a:r>
              <a:rPr lang="ru-RU" sz="3200" b="1" dirty="0">
                <a:solidFill>
                  <a:srgbClr val="C00000"/>
                </a:solidFill>
              </a:rPr>
              <a:t> + х</a:t>
            </a:r>
            <a:r>
              <a:rPr lang="ru-RU" sz="3200" b="1" baseline="-25000" dirty="0">
                <a:solidFill>
                  <a:srgbClr val="C00000"/>
                </a:solidFill>
              </a:rPr>
              <a:t>2</a:t>
            </a:r>
            <a:r>
              <a:rPr lang="ru-RU" sz="3200" b="1" dirty="0">
                <a:solidFill>
                  <a:srgbClr val="C00000"/>
                </a:solidFill>
              </a:rPr>
              <a:t>/ х</a:t>
            </a:r>
            <a:r>
              <a:rPr lang="ru-RU" sz="3200" b="1" baseline="-25000" dirty="0">
                <a:solidFill>
                  <a:srgbClr val="C00000"/>
                </a:solidFill>
              </a:rPr>
              <a:t>1</a:t>
            </a:r>
            <a:r>
              <a:rPr lang="ru-RU" sz="3200" b="1" dirty="0">
                <a:solidFill>
                  <a:srgbClr val="C00000"/>
                </a:solidFill>
              </a:rPr>
              <a:t> +а &gt; 0?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424936" cy="44644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Решение</a:t>
            </a:r>
            <a:r>
              <a:rPr lang="ru-RU" dirty="0"/>
              <a:t>:</a:t>
            </a:r>
          </a:p>
          <a:p>
            <a:pPr marL="0" indent="539750">
              <a:buNone/>
            </a:pPr>
            <a:r>
              <a:rPr lang="ru-RU" dirty="0"/>
              <a:t>Если уравнение имеет корни, то значит </a:t>
            </a:r>
            <a:endParaRPr lang="en-US" dirty="0" smtClean="0"/>
          </a:p>
          <a:p>
            <a:pPr marL="0" indent="539750">
              <a:buNone/>
            </a:pPr>
            <a:r>
              <a:rPr lang="ru-RU" dirty="0" smtClean="0"/>
              <a:t>9-4</a:t>
            </a:r>
            <a:r>
              <a:rPr lang="ru-RU" i="1" dirty="0" smtClean="0"/>
              <a:t>а</a:t>
            </a:r>
            <a:r>
              <a:rPr lang="ru-RU" dirty="0" smtClean="0"/>
              <a:t> &gt;</a:t>
            </a:r>
            <a:r>
              <a:rPr lang="ru-RU" dirty="0"/>
              <a:t>0, отсюда </a:t>
            </a:r>
            <a:r>
              <a:rPr lang="ru-RU" i="1" dirty="0"/>
              <a:t>а</a:t>
            </a:r>
            <a:r>
              <a:rPr lang="ru-RU" dirty="0"/>
              <a:t>≤9/4. Из данного в условии соотношения для корней имеем:</a:t>
            </a:r>
          </a:p>
          <a:p>
            <a:pPr marL="0" indent="539750">
              <a:buNone/>
            </a:pPr>
            <a:r>
              <a:rPr lang="ru-RU" i="1" dirty="0"/>
              <a:t>(х</a:t>
            </a:r>
            <a:r>
              <a:rPr lang="ru-RU" i="1" baseline="-25000" dirty="0"/>
              <a:t>1</a:t>
            </a:r>
            <a:r>
              <a:rPr lang="ru-RU" i="1" baseline="30000" dirty="0"/>
              <a:t>2</a:t>
            </a:r>
            <a:r>
              <a:rPr lang="ru-RU" i="1" dirty="0"/>
              <a:t>+х</a:t>
            </a:r>
            <a:r>
              <a:rPr lang="ru-RU" i="1" baseline="-25000" dirty="0"/>
              <a:t>2</a:t>
            </a:r>
            <a:r>
              <a:rPr lang="ru-RU" i="1" baseline="30000" dirty="0"/>
              <a:t>2</a:t>
            </a:r>
            <a:r>
              <a:rPr lang="ru-RU" i="1" dirty="0"/>
              <a:t>+</a:t>
            </a:r>
            <a:r>
              <a:rPr lang="ru-RU" dirty="0"/>
              <a:t> ах</a:t>
            </a:r>
            <a:r>
              <a:rPr lang="ru-RU" baseline="-25000" dirty="0"/>
              <a:t>1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)/ х</a:t>
            </a:r>
            <a:r>
              <a:rPr lang="ru-RU" baseline="-25000" dirty="0"/>
              <a:t>1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=((х</a:t>
            </a:r>
            <a:r>
              <a:rPr lang="ru-RU" baseline="-25000" dirty="0"/>
              <a:t>1</a:t>
            </a:r>
            <a:r>
              <a:rPr lang="ru-RU" dirty="0"/>
              <a:t>+х</a:t>
            </a:r>
            <a:r>
              <a:rPr lang="ru-RU" baseline="-25000" dirty="0"/>
              <a:t>2</a:t>
            </a:r>
            <a:r>
              <a:rPr lang="ru-RU" dirty="0"/>
              <a:t>)</a:t>
            </a:r>
            <a:r>
              <a:rPr lang="ru-RU" baseline="30000" dirty="0"/>
              <a:t>2</a:t>
            </a:r>
            <a:r>
              <a:rPr lang="ru-RU" dirty="0"/>
              <a:t> - 2 х</a:t>
            </a:r>
            <a:r>
              <a:rPr lang="ru-RU" baseline="-25000" dirty="0"/>
              <a:t>1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+</a:t>
            </a:r>
            <a:r>
              <a:rPr lang="ru-RU" i="1" dirty="0"/>
              <a:t>а</a:t>
            </a:r>
            <a:r>
              <a:rPr lang="ru-RU" dirty="0"/>
              <a:t> х</a:t>
            </a:r>
            <a:r>
              <a:rPr lang="ru-RU" baseline="-25000" dirty="0"/>
              <a:t>1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)/ </a:t>
            </a:r>
            <a:r>
              <a:rPr lang="ru-RU" i="1" dirty="0"/>
              <a:t>х</a:t>
            </a:r>
            <a:r>
              <a:rPr lang="ru-RU" baseline="-25000" dirty="0"/>
              <a:t>1</a:t>
            </a:r>
            <a:r>
              <a:rPr lang="ru-RU" i="1" dirty="0"/>
              <a:t>х</a:t>
            </a:r>
            <a:r>
              <a:rPr lang="ru-RU" baseline="-25000" dirty="0"/>
              <a:t>2</a:t>
            </a:r>
            <a:r>
              <a:rPr lang="ru-RU" dirty="0"/>
              <a:t>=(9 – 2</a:t>
            </a:r>
            <a:r>
              <a:rPr lang="ru-RU" i="1" dirty="0"/>
              <a:t>а</a:t>
            </a:r>
            <a:r>
              <a:rPr lang="ru-RU" dirty="0"/>
              <a:t>+</a:t>
            </a:r>
            <a:r>
              <a:rPr lang="ru-RU" i="1" dirty="0"/>
              <a:t>а</a:t>
            </a:r>
            <a:r>
              <a:rPr lang="ru-RU" baseline="30000" dirty="0"/>
              <a:t>2</a:t>
            </a:r>
            <a:r>
              <a:rPr lang="ru-RU" dirty="0"/>
              <a:t>)/</a:t>
            </a:r>
            <a:r>
              <a:rPr lang="ru-RU" i="1" dirty="0"/>
              <a:t>а</a:t>
            </a:r>
            <a:r>
              <a:rPr lang="ru-RU" dirty="0"/>
              <a:t> </a:t>
            </a:r>
          </a:p>
          <a:p>
            <a:pPr marL="0" indent="539750">
              <a:buNone/>
            </a:pPr>
            <a:r>
              <a:rPr lang="ru-RU" dirty="0"/>
              <a:t>Неравенство 9 – </a:t>
            </a:r>
            <a:r>
              <a:rPr lang="ru-RU" dirty="0" smtClean="0"/>
              <a:t>2</a:t>
            </a:r>
            <a:r>
              <a:rPr lang="ru-RU" i="1" dirty="0" smtClean="0"/>
              <a:t>а</a:t>
            </a:r>
            <a:r>
              <a:rPr lang="ru-RU" dirty="0" smtClean="0"/>
              <a:t>+</a:t>
            </a:r>
            <a:r>
              <a:rPr lang="ru-RU" i="1" dirty="0" smtClean="0"/>
              <a:t>а</a:t>
            </a:r>
            <a:r>
              <a:rPr lang="ru-RU" baseline="30000" dirty="0" smtClean="0"/>
              <a:t>2</a:t>
            </a:r>
            <a:r>
              <a:rPr lang="en-US" dirty="0" smtClean="0"/>
              <a:t>&gt;</a:t>
            </a:r>
            <a:r>
              <a:rPr lang="ru-RU" dirty="0" smtClean="0"/>
              <a:t>0 </a:t>
            </a:r>
            <a:r>
              <a:rPr lang="ru-RU" dirty="0"/>
              <a:t>верно при любом </a:t>
            </a:r>
            <a:r>
              <a:rPr lang="ru-RU" i="1" dirty="0"/>
              <a:t>а</a:t>
            </a:r>
            <a:r>
              <a:rPr lang="ru-RU" dirty="0"/>
              <a:t>, значит 0&lt;</a:t>
            </a:r>
            <a:r>
              <a:rPr lang="ru-RU" i="1" dirty="0"/>
              <a:t>а</a:t>
            </a:r>
            <a:r>
              <a:rPr lang="ru-RU" dirty="0"/>
              <a:t> </a:t>
            </a:r>
            <a:r>
              <a:rPr lang="ru-RU" dirty="0" smtClean="0"/>
              <a:t>≤</a:t>
            </a:r>
            <a:r>
              <a:rPr lang="en-US" dirty="0" smtClean="0"/>
              <a:t> </a:t>
            </a:r>
            <a:r>
              <a:rPr lang="en-US" u="sng" dirty="0" smtClean="0"/>
              <a:t>9</a:t>
            </a:r>
          </a:p>
          <a:p>
            <a:pPr marL="0" indent="539750">
              <a:buNone/>
            </a:pPr>
            <a:r>
              <a:rPr lang="en-US" dirty="0"/>
              <a:t> </a:t>
            </a:r>
            <a:r>
              <a:rPr lang="en-US" dirty="0" smtClean="0"/>
              <a:t>                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Вычислите без помощи таблиц  lg2 и  lg5 ,  зная , что   </a:t>
            </a:r>
            <a:r>
              <a:rPr lang="en-US" sz="3600" b="1" i="1" dirty="0" err="1">
                <a:solidFill>
                  <a:srgbClr val="C00000"/>
                </a:solidFill>
              </a:rPr>
              <a:t>lg</a:t>
            </a:r>
            <a:r>
              <a:rPr lang="ru-RU" sz="3600" b="1" i="1" dirty="0">
                <a:solidFill>
                  <a:srgbClr val="C00000"/>
                </a:solidFill>
              </a:rPr>
              <a:t>2·</a:t>
            </a:r>
            <a:r>
              <a:rPr lang="en-US" sz="3600" b="1" i="1" dirty="0" err="1">
                <a:solidFill>
                  <a:srgbClr val="C00000"/>
                </a:solidFill>
              </a:rPr>
              <a:t>lg</a:t>
            </a:r>
            <a:r>
              <a:rPr lang="ru-RU" sz="3600" b="1" i="1" dirty="0">
                <a:solidFill>
                  <a:srgbClr val="C00000"/>
                </a:solidFill>
              </a:rPr>
              <a:t>5 =0,2104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Решение</a:t>
            </a:r>
            <a:r>
              <a:rPr lang="ru-RU" dirty="0" smtClean="0"/>
              <a:t>: </a:t>
            </a:r>
          </a:p>
          <a:p>
            <a:pPr marL="0" indent="539750">
              <a:buNone/>
            </a:pPr>
            <a:r>
              <a:rPr lang="ru-RU" i="1" dirty="0"/>
              <a:t>По свойству логарифмов </a:t>
            </a:r>
            <a:r>
              <a:rPr lang="en-US" i="1" dirty="0" err="1"/>
              <a:t>lg</a:t>
            </a:r>
            <a:r>
              <a:rPr lang="ru-RU" i="1" dirty="0"/>
              <a:t>10=</a:t>
            </a:r>
            <a:r>
              <a:rPr lang="en-US" i="1" dirty="0" err="1"/>
              <a:t>lg</a:t>
            </a:r>
            <a:r>
              <a:rPr lang="ru-RU" i="1" dirty="0"/>
              <a:t>2+</a:t>
            </a:r>
            <a:r>
              <a:rPr lang="en-US" i="1" dirty="0" err="1"/>
              <a:t>lg</a:t>
            </a:r>
            <a:r>
              <a:rPr lang="ru-RU" i="1" dirty="0"/>
              <a:t>5=1?  По условию  </a:t>
            </a:r>
            <a:r>
              <a:rPr lang="en-US" i="1" dirty="0" err="1"/>
              <a:t>lg</a:t>
            </a:r>
            <a:r>
              <a:rPr lang="ru-RU" i="1" dirty="0"/>
              <a:t>2</a:t>
            </a:r>
            <a:r>
              <a:rPr lang="en-US" i="1" dirty="0"/>
              <a:t>·</a:t>
            </a:r>
            <a:r>
              <a:rPr lang="en-US" i="1" dirty="0" err="1"/>
              <a:t>lg</a:t>
            </a:r>
            <a:r>
              <a:rPr lang="ru-RU" i="1" dirty="0"/>
              <a:t>5=0,2104.</a:t>
            </a:r>
            <a:endParaRPr lang="ru-RU" dirty="0"/>
          </a:p>
          <a:p>
            <a:pPr marL="0" indent="539750">
              <a:buNone/>
            </a:pPr>
            <a:r>
              <a:rPr lang="ru-RU" i="1" dirty="0"/>
              <a:t>Значит, если уравнение х</a:t>
            </a:r>
            <a:r>
              <a:rPr lang="ru-RU" i="1" baseline="30000" dirty="0"/>
              <a:t>2</a:t>
            </a:r>
            <a:r>
              <a:rPr lang="ru-RU" i="1" dirty="0"/>
              <a:t> – х+0,2104=0 имеет корни</a:t>
            </a:r>
            <a:r>
              <a:rPr lang="ru-RU" dirty="0"/>
              <a:t> х</a:t>
            </a:r>
            <a:r>
              <a:rPr lang="ru-RU" baseline="-25000" dirty="0"/>
              <a:t>1</a:t>
            </a:r>
            <a:r>
              <a:rPr lang="ru-RU" dirty="0"/>
              <a:t> и х</a:t>
            </a:r>
            <a:r>
              <a:rPr lang="ru-RU" baseline="-25000" dirty="0"/>
              <a:t>2, </a:t>
            </a:r>
            <a:r>
              <a:rPr lang="ru-RU" dirty="0"/>
              <a:t> то  х</a:t>
            </a:r>
            <a:r>
              <a:rPr lang="ru-RU" baseline="-25000" dirty="0"/>
              <a:t>1 </a:t>
            </a:r>
            <a:r>
              <a:rPr lang="ru-RU" dirty="0"/>
              <a:t>=</a:t>
            </a:r>
            <a:r>
              <a:rPr lang="en-US" dirty="0" err="1"/>
              <a:t>lg</a:t>
            </a:r>
            <a:r>
              <a:rPr lang="ru-RU" dirty="0"/>
              <a:t>2 ,  х</a:t>
            </a:r>
            <a:r>
              <a:rPr lang="ru-RU" baseline="-25000" dirty="0"/>
              <a:t>2</a:t>
            </a:r>
            <a:r>
              <a:rPr lang="ru-RU" dirty="0"/>
              <a:t>=</a:t>
            </a:r>
            <a:r>
              <a:rPr lang="en-US" dirty="0" err="1"/>
              <a:t>lg</a:t>
            </a:r>
            <a:r>
              <a:rPr lang="ru-RU" dirty="0"/>
              <a:t>5 Решая составленное уравнение, находим:  х</a:t>
            </a:r>
            <a:r>
              <a:rPr lang="ru-RU" baseline="-25000" dirty="0"/>
              <a:t>1 </a:t>
            </a:r>
            <a:r>
              <a:rPr lang="ru-RU" dirty="0"/>
              <a:t>=0,6995, </a:t>
            </a:r>
            <a:r>
              <a:rPr lang="ru-RU" i="1" dirty="0"/>
              <a:t> 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=0,3050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Чему равна сумма </a:t>
            </a:r>
            <a:r>
              <a:rPr lang="ru-RU" sz="3600" b="1" dirty="0" err="1">
                <a:solidFill>
                  <a:srgbClr val="C00000"/>
                </a:solidFill>
              </a:rPr>
              <a:t>α </a:t>
            </a:r>
            <a:r>
              <a:rPr lang="ru-RU" sz="3600" b="1" dirty="0">
                <a:solidFill>
                  <a:srgbClr val="C00000"/>
                </a:solidFill>
              </a:rPr>
              <a:t>и </a:t>
            </a:r>
            <a:r>
              <a:rPr lang="ru-RU" sz="3600" b="1" dirty="0" err="1">
                <a:solidFill>
                  <a:srgbClr val="C00000"/>
                </a:solidFill>
              </a:rPr>
              <a:t>β</a:t>
            </a:r>
            <a:r>
              <a:rPr lang="ru-RU" sz="3600" b="1" dirty="0">
                <a:solidFill>
                  <a:srgbClr val="C00000"/>
                </a:solidFill>
              </a:rPr>
              <a:t>, если </a:t>
            </a:r>
            <a:r>
              <a:rPr lang="en-US" sz="3600" b="1" dirty="0" err="1">
                <a:solidFill>
                  <a:srgbClr val="C00000"/>
                </a:solidFill>
              </a:rPr>
              <a:t>tg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α </a:t>
            </a:r>
            <a:r>
              <a:rPr lang="ru-RU" sz="3600" b="1" dirty="0">
                <a:solidFill>
                  <a:srgbClr val="C00000"/>
                </a:solidFill>
              </a:rPr>
              <a:t>и </a:t>
            </a:r>
            <a:r>
              <a:rPr lang="en-US" sz="3600" b="1" dirty="0" err="1">
                <a:solidFill>
                  <a:srgbClr val="C00000"/>
                </a:solidFill>
              </a:rPr>
              <a:t>tg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β </a:t>
            </a:r>
            <a:r>
              <a:rPr lang="ru-RU" sz="3600" b="1" dirty="0">
                <a:solidFill>
                  <a:srgbClr val="C00000"/>
                </a:solidFill>
              </a:rPr>
              <a:t>являются корнями уравнения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6х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2 </a:t>
            </a:r>
            <a:r>
              <a:rPr lang="ru-RU" sz="3600" b="1" dirty="0">
                <a:solidFill>
                  <a:srgbClr val="C00000"/>
                </a:solidFill>
              </a:rPr>
              <a:t>- 5х+1=0?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Решение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Воспользуемся </a:t>
            </a:r>
            <a:r>
              <a:rPr lang="ru-RU" dirty="0"/>
              <a:t>формулой тангенса </a:t>
            </a:r>
            <a:r>
              <a:rPr lang="ru-RU" dirty="0" smtClean="0"/>
              <a:t>суммы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852936"/>
            <a:ext cx="55340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08012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Сумма десяти первых членов арифметической прогрессии равна 140, а произведение второго и девятого членов равно 147. Найти прогрессию.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3204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/>
              <a:t>Решение: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Составим систему в соответствии с условием задачи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         (а</a:t>
            </a:r>
            <a:r>
              <a:rPr lang="ru-RU" sz="2400" baseline="-25000" dirty="0"/>
              <a:t>1 </a:t>
            </a:r>
            <a:r>
              <a:rPr lang="ru-RU" sz="2400" dirty="0"/>
              <a:t>+а</a:t>
            </a:r>
            <a:r>
              <a:rPr lang="ru-RU" sz="2400" baseline="-25000" dirty="0"/>
              <a:t>10 </a:t>
            </a:r>
            <a:r>
              <a:rPr lang="ru-RU" sz="2400" dirty="0"/>
              <a:t>)·10=280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          а</a:t>
            </a:r>
            <a:r>
              <a:rPr lang="ru-RU" sz="2400" baseline="-25000" dirty="0"/>
              <a:t>2</a:t>
            </a:r>
            <a:r>
              <a:rPr lang="ru-RU" sz="2400" dirty="0"/>
              <a:t>·а</a:t>
            </a:r>
            <a:r>
              <a:rPr lang="ru-RU" sz="2400" baseline="-25000" dirty="0"/>
              <a:t>9</a:t>
            </a:r>
            <a:r>
              <a:rPr lang="ru-RU" sz="2400" dirty="0"/>
              <a:t>=147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По свойству арифметической прогрессии а</a:t>
            </a:r>
            <a:r>
              <a:rPr lang="ru-RU" sz="2400" baseline="-25000" dirty="0"/>
              <a:t>1</a:t>
            </a:r>
            <a:r>
              <a:rPr lang="ru-RU" sz="2400" dirty="0"/>
              <a:t>+а</a:t>
            </a:r>
            <a:r>
              <a:rPr lang="ru-RU" sz="2400" baseline="-25000" dirty="0"/>
              <a:t>10</a:t>
            </a:r>
            <a:r>
              <a:rPr lang="ru-RU" sz="2400" dirty="0"/>
              <a:t>=а</a:t>
            </a:r>
            <a:r>
              <a:rPr lang="ru-RU" sz="2400" baseline="-25000" dirty="0"/>
              <a:t>2</a:t>
            </a:r>
            <a:r>
              <a:rPr lang="ru-RU" sz="2400" dirty="0"/>
              <a:t>+а</a:t>
            </a:r>
            <a:r>
              <a:rPr lang="ru-RU" sz="2400" baseline="-25000" dirty="0"/>
              <a:t>9, </a:t>
            </a:r>
            <a:r>
              <a:rPr lang="ru-RU" sz="2400" dirty="0"/>
              <a:t> тогда систему перепишем иначе</a:t>
            </a:r>
          </a:p>
          <a:p>
            <a:pPr indent="17463">
              <a:spcBef>
                <a:spcPts val="0"/>
              </a:spcBef>
              <a:buNone/>
            </a:pPr>
            <a:r>
              <a:rPr lang="ru-RU" sz="2400" dirty="0"/>
              <a:t>а</a:t>
            </a:r>
            <a:r>
              <a:rPr lang="ru-RU" sz="2400" baseline="-25000" dirty="0"/>
              <a:t>2</a:t>
            </a:r>
            <a:r>
              <a:rPr lang="ru-RU" sz="2400" dirty="0"/>
              <a:t>+а</a:t>
            </a:r>
            <a:r>
              <a:rPr lang="ru-RU" sz="2400" baseline="-25000" dirty="0"/>
              <a:t>9 </a:t>
            </a:r>
            <a:r>
              <a:rPr lang="ru-RU" sz="2400" dirty="0"/>
              <a:t>=28</a:t>
            </a:r>
          </a:p>
          <a:p>
            <a:pPr indent="17463">
              <a:spcBef>
                <a:spcPts val="0"/>
              </a:spcBef>
              <a:buNone/>
            </a:pPr>
            <a:r>
              <a:rPr lang="ru-RU" sz="2400" dirty="0"/>
              <a:t> а</a:t>
            </a:r>
            <a:r>
              <a:rPr lang="ru-RU" sz="2400" baseline="-25000" dirty="0"/>
              <a:t>2</a:t>
            </a:r>
            <a:r>
              <a:rPr lang="ru-RU" sz="2400" dirty="0"/>
              <a:t>·а</a:t>
            </a:r>
            <a:r>
              <a:rPr lang="ru-RU" sz="2400" baseline="-25000" dirty="0"/>
              <a:t>9</a:t>
            </a:r>
            <a:r>
              <a:rPr lang="ru-RU" sz="2400" dirty="0"/>
              <a:t>=147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Теперь можно воспользоваться теоремой Виета и составит уравнение х</a:t>
            </a:r>
            <a:r>
              <a:rPr lang="ru-RU" sz="2400" baseline="30000" dirty="0"/>
              <a:t>2   </a:t>
            </a:r>
            <a:r>
              <a:rPr lang="ru-RU" sz="2400" dirty="0"/>
              <a:t>-28х+147=0, которое имеет два корня х</a:t>
            </a:r>
            <a:r>
              <a:rPr lang="ru-RU" sz="2400" baseline="-25000" dirty="0"/>
              <a:t>1</a:t>
            </a:r>
            <a:r>
              <a:rPr lang="ru-RU" sz="2400" dirty="0"/>
              <a:t>=21, х</a:t>
            </a:r>
            <a:r>
              <a:rPr lang="ru-RU" sz="2400" baseline="-25000" dirty="0"/>
              <a:t>2</a:t>
            </a:r>
            <a:r>
              <a:rPr lang="ru-RU" sz="2400" dirty="0"/>
              <a:t>=7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Если положить, что а</a:t>
            </a:r>
            <a:r>
              <a:rPr lang="ru-RU" sz="2400" baseline="-25000" dirty="0"/>
              <a:t>2</a:t>
            </a:r>
            <a:r>
              <a:rPr lang="ru-RU" sz="2400" dirty="0"/>
              <a:t>=7, а</a:t>
            </a:r>
            <a:r>
              <a:rPr lang="ru-RU" sz="2400" baseline="-25000" dirty="0"/>
              <a:t>9</a:t>
            </a:r>
            <a:r>
              <a:rPr lang="ru-RU" sz="2400" dirty="0"/>
              <a:t>=21,то  получится возрастающая прогрессия 5;7;…, если же считать, что  а</a:t>
            </a:r>
            <a:r>
              <a:rPr lang="ru-RU" sz="2400" baseline="-25000" dirty="0"/>
              <a:t>2</a:t>
            </a:r>
            <a:r>
              <a:rPr lang="ru-RU" sz="2400" dirty="0"/>
              <a:t>=21,   а</a:t>
            </a:r>
            <a:r>
              <a:rPr lang="ru-RU" sz="2400" baseline="-25000" dirty="0"/>
              <a:t>9</a:t>
            </a:r>
            <a:r>
              <a:rPr lang="ru-RU" sz="2400" dirty="0"/>
              <a:t>=7, то придём к убывающей прогрессии 23;21;19;…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899592" y="2276872"/>
            <a:ext cx="72008" cy="64807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611560" y="3717032"/>
            <a:ext cx="72008" cy="64807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694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Microsoft Equation 3.0</vt:lpstr>
      <vt:lpstr>Слайд 1</vt:lpstr>
      <vt:lpstr>Слайд 2</vt:lpstr>
      <vt:lpstr>Не решая уравнение   х2-3х-10=0, вычислите сумму кубов его корней. </vt:lpstr>
      <vt:lpstr> Корни уравнения  х2-bх-в=0  таковы, что х13 +х2 3 + х13 х2 3 =75. Найдите b.</vt:lpstr>
      <vt:lpstr>Пусть  х1; х2 – корни данного уравнения  3х2+14х-14=0. Сравните с 1 значение дроби  </vt:lpstr>
      <vt:lpstr>При каком значении параметра а корни  х1 и х2  уравнения х2+3х+а=0 удовлетворяют равенству  х1/ х1 + х2/ х1 +а &gt; 0? </vt:lpstr>
      <vt:lpstr>Вычислите без помощи таблиц  lg2 и  lg5 ,  зная , что   lg2·lg5 =0,2104 </vt:lpstr>
      <vt:lpstr>Чему равна сумма α и β, если tg α и tg β являются корнями уравнения  6х2 - 5х+1=0? </vt:lpstr>
      <vt:lpstr>Сумма десяти первых членов арифметической прогрессии равна 140, а произведение второго и девятого членов равно 147. Найти прогрессию.</vt:lpstr>
      <vt:lpstr>Длины катетов некоторого прямоугольного треугольника являются корнями уравнения х2  - х+1=0. Не решая данного уравнения найдите радиус   r   окружности, вписанной в этот треугольник</vt:lpstr>
      <vt:lpstr>Решите систему</vt:lpstr>
      <vt:lpstr>Решите систему  уравнений: </vt:lpstr>
      <vt:lpstr>Домашнее задание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</dc:creator>
  <cp:lastModifiedBy>Ната</cp:lastModifiedBy>
  <cp:revision>14</cp:revision>
  <dcterms:created xsi:type="dcterms:W3CDTF">2014-12-08T21:25:08Z</dcterms:created>
  <dcterms:modified xsi:type="dcterms:W3CDTF">2014-12-08T22:33:33Z</dcterms:modified>
</cp:coreProperties>
</file>