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5" autoAdjust="0"/>
    <p:restoredTop sz="94659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15674-2CC2-4C9E-B476-91BD3ED450C5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FB767-8CBF-4C96-83A3-7EA9123A0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FB767-8CBF-4C96-83A3-7EA9123A094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FB767-8CBF-4C96-83A3-7EA9123A094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DF399B-F3CA-43D3-9F4E-1DBD9F77C2D4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3AB7D9-C87E-44AD-9945-B1A948062F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cut thruBlk="1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Microsoft_Office_PowerPoint2.sld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3571900"/>
          </a:xfrm>
        </p:spPr>
        <p:txBody>
          <a:bodyPr/>
          <a:lstStyle/>
          <a:p>
            <a:r>
              <a:rPr lang="ru-RU" b="0" dirty="0" smtClean="0"/>
              <a:t> </a:t>
            </a:r>
            <a:r>
              <a:rPr lang="ru-RU" sz="5400" dirty="0" smtClean="0">
                <a:solidFill>
                  <a:srgbClr val="FFFF00"/>
                </a:solidFill>
              </a:rPr>
              <a:t>"</a:t>
            </a:r>
            <a:r>
              <a:rPr lang="ru-RU" sz="5400" dirty="0" err="1" smtClean="0">
                <a:solidFill>
                  <a:srgbClr val="FFFF00"/>
                </a:solidFill>
              </a:rPr>
              <a:t>Чапаевская</a:t>
            </a:r>
            <a:r>
              <a:rPr lang="ru-RU" sz="5400" dirty="0" smtClean="0">
                <a:solidFill>
                  <a:srgbClr val="FFFF00"/>
                </a:solidFill>
              </a:rPr>
              <a:t> основная общеобразовательная школа"</a:t>
            </a:r>
            <a:endParaRPr lang="ru-RU" sz="5400" i="1" dirty="0">
              <a:solidFill>
                <a:srgbClr val="FFFF00"/>
              </a:solidFill>
              <a:latin typeface="Arial" pitchFamily="34" charset="0"/>
              <a:cs typeface="Gautami" pitchFamily="2"/>
            </a:endParaRPr>
          </a:p>
        </p:txBody>
      </p:sp>
      <p:pic>
        <p:nvPicPr>
          <p:cNvPr id="3074" name="Picture 2" descr="C:\Documents and Settings\Admin\Рабочий стол\shco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9" y="214290"/>
            <a:ext cx="4429156" cy="25419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Регулятивные </a:t>
            </a:r>
            <a:r>
              <a:rPr lang="ru-RU" dirty="0" smtClean="0"/>
              <a:t>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Целеполагание</a:t>
            </a:r>
          </a:p>
          <a:p>
            <a:r>
              <a:rPr lang="ru-RU" dirty="0" smtClean="0"/>
              <a:t>Прогнозирование</a:t>
            </a:r>
          </a:p>
          <a:p>
            <a:r>
              <a:rPr lang="ru-RU" dirty="0" smtClean="0"/>
              <a:t>Планирование</a:t>
            </a:r>
          </a:p>
          <a:p>
            <a:r>
              <a:rPr lang="ru-RU" dirty="0" smtClean="0"/>
              <a:t>Контроль</a:t>
            </a:r>
          </a:p>
          <a:p>
            <a:r>
              <a:rPr lang="ru-RU" dirty="0" smtClean="0"/>
              <a:t>Коррекция</a:t>
            </a:r>
          </a:p>
          <a:p>
            <a:r>
              <a:rPr lang="ru-RU" dirty="0" smtClean="0"/>
              <a:t>Оценка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Коммуникативные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Планирование учебного сотрудничества</a:t>
            </a:r>
          </a:p>
          <a:p>
            <a:r>
              <a:rPr lang="ru-RU" dirty="0" smtClean="0"/>
              <a:t>Постановка вопроса</a:t>
            </a:r>
          </a:p>
          <a:p>
            <a:r>
              <a:rPr lang="ru-RU" dirty="0" smtClean="0"/>
              <a:t>Постановка речевых высказываний</a:t>
            </a:r>
          </a:p>
          <a:p>
            <a:r>
              <a:rPr lang="ru-RU" dirty="0" smtClean="0"/>
              <a:t>Лидерства и согласование действий с партнёрам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Личностные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Действие смыслообразования</a:t>
            </a:r>
          </a:p>
          <a:p>
            <a:r>
              <a:rPr lang="ru-RU" dirty="0" smtClean="0"/>
              <a:t>Действие самоопределения</a:t>
            </a:r>
          </a:p>
          <a:p>
            <a:r>
              <a:rPr lang="ru-RU" dirty="0" smtClean="0"/>
              <a:t>Действия нравственного – эстетического оценивания.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 проектирования </a:t>
            </a:r>
            <a:br>
              <a:rPr lang="ru-RU" dirty="0" smtClean="0"/>
            </a:br>
            <a:r>
              <a:rPr lang="ru-RU" dirty="0" smtClean="0"/>
              <a:t>2 этап  2012-2014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Провести диагностику на входе в 1-ом, </a:t>
            </a:r>
          </a:p>
          <a:p>
            <a:pPr>
              <a:buNone/>
            </a:pPr>
            <a:r>
              <a:rPr lang="ru-RU" dirty="0" smtClean="0"/>
              <a:t>     на выходе из 1- го; на входе в 2-ом, на</a:t>
            </a:r>
          </a:p>
          <a:p>
            <a:pPr>
              <a:buNone/>
            </a:pPr>
            <a:r>
              <a:rPr lang="ru-RU" dirty="0" smtClean="0"/>
              <a:t>     на выходе из 2-го; на входе в 3-й класс, на выходе из 3-го класса.</a:t>
            </a:r>
          </a:p>
          <a:p>
            <a:pPr>
              <a:buNone/>
            </a:pPr>
            <a:r>
              <a:rPr lang="ru-RU" dirty="0" smtClean="0"/>
              <a:t> * ЦЕЛЬ ЭТАПА – отслеживать развитие ууд   у каждого учащегося</a:t>
            </a:r>
          </a:p>
          <a:p>
            <a:pPr>
              <a:buNone/>
            </a:pPr>
            <a:r>
              <a:rPr lang="ru-RU" dirty="0" smtClean="0"/>
              <a:t> * Сравнивать результаты с общероссийским уровнем</a:t>
            </a:r>
          </a:p>
          <a:p>
            <a:pPr>
              <a:buNone/>
            </a:pPr>
            <a:r>
              <a:rPr lang="ru-RU" dirty="0" smtClean="0"/>
              <a:t> *  Формировать у учеников максимально положительное отношение к тестированию. </a:t>
            </a:r>
          </a:p>
          <a:p>
            <a:pPr>
              <a:buNone/>
            </a:pPr>
            <a:r>
              <a:rPr lang="ru-RU" dirty="0" smtClean="0"/>
              <a:t>     Нацелить их на достижение высоких результатов.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4786314" y="4786322"/>
          <a:ext cx="3971925" cy="1828792"/>
        </p:xfrm>
        <a:graphic>
          <a:graphicData uri="http://schemas.openxmlformats.org/presentationml/2006/ole">
            <p:oleObj spid="_x0000_s1025" name="Слайд" r:id="rId3" imgW="4568900" imgH="3425883" progId="PowerPoint.Slide.12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4282" y="142852"/>
          <a:ext cx="8929718" cy="4429156"/>
        </p:xfrm>
        <a:graphic>
          <a:graphicData uri="http://schemas.openxmlformats.org/presentationml/2006/ole">
            <p:oleObj spid="_x0000_s1027" name="Слайд" r:id="rId4" imgW="2718904" imgH="2040615" progId="PowerPoint.Slide.12">
              <p:embed/>
            </p:oleObj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229600" cy="2786082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C</a:t>
            </a:r>
            <a:r>
              <a:rPr lang="ru-RU" sz="4000" dirty="0" smtClean="0">
                <a:solidFill>
                  <a:srgbClr val="FF0000"/>
                </a:solidFill>
              </a:rPr>
              <a:t>истема диагностики метапредметных и личностных результатов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Начального образования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843738" cy="33120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Documents and Settings\Admin\Рабочий стол\girl_getting_ready_for_scho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357562"/>
            <a:ext cx="3643338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Обоснования выбора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</a:rPr>
              <a:t>Федеральный государственный стандарт начального общего образования в качестве нового образовательного стандарта  предлагает совокупность личностных , метапредметных  и предметных результатов освоения  основной образовательной программы. В связи с этим и   встала задача проведения диагностики личностных и метапредметных результатов.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</a:rPr>
              <a:t> Диагностирования интеллектуальных, организационных, коммуникативных, нравственно – оценочных умений учащихся.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-   Данные умения являются показателем функциональной грамотности , которая проявляется успешно решать различные жизненные задачи.</a:t>
            </a:r>
          </a:p>
          <a:p>
            <a:pPr>
              <a:buFontTx/>
              <a:buChar char="-"/>
            </a:pP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5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Ребёнок учится лучше  и научится большему: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* Когда  он изучает то, что соответствует его интересу и потребностям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* Когда  он изучает то, что соответствует его возможностям.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* Когда   в процессе обучения он может использовать, имеющийся у него личный опыт.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*  Когда он может реализовать свои знания и опыт в активной деятельности.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ru-RU" b="1" dirty="0" smtClean="0">
                <a:solidFill>
                  <a:srgbClr val="FF0000"/>
                </a:solidFill>
              </a:rPr>
              <a:t>* УУД ОБЕСПЕЧИВАЮТ ВЫСОКУЮ ЭФФЕКТИВНОСТЬ РЕШЕНИЯ ЖИЗНЕННЫХ ЗАДАЧ И ВОЗМОЖНОСТЬ  САМОРАЗВИТИЯ УЧАЩИХСЯ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FF00"/>
                </a:solidFill>
              </a:rPr>
              <a:t>Выявления проблемы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>
                <a:solidFill>
                  <a:srgbClr val="FFFF00"/>
                </a:solidFill>
              </a:rPr>
              <a:t>Универсальные учебные действия обеспечивают учащегося к саморазвитию  и самосовершенствованию посредством сознательного и активного присвоения нового социального опыта. </a:t>
            </a:r>
          </a:p>
          <a:p>
            <a:pPr>
              <a:buNone/>
            </a:pPr>
            <a:r>
              <a:rPr lang="ru-RU" smtClean="0">
                <a:solidFill>
                  <a:srgbClr val="FFFF00"/>
                </a:solidFill>
              </a:rPr>
              <a:t>   Это надёжный путь повышения качества образования.</a:t>
            </a:r>
          </a:p>
          <a:p>
            <a:r>
              <a:rPr lang="ru-RU" b="1" smtClean="0">
                <a:solidFill>
                  <a:srgbClr val="FFFF00"/>
                </a:solidFill>
              </a:rPr>
              <a:t>                      ПРОБЛЕМА</a:t>
            </a:r>
          </a:p>
          <a:p>
            <a:pPr>
              <a:buNone/>
            </a:pPr>
            <a:r>
              <a:rPr lang="ru-RU" b="1" smtClean="0">
                <a:solidFill>
                  <a:srgbClr val="FFFF00"/>
                </a:solidFill>
              </a:rPr>
              <a:t>   Выяснить при помощи диагностики насколько в учебном  процессе обеспечивается достижения конкретных личностных и метапредметных результатов, развитие конкретных универсальных учебных действий.</a:t>
            </a:r>
          </a:p>
          <a:p>
            <a:pPr>
              <a:buNone/>
            </a:pPr>
            <a:r>
              <a:rPr lang="ru-RU" b="1" smtClean="0">
                <a:solidFill>
                  <a:srgbClr val="FFFF00"/>
                </a:solidFill>
              </a:rPr>
              <a:t>    </a:t>
            </a:r>
          </a:p>
          <a:p>
            <a:pPr>
              <a:buNone/>
            </a:pPr>
            <a:r>
              <a:rPr lang="ru-RU" i="1" smtClean="0"/>
              <a:t>     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Цель: </a:t>
            </a:r>
            <a:r>
              <a:rPr lang="ru-RU" sz="3100" dirty="0" smtClean="0">
                <a:solidFill>
                  <a:schemeClr val="tx2">
                    <a:lumMod val="75000"/>
                  </a:schemeClr>
                </a:solidFill>
              </a:rPr>
              <a:t>создать условия для формирования             универсальных учебных действий</a:t>
            </a:r>
            <a:endParaRPr lang="ru-RU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Задачи :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- Отслеживать промежуточные и  итоговые 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 результаты.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-  Увидеть возможности индивидуального  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подхода  к развитию каждого учащегося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( по каким умением он успешен, а по каким 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ему необходимо поддержка педагога и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  родителей)</a:t>
            </a: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      -   Создать условия для реализации проекта.</a:t>
            </a:r>
          </a:p>
          <a:p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76"/>
            <a:ext cx="8229600" cy="273748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Объект :    учебная деятельность школьников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Субъект:    учащиеся 1 ступени обучения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Сроки реализации -   2011 – 2015годы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Documents and Settings\Admin\Рабочий стол\boo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095" y="5214876"/>
            <a:ext cx="2053905" cy="1643124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ADHD-child-school-150x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85728"/>
            <a:ext cx="4000528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проектирования</a:t>
            </a:r>
            <a:br>
              <a:rPr lang="ru-RU" dirty="0" smtClean="0"/>
            </a:br>
            <a:r>
              <a:rPr lang="ru-RU" dirty="0" smtClean="0"/>
              <a:t>1 этап 2011-2012г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литературу по данному вопросу.</a:t>
            </a:r>
          </a:p>
          <a:p>
            <a:pPr>
              <a:buNone/>
            </a:pPr>
            <a:r>
              <a:rPr lang="ru-RU" dirty="0" smtClean="0"/>
              <a:t>     Место универсальных учебных действий</a:t>
            </a:r>
          </a:p>
          <a:p>
            <a:pPr>
              <a:buNone/>
            </a:pPr>
            <a:r>
              <a:rPr lang="ru-RU" dirty="0" smtClean="0"/>
              <a:t>     в учебном - воспитательном процессе</a:t>
            </a:r>
          </a:p>
          <a:p>
            <a:pPr>
              <a:buNone/>
            </a:pPr>
            <a:r>
              <a:rPr lang="ru-RU" dirty="0" smtClean="0"/>
              <a:t>ЦЕЛЬ – раскрыть содержание универсальных  </a:t>
            </a:r>
          </a:p>
          <a:p>
            <a:pPr>
              <a:buNone/>
            </a:pPr>
            <a:r>
              <a:rPr lang="ru-RU" dirty="0" smtClean="0"/>
              <a:t>               учебных действий, которые могут  быть</a:t>
            </a:r>
          </a:p>
          <a:p>
            <a:pPr>
              <a:buNone/>
            </a:pPr>
            <a:r>
              <a:rPr lang="ru-RU" dirty="0" smtClean="0"/>
              <a:t>              сформированы на начальной ступени </a:t>
            </a:r>
          </a:p>
          <a:p>
            <a:pPr>
              <a:buNone/>
            </a:pPr>
            <a:r>
              <a:rPr lang="ru-RU" dirty="0" smtClean="0"/>
              <a:t>              обучения.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Познавательное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информацией</a:t>
            </a:r>
          </a:p>
          <a:p>
            <a:r>
              <a:rPr lang="ru-RU" dirty="0" smtClean="0"/>
              <a:t>Работа с учебными моделями</a:t>
            </a:r>
          </a:p>
          <a:p>
            <a:r>
              <a:rPr lang="ru-RU" dirty="0" smtClean="0"/>
              <a:t>Использование знаков символических средств  </a:t>
            </a:r>
          </a:p>
          <a:p>
            <a:r>
              <a:rPr lang="ru-RU" dirty="0" smtClean="0"/>
              <a:t>Выполнение логических операций</a:t>
            </a:r>
          </a:p>
          <a:p>
            <a:pPr>
              <a:buNone/>
            </a:pPr>
            <a:r>
              <a:rPr lang="ru-RU" dirty="0" smtClean="0"/>
              <a:t>           * сравнение</a:t>
            </a:r>
          </a:p>
          <a:p>
            <a:pPr>
              <a:buNone/>
            </a:pPr>
            <a:r>
              <a:rPr lang="ru-RU" dirty="0" smtClean="0"/>
              <a:t>           * анализ и синтез</a:t>
            </a:r>
          </a:p>
          <a:p>
            <a:pPr>
              <a:buNone/>
            </a:pPr>
            <a:r>
              <a:rPr lang="ru-RU" dirty="0" smtClean="0"/>
              <a:t>           * обобщение</a:t>
            </a:r>
          </a:p>
          <a:p>
            <a:pPr>
              <a:buNone/>
            </a:pPr>
            <a:r>
              <a:rPr lang="ru-RU" dirty="0" smtClean="0"/>
              <a:t>           * классификация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470</Words>
  <Application>Microsoft Office PowerPoint</Application>
  <PresentationFormat>Экран (4:3)</PresentationFormat>
  <Paragraphs>79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Апекс</vt:lpstr>
      <vt:lpstr>Слайд</vt:lpstr>
      <vt:lpstr> "Чапаевская основная общеобразовательная школа"</vt:lpstr>
      <vt:lpstr>Cистема диагностики метапредметных и личностных результатов Начального образования</vt:lpstr>
      <vt:lpstr>Обоснования выбора темы</vt:lpstr>
      <vt:lpstr>Актуальность</vt:lpstr>
      <vt:lpstr>Выявления проблемы</vt:lpstr>
      <vt:lpstr>Цель: создать условия для формирования             универсальных учебных действий</vt:lpstr>
      <vt:lpstr>Слайд 7</vt:lpstr>
      <vt:lpstr>Этапы проектирования 1 этап 2011-2012г</vt:lpstr>
      <vt:lpstr>Познавательное УУД</vt:lpstr>
      <vt:lpstr>Регулятивные УУД</vt:lpstr>
      <vt:lpstr>Коммуникативные УУД</vt:lpstr>
      <vt:lpstr>Личностные УУД</vt:lpstr>
      <vt:lpstr>Этап проектирования  2 этап  2012-2014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Cистема диагностики метапредметных и личностных результатов Начального образования</dc:title>
  <dc:creator>Admin</dc:creator>
  <cp:lastModifiedBy>user</cp:lastModifiedBy>
  <cp:revision>73</cp:revision>
  <dcterms:created xsi:type="dcterms:W3CDTF">2013-12-20T12:40:25Z</dcterms:created>
  <dcterms:modified xsi:type="dcterms:W3CDTF">2014-02-05T01:44:38Z</dcterms:modified>
</cp:coreProperties>
</file>