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sldIdLst>
    <p:sldId id="257" r:id="rId2"/>
    <p:sldId id="259" r:id="rId3"/>
    <p:sldId id="262" r:id="rId4"/>
    <p:sldId id="263" r:id="rId5"/>
    <p:sldId id="261" r:id="rId6"/>
    <p:sldId id="265" r:id="rId7"/>
    <p:sldId id="277" r:id="rId8"/>
    <p:sldId id="278" r:id="rId9"/>
    <p:sldId id="266" r:id="rId10"/>
    <p:sldId id="267" r:id="rId11"/>
    <p:sldId id="268" r:id="rId12"/>
    <p:sldId id="269" r:id="rId13"/>
    <p:sldId id="270" r:id="rId14"/>
    <p:sldId id="272" r:id="rId15"/>
    <p:sldId id="274" r:id="rId16"/>
    <p:sldId id="275" r:id="rId17"/>
    <p:sldId id="276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9" autoAdjust="0"/>
    <p:restoredTop sz="94660"/>
  </p:normalViewPr>
  <p:slideViewPr>
    <p:cSldViewPr>
      <p:cViewPr>
        <p:scale>
          <a:sx n="75" d="100"/>
          <a:sy n="75" d="100"/>
        </p:scale>
        <p:origin x="9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62467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468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469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470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471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472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473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2474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2475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2476" name="Rectangle 1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B7070232-F33A-47DF-8CDB-D69A8E66B548}" type="datetimeFigureOut">
              <a:rPr lang="ru-RU"/>
              <a:pPr/>
              <a:t>06.11.2015</a:t>
            </a:fld>
            <a:endParaRPr lang="ru-RU"/>
          </a:p>
        </p:txBody>
      </p:sp>
      <p:sp>
        <p:nvSpPr>
          <p:cNvPr id="62477" name="Rectangle 1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2478" name="Rectangle 1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434D2E2-CB06-4D4D-8F40-CEB52EF5ED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76A2D1-A5AD-4269-937B-A5B61C98A24D}" type="datetimeFigureOut">
              <a:rPr lang="ru-RU"/>
              <a:pPr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D5E7C2-EEC8-4D46-980A-0FC46A2F91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AA47C7-E441-48D8-902B-264B1C4BA523}" type="datetimeFigureOut">
              <a:rPr lang="ru-RU"/>
              <a:pPr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9302F0-D8BD-4EA1-B977-7367C6996B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EE9014-AA91-4B18-868C-02DB561D6D1F}" type="datetimeFigureOut">
              <a:rPr lang="ru-RU"/>
              <a:pPr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5FA274-107E-4A41-A9FA-12B69E90CF6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EB4D79-109D-488D-89BA-29BB13B4CF87}" type="datetimeFigureOut">
              <a:rPr lang="ru-RU"/>
              <a:pPr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D87C19-ED7E-4388-AA2F-392B55D084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55EC43-F2F3-4F41-AECD-05D6B4283B94}" type="datetimeFigureOut">
              <a:rPr lang="ru-RU"/>
              <a:pPr/>
              <a:t>06.11.2015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C52C2C-B859-4BE0-81DE-B73A336B5F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87B644-1846-4268-9211-A4FE3A5F0956}" type="datetimeFigureOut">
              <a:rPr lang="ru-RU"/>
              <a:pPr/>
              <a:t>06.11.2015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0C657-1A0A-419B-9EC2-30C7495F11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95BABB-2F4F-45AE-B98D-0F48D99D2F1F}" type="datetimeFigureOut">
              <a:rPr lang="ru-RU"/>
              <a:pPr/>
              <a:t>06.11.2015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AD233-4172-486C-8163-6A94B44E30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36010C-3693-4C6D-B977-ED04849DB49E}" type="datetimeFigureOut">
              <a:rPr lang="ru-RU"/>
              <a:pPr/>
              <a:t>06.11.2015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D5C46-4FC5-4153-9039-E0F17978C7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C416FB-60D4-4D13-8A81-296C7D7F1C19}" type="datetimeFigureOut">
              <a:rPr lang="ru-RU"/>
              <a:pPr/>
              <a:t>06.11.2015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77557F-ED35-451C-BDC6-565582102A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557363-4083-4771-A86D-F8199A57677D}" type="datetimeFigureOut">
              <a:rPr lang="ru-RU"/>
              <a:pPr/>
              <a:t>06.11.2015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EB72DE-8D96-4A2F-B3B0-6431B4CD91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61443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44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45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46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47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48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49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450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51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452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fld id="{3643ACCB-603E-434A-BAC8-0210D9E5AC0F}" type="datetimeFigureOut">
              <a:rPr lang="ru-RU"/>
              <a:pPr/>
              <a:t>06.11.2015</a:t>
            </a:fld>
            <a:endParaRPr lang="ru-RU"/>
          </a:p>
        </p:txBody>
      </p:sp>
      <p:sp>
        <p:nvSpPr>
          <p:cNvPr id="61453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1454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fld id="{F1C538D0-2248-4668-BA88-E6C0B447F3E4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mishka.by/sites/mishka.by/files/zaic_xvasta.jpg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WordArt 7"/>
          <p:cNvSpPr>
            <a:spLocks noChangeArrowheads="1" noChangeShapeType="1" noTextEdit="1"/>
          </p:cNvSpPr>
          <p:nvPr/>
        </p:nvSpPr>
        <p:spPr bwMode="auto">
          <a:xfrm rot="183822">
            <a:off x="468313" y="620713"/>
            <a:ext cx="8280400" cy="3814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800" b="1" kern="10" spc="-18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</a:rPr>
              <a:t>Использование   проблемных      ситуаций </a:t>
            </a:r>
          </a:p>
          <a:p>
            <a:pPr algn="ctr"/>
            <a:r>
              <a:rPr lang="ru-RU" sz="1800" b="1" kern="10" spc="-18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</a:rPr>
              <a:t>на   уроках   русского   языка</a:t>
            </a:r>
          </a:p>
          <a:p>
            <a:pPr algn="ctr"/>
            <a:r>
              <a:rPr lang="ru-RU" sz="1800" b="1" kern="10" spc="-18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</a:rPr>
              <a:t> для   развития   интеллекта  младших   школьников</a:t>
            </a:r>
          </a:p>
        </p:txBody>
      </p:sp>
      <p:sp>
        <p:nvSpPr>
          <p:cNvPr id="12290" name="WordArt 9"/>
          <p:cNvSpPr>
            <a:spLocks noChangeArrowheads="1" noChangeShapeType="1" noTextEdit="1"/>
          </p:cNvSpPr>
          <p:nvPr/>
        </p:nvSpPr>
        <p:spPr bwMode="auto">
          <a:xfrm>
            <a:off x="4572000" y="4941888"/>
            <a:ext cx="3744913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Кандыкова Елена Николаевна</a:t>
            </a:r>
          </a:p>
          <a:p>
            <a:pPr algn="ctr"/>
            <a:r>
              <a:rPr lang="ru-RU" sz="1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учитель начальных классов</a:t>
            </a:r>
          </a:p>
          <a:p>
            <a:pPr algn="ctr"/>
            <a:r>
              <a:rPr lang="ru-RU" sz="1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МБОУ "СОШ № 11"</a:t>
            </a:r>
          </a:p>
          <a:p>
            <a:pPr algn="ctr"/>
            <a:r>
              <a:rPr lang="ru-RU" sz="1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город Абакан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r>
              <a:rPr lang="ru-RU" sz="4000" b="1">
                <a:solidFill>
                  <a:srgbClr val="FF0000"/>
                </a:solidFill>
              </a:rPr>
              <a:t>Побуждающий от проблемной ситуации диалог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844675"/>
            <a:ext cx="8291513" cy="4281488"/>
          </a:xfrm>
          <a:ln/>
        </p:spPr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800">
                <a:solidFill>
                  <a:srgbClr val="17375E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Этот метод требует последовательного осуществления 4 действий:</a:t>
            </a:r>
          </a:p>
          <a:p>
            <a:pPr marL="609600" indent="-609600">
              <a:lnSpc>
                <a:spcPct val="80000"/>
              </a:lnSpc>
            </a:pPr>
            <a:endParaRPr lang="ru-RU" sz="2800">
              <a:solidFill>
                <a:srgbClr val="17375E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609600" indent="-609600">
              <a:lnSpc>
                <a:spcPct val="80000"/>
              </a:lnSpc>
            </a:pPr>
            <a:r>
              <a:rPr lang="ru-RU" sz="2800">
                <a:solidFill>
                  <a:srgbClr val="17375E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Создания проблемной ситуации</a:t>
            </a:r>
          </a:p>
          <a:p>
            <a:pPr marL="609600" indent="-609600">
              <a:lnSpc>
                <a:spcPct val="80000"/>
              </a:lnSpc>
            </a:pPr>
            <a:r>
              <a:rPr lang="ru-RU" sz="2800">
                <a:solidFill>
                  <a:srgbClr val="17375E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Побуждение к осознанию противоречия проблемной ситуации</a:t>
            </a:r>
          </a:p>
          <a:p>
            <a:pPr marL="609600" indent="-609600">
              <a:lnSpc>
                <a:spcPct val="80000"/>
              </a:lnSpc>
            </a:pPr>
            <a:r>
              <a:rPr lang="ru-RU" sz="2800">
                <a:solidFill>
                  <a:srgbClr val="17375E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Побуждение к формулированию учебной проблемы</a:t>
            </a:r>
          </a:p>
          <a:p>
            <a:pPr marL="609600" indent="-609600">
              <a:lnSpc>
                <a:spcPct val="80000"/>
              </a:lnSpc>
            </a:pPr>
            <a:r>
              <a:rPr lang="ru-RU" sz="2800">
                <a:solidFill>
                  <a:srgbClr val="17375E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Принятие предлагаемых учениками формулировок учебной проблемы</a:t>
            </a:r>
          </a:p>
          <a:p>
            <a:pPr marL="609600" indent="-609600">
              <a:lnSpc>
                <a:spcPct val="80000"/>
              </a:lnSpc>
            </a:pPr>
            <a:endParaRPr lang="ru-RU" sz="2800">
              <a:solidFill>
                <a:srgbClr val="17375E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609600" indent="-609600">
              <a:lnSpc>
                <a:spcPct val="80000"/>
              </a:lnSpc>
            </a:pP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274638"/>
            <a:ext cx="8459787" cy="1143000"/>
          </a:xfrm>
          <a:ln/>
        </p:spPr>
        <p:txBody>
          <a:bodyPr/>
          <a:lstStyle/>
          <a:p>
            <a:r>
              <a:rPr lang="ru-RU" sz="4000" b="1">
                <a:solidFill>
                  <a:srgbClr val="FF0000"/>
                </a:solidFill>
              </a:rPr>
              <a:t>Побуждение к осознанию </a:t>
            </a:r>
            <a:br>
              <a:rPr lang="ru-RU" sz="4000" b="1">
                <a:solidFill>
                  <a:srgbClr val="FF0000"/>
                </a:solidFill>
              </a:rPr>
            </a:br>
            <a:r>
              <a:rPr lang="ru-RU" sz="4000" b="1">
                <a:solidFill>
                  <a:srgbClr val="FF0000"/>
                </a:solidFill>
              </a:rPr>
              <a:t>противоречия проблемной ситуации</a:t>
            </a:r>
            <a:endParaRPr lang="ru-RU" sz="4000" b="1">
              <a:solidFill>
                <a:srgbClr val="17375E"/>
              </a:solidFill>
            </a:endParaRP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000" b="1">
                <a:solidFill>
                  <a:srgbClr val="984807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Что вас удивило?                                Что интересного заметили?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000" b="1">
                <a:solidFill>
                  <a:srgbClr val="63252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Почему вы удивились?                Сколько существует теорий?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000" b="1">
                <a:solidFill>
                  <a:srgbClr val="40315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Сколько же в нашем классе разных мнений?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000" b="1">
                <a:solidFill>
                  <a:srgbClr val="0033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Вы что предполагали?           А что получилось на самом деле?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000" b="1">
                <a:solidFill>
                  <a:srgbClr val="25406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Вы смогли выполнить задание?                   В чём затруднение?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000" b="1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Почему не можем выполнить задание? Чем оно отличается от предыдущего?</a:t>
            </a:r>
          </a:p>
          <a:p>
            <a:r>
              <a:rPr lang="ru-RU" sz="2000" b="1">
                <a:solidFill>
                  <a:srgbClr val="953735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Что вы хотели сделать?                  Какие знания применили?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000" b="1">
                <a:solidFill>
                  <a:srgbClr val="953735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Задание выполнено?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000" b="1"/>
              <a:t>Какова будет тема урока?                     Какой возникает вопрос?</a:t>
            </a:r>
          </a:p>
          <a:p>
            <a:endParaRPr lang="ru-RU" sz="2000" b="1">
              <a:solidFill>
                <a:srgbClr val="953735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ru-RU" b="1">
                <a:solidFill>
                  <a:srgbClr val="FF0000"/>
                </a:solidFill>
              </a:rPr>
              <a:t>Подводящий к теме диалог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sz="half" idx="1"/>
          </p:nvPr>
        </p:nvSpPr>
        <p:spPr>
          <a:ln/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tx2"/>
                </a:solidFill>
                <a:effectLst/>
              </a:rPr>
              <a:t>Учитель:                                                Спишите из упражнения слова                          </a:t>
            </a:r>
            <a:r>
              <a:rPr lang="ru-RU" sz="2000" i="1">
                <a:solidFill>
                  <a:schemeClr val="tx2"/>
                </a:solidFill>
                <a:effectLst/>
              </a:rPr>
              <a:t>забег, поход, подкоп.</a:t>
            </a:r>
          </a:p>
          <a:p>
            <a:pPr>
              <a:lnSpc>
                <a:spcPct val="90000"/>
              </a:lnSpc>
            </a:pPr>
            <a:r>
              <a:rPr lang="ru-RU" sz="2000">
                <a:solidFill>
                  <a:schemeClr val="tx2"/>
                </a:solidFill>
                <a:effectLst/>
              </a:rPr>
              <a:t>Поставьте ударение и подчеркните                                      безударные гласные.</a:t>
            </a:r>
          </a:p>
          <a:p>
            <a:pPr>
              <a:lnSpc>
                <a:spcPct val="90000"/>
              </a:lnSpc>
            </a:pPr>
            <a:r>
              <a:rPr lang="ru-RU" sz="2000">
                <a:solidFill>
                  <a:schemeClr val="tx2"/>
                </a:solidFill>
                <a:effectLst/>
              </a:rPr>
              <a:t>-Какое правило о безударных гласных  мы уже знаем? </a:t>
            </a:r>
          </a:p>
          <a:p>
            <a:pPr>
              <a:lnSpc>
                <a:spcPct val="90000"/>
              </a:lnSpc>
            </a:pPr>
            <a:r>
              <a:rPr lang="ru-RU" sz="2000">
                <a:solidFill>
                  <a:schemeClr val="tx2"/>
                </a:solidFill>
                <a:effectLst/>
              </a:rPr>
              <a:t>- В какой части слова находятся безударные гласные?</a:t>
            </a:r>
          </a:p>
          <a:p>
            <a:pPr>
              <a:lnSpc>
                <a:spcPct val="90000"/>
              </a:lnSpc>
            </a:pPr>
            <a:r>
              <a:rPr lang="ru-RU" sz="2000">
                <a:solidFill>
                  <a:schemeClr val="tx2"/>
                </a:solidFill>
                <a:effectLst/>
              </a:rPr>
              <a:t>-Какую тему будем изучать?                  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tx2"/>
                </a:solidFill>
                <a:effectLst/>
              </a:rPr>
              <a:t>Ученики: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000">
                <a:solidFill>
                  <a:schemeClr val="tx2"/>
                </a:solidFill>
                <a:effectLst/>
              </a:rPr>
              <a:t>записывают             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000">
                <a:solidFill>
                  <a:schemeClr val="tx2"/>
                </a:solidFill>
                <a:effectLst/>
              </a:rPr>
              <a:t>ставят ударение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tx2"/>
                </a:solidFill>
                <a:effectLst/>
              </a:rPr>
              <a:t>-подчёркивают безударные гласные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tx2"/>
                </a:solidFill>
                <a:effectLst/>
              </a:rPr>
              <a:t>- о безударной гласной в корне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000">
                <a:solidFill>
                  <a:schemeClr val="tx2"/>
                </a:solidFill>
                <a:effectLst/>
              </a:rPr>
              <a:t>в приставке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tx2"/>
                </a:solidFill>
                <a:effectLst/>
              </a:rPr>
              <a:t>- безударные гласные в приставках</a:t>
            </a:r>
          </a:p>
          <a:p>
            <a:pPr>
              <a:lnSpc>
                <a:spcPct val="90000"/>
              </a:lnSpc>
              <a:buFontTx/>
              <a:buChar char="-"/>
            </a:pPr>
            <a:endParaRPr lang="ru-RU" sz="2000"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7643813" cy="990600"/>
          </a:xfrm>
          <a:ln/>
        </p:spPr>
        <p:txBody>
          <a:bodyPr/>
          <a:lstStyle/>
          <a:p>
            <a:r>
              <a:rPr lang="ru-RU" sz="2400">
                <a:solidFill>
                  <a:srgbClr val="0000FF"/>
                </a:solidFill>
                <a:latin typeface="Times New Roman" pitchFamily="18" charset="0"/>
              </a:rPr>
              <a:t>Этот метод не требует создания проблемной ситуации.</a:t>
            </a:r>
            <a:br>
              <a:rPr lang="ru-RU" sz="240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 sz="2400">
                <a:solidFill>
                  <a:srgbClr val="0000FF"/>
                </a:solidFill>
                <a:latin typeface="Times New Roman" pitchFamily="18" charset="0"/>
              </a:rPr>
              <a:t>Это система посильных вопросов и заданий, которые пошагово приводят к формулировке темы урока.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628775"/>
            <a:ext cx="8229600" cy="4525963"/>
          </a:xfrm>
          <a:ln/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b="1">
                <a:solidFill>
                  <a:srgbClr val="63252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Подводящий к теме диалог</a:t>
            </a:r>
          </a:p>
          <a:p>
            <a:pPr algn="ctr">
              <a:spcBef>
                <a:spcPct val="0"/>
              </a:spcBef>
              <a:buFontTx/>
              <a:buChar char="•"/>
            </a:pPr>
            <a:r>
              <a:rPr lang="ru-RU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Репродуктивные задания (вспомни, выполни, повтори)</a:t>
            </a:r>
          </a:p>
          <a:p>
            <a:pPr algn="ctr">
              <a:spcBef>
                <a:spcPct val="0"/>
              </a:spcBef>
              <a:buFontTx/>
              <a:buChar char="•"/>
            </a:pPr>
            <a:r>
              <a:rPr lang="ru-RU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Мыслительные задания (сравни, разбей на группы, выдели «лишнее»)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b="1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buFont typeface="Wingdings" pitchFamily="2" charset="2"/>
              <a:buNone/>
            </a:pPr>
            <a:r>
              <a:rPr lang="ru-RU"/>
              <a:t>                                                              </a:t>
            </a:r>
          </a:p>
          <a:p>
            <a:endParaRPr lang="ru-RU"/>
          </a:p>
          <a:p>
            <a:pPr>
              <a:buFont typeface="Wingdings" pitchFamily="2" charset="2"/>
              <a:buNone/>
            </a:pPr>
            <a:endParaRPr lang="ru-RU"/>
          </a:p>
          <a:p>
            <a:endParaRPr lang="ru-RU"/>
          </a:p>
          <a:p>
            <a:endParaRPr lang="ru-RU"/>
          </a:p>
        </p:txBody>
      </p:sp>
      <p:sp>
        <p:nvSpPr>
          <p:cNvPr id="23555" name="Line 4"/>
          <p:cNvSpPr>
            <a:spLocks noChangeShapeType="1"/>
          </p:cNvSpPr>
          <p:nvPr/>
        </p:nvSpPr>
        <p:spPr bwMode="auto">
          <a:xfrm>
            <a:off x="2339975" y="2349500"/>
            <a:ext cx="0" cy="71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56" name="Line 5"/>
          <p:cNvSpPr>
            <a:spLocks noChangeShapeType="1"/>
          </p:cNvSpPr>
          <p:nvPr/>
        </p:nvSpPr>
        <p:spPr bwMode="auto">
          <a:xfrm>
            <a:off x="6227763" y="2420938"/>
            <a:ext cx="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r>
              <a:rPr lang="ru-RU" sz="4000" b="1">
                <a:solidFill>
                  <a:srgbClr val="FF0000"/>
                </a:solidFill>
              </a:rPr>
              <a:t>Сообщение темы с мотивирующим приёмом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r>
              <a:rPr lang="ru-RU"/>
              <a:t>«яркое пятно»</a:t>
            </a:r>
          </a:p>
          <a:p>
            <a:pPr>
              <a:buFont typeface="Wingdings" pitchFamily="2" charset="2"/>
              <a:buNone/>
            </a:pPr>
            <a:r>
              <a:rPr lang="ru-RU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Использование сказок, загадок, мифов, исторического материала, с целью заинтересовать</a:t>
            </a:r>
          </a:p>
          <a:p>
            <a:r>
              <a:rPr lang="ru-RU"/>
              <a:t>«актуальность»</a:t>
            </a:r>
          </a:p>
          <a:p>
            <a:pPr>
              <a:buFont typeface="Wingdings" pitchFamily="2" charset="2"/>
              <a:buNone/>
            </a:pPr>
            <a:r>
              <a:rPr lang="ru-RU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Понимание учащимися практической значимости знаний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9600" cy="847725"/>
          </a:xfrm>
          <a:ln/>
        </p:spPr>
        <p:txBody>
          <a:bodyPr/>
          <a:lstStyle/>
          <a:p>
            <a:pPr algn="l"/>
            <a:r>
              <a:rPr lang="ru-RU" sz="2000">
                <a:solidFill>
                  <a:srgbClr val="FF0000"/>
                </a:solidFill>
              </a:rPr>
              <a:t>С каким значением в словах</a:t>
            </a:r>
            <a:br>
              <a:rPr lang="ru-RU" sz="2000">
                <a:solidFill>
                  <a:srgbClr val="FF0000"/>
                </a:solidFill>
              </a:rPr>
            </a:br>
            <a:r>
              <a:rPr lang="ru-RU" sz="2000">
                <a:solidFill>
                  <a:srgbClr val="FF0000"/>
                </a:solidFill>
              </a:rPr>
              <a:t>                               используется суффикс - ищ-?</a:t>
            </a:r>
            <a:br>
              <a:rPr lang="ru-RU" sz="2000">
                <a:solidFill>
                  <a:srgbClr val="FF0000"/>
                </a:solidFill>
              </a:rPr>
            </a:br>
            <a:endParaRPr lang="ru-RU" sz="2000">
              <a:solidFill>
                <a:srgbClr val="FF0000"/>
              </a:solidFill>
            </a:endParaRP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843213" y="1341438"/>
            <a:ext cx="5843587" cy="5183187"/>
          </a:xfrm>
          <a:ln/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400">
                <a:latin typeface="Times New Roman" pitchFamily="18" charset="0"/>
              </a:rPr>
              <a:t>Жил-был заяц в лесу: летом ему было хорошо, а зимой           плохо — приходилось к крестьянам на гумно ходить, овёс воровать.</a:t>
            </a:r>
          </a:p>
          <a:p>
            <a:pPr>
              <a:lnSpc>
                <a:spcPct val="80000"/>
              </a:lnSpc>
            </a:pPr>
            <a:r>
              <a:rPr lang="ru-RU" sz="1400">
                <a:latin typeface="Times New Roman" pitchFamily="18" charset="0"/>
              </a:rPr>
              <a:t>Приходит он к одному крестьянину на гумно, а тут уж стадо зайцев. Вот он и начал им хвастать:</a:t>
            </a:r>
          </a:p>
          <a:p>
            <a:pPr>
              <a:lnSpc>
                <a:spcPct val="80000"/>
              </a:lnSpc>
            </a:pPr>
            <a:r>
              <a:rPr lang="ru-RU" sz="1400" i="1">
                <a:latin typeface="Times New Roman" pitchFamily="18" charset="0"/>
              </a:rPr>
              <a:t>— У меня не усы, а </a:t>
            </a:r>
            <a:r>
              <a:rPr lang="ru-RU" sz="1400" i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усищи</a:t>
            </a:r>
            <a:r>
              <a:rPr lang="ru-RU" sz="1400" i="1">
                <a:latin typeface="Times New Roman" pitchFamily="18" charset="0"/>
              </a:rPr>
              <a:t>, не лапы, а </a:t>
            </a:r>
            <a:r>
              <a:rPr lang="ru-RU" sz="1400" i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лáпищи, </a:t>
            </a:r>
            <a:r>
              <a:rPr lang="ru-RU" sz="1400" i="1">
                <a:latin typeface="Times New Roman" pitchFamily="18" charset="0"/>
              </a:rPr>
              <a:t>не зубы, а </a:t>
            </a:r>
            <a:r>
              <a:rPr lang="ru-RU" sz="1400" i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зýбищи </a:t>
            </a:r>
            <a:r>
              <a:rPr lang="ru-RU" sz="1400" i="1">
                <a:latin typeface="Times New Roman" pitchFamily="18" charset="0"/>
              </a:rPr>
              <a:t>— я никого не боюсь.</a:t>
            </a:r>
            <a:endParaRPr lang="ru-RU" sz="140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400">
                <a:latin typeface="Times New Roman" pitchFamily="18" charset="0"/>
              </a:rPr>
              <a:t>Зайцы и рассказали тётке вороне про эту хвáсту. Тётка ворона пошла хвасту разыскивать и нашла его под кокориной. Заяц испугался:</a:t>
            </a:r>
            <a:br>
              <a:rPr lang="ru-RU" sz="1400">
                <a:latin typeface="Times New Roman" pitchFamily="18" charset="0"/>
              </a:rPr>
            </a:br>
            <a:r>
              <a:rPr lang="ru-RU" sz="1400" i="1">
                <a:latin typeface="Times New Roman" pitchFamily="18" charset="0"/>
              </a:rPr>
              <a:t>— Тётка ворона, я больше не буду хвастать!</a:t>
            </a:r>
            <a:endParaRPr lang="ru-RU" sz="140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400" i="1">
                <a:latin typeface="Times New Roman" pitchFamily="18" charset="0"/>
              </a:rPr>
              <a:t>— А как ты хвастал?</a:t>
            </a:r>
            <a:endParaRPr lang="ru-RU" sz="140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400" i="1">
                <a:latin typeface="Times New Roman" pitchFamily="18" charset="0"/>
              </a:rPr>
              <a:t>— А у меня не усы, а </a:t>
            </a:r>
            <a:r>
              <a:rPr lang="ru-RU" sz="1400" i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усищи</a:t>
            </a:r>
            <a:r>
              <a:rPr lang="ru-RU" sz="1400" i="1">
                <a:latin typeface="Times New Roman" pitchFamily="18" charset="0"/>
              </a:rPr>
              <a:t>, не лапы </a:t>
            </a:r>
            <a:r>
              <a:rPr lang="ru-RU" sz="1400" i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лáпищи</a:t>
            </a:r>
            <a:r>
              <a:rPr lang="ru-RU" sz="1400" i="1">
                <a:latin typeface="Times New Roman" pitchFamily="18" charset="0"/>
              </a:rPr>
              <a:t>, не зубы, а </a:t>
            </a:r>
            <a:r>
              <a:rPr lang="ru-RU" sz="1400" i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зýбищи.</a:t>
            </a:r>
            <a:endParaRPr lang="ru-RU" sz="140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400">
                <a:latin typeface="Times New Roman" pitchFamily="18" charset="0"/>
              </a:rPr>
              <a:t>Вот она его маленько и потрепала:</a:t>
            </a:r>
            <a:br>
              <a:rPr lang="ru-RU" sz="1400">
                <a:latin typeface="Times New Roman" pitchFamily="18" charset="0"/>
              </a:rPr>
            </a:br>
            <a:r>
              <a:rPr lang="ru-RU" sz="1400" i="1">
                <a:latin typeface="Times New Roman" pitchFamily="18" charset="0"/>
              </a:rPr>
              <a:t>— Более не хвастай!</a:t>
            </a:r>
            <a:endParaRPr lang="ru-RU" sz="140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400">
                <a:latin typeface="Times New Roman" pitchFamily="18" charset="0"/>
              </a:rPr>
              <a:t>Раз сидела ворона на заборе, собаки её подхватили и давай мять, а заяц это увидел.</a:t>
            </a:r>
            <a:br>
              <a:rPr lang="ru-RU" sz="1400">
                <a:latin typeface="Times New Roman" pitchFamily="18" charset="0"/>
              </a:rPr>
            </a:br>
            <a:r>
              <a:rPr lang="ru-RU" sz="1400" i="1">
                <a:latin typeface="Times New Roman" pitchFamily="18" charset="0"/>
              </a:rPr>
              <a:t>«Как бы вороне помочь?»</a:t>
            </a:r>
            <a:endParaRPr lang="ru-RU" sz="140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400">
                <a:latin typeface="Times New Roman" pitchFamily="18" charset="0"/>
              </a:rPr>
              <a:t>Выскочил на горочку и сел. Собаки увидали зайца, бросили ворону — да за ним, а ворона опять на забор. А заяц от собак ушёл.</a:t>
            </a:r>
          </a:p>
          <a:p>
            <a:pPr>
              <a:lnSpc>
                <a:spcPct val="80000"/>
              </a:lnSpc>
            </a:pPr>
            <a:r>
              <a:rPr lang="ru-RU" sz="1400">
                <a:latin typeface="Times New Roman" pitchFamily="18" charset="0"/>
              </a:rPr>
              <a:t>Немного погодя ворона опять встретила этого зайца и говорит ему:</a:t>
            </a:r>
            <a:br>
              <a:rPr lang="ru-RU" sz="1400">
                <a:latin typeface="Times New Roman" pitchFamily="18" charset="0"/>
              </a:rPr>
            </a:br>
            <a:r>
              <a:rPr lang="ru-RU" sz="1400" i="1">
                <a:latin typeface="Times New Roman" pitchFamily="18" charset="0"/>
              </a:rPr>
              <a:t>— Вот ты молодец, не хвáста, а храбрец!</a:t>
            </a:r>
            <a:endParaRPr lang="ru-RU" sz="1400"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400"/>
              <a:t> </a:t>
            </a:r>
          </a:p>
          <a:p>
            <a:pPr>
              <a:lnSpc>
                <a:spcPct val="90000"/>
              </a:lnSpc>
            </a:pPr>
            <a:endParaRPr lang="ru-RU" sz="1400"/>
          </a:p>
        </p:txBody>
      </p:sp>
      <p:pic>
        <p:nvPicPr>
          <p:cNvPr id="25603" name="Рисунок 3" descr="http://www.mishka.by/sites/mishka.by/files/imagecache/post_images_250x250/zaic_xvasta.jpg">
            <a:hlinkClick r:id="rId2" tooltip="&quot;Заяц-хваста&quot;"/>
          </p:cNvPr>
          <p:cNvPicPr>
            <a:picLocks noGrp="1" noChangeAspect="1" noChangeArrowheads="1"/>
          </p:cNvPicPr>
          <p:nvPr>
            <p:ph type="body"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1557338"/>
            <a:ext cx="2211387" cy="3095625"/>
          </a:xfrm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r>
              <a:rPr lang="ru-RU" sz="4000" b="1" i="1">
                <a:solidFill>
                  <a:srgbClr val="FF0000"/>
                </a:solidFill>
              </a:rPr>
              <a:t>ПРЕИМУЩЕСТВА ПРОБЛЕМНОЙ СИТУАЦИИ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r>
              <a:rPr lang="ru-RU" sz="2000"/>
              <a:t>1.Новую информацию обучающиеся получают в ходе решения теоретических и практических проблем.</a:t>
            </a:r>
          </a:p>
          <a:p>
            <a:r>
              <a:rPr lang="ru-RU" sz="2000"/>
              <a:t>2. В ходе решения проблемы обучающийся преодолевает все трудности, его активность и самостоятельность достигают высокого уровня.</a:t>
            </a:r>
          </a:p>
          <a:p>
            <a:r>
              <a:rPr lang="ru-RU" sz="2000"/>
              <a:t>3. Темп передачи информации зависит от самих обучающихся.</a:t>
            </a:r>
          </a:p>
          <a:p>
            <a:r>
              <a:rPr lang="ru-RU" sz="2000"/>
              <a:t>4. Повышенная активность обучающихся способствует развитию положительных мотивов учения и уменьшает необходимость формальной проверки результатов.</a:t>
            </a:r>
          </a:p>
          <a:p>
            <a:r>
              <a:rPr lang="ru-RU" sz="2000"/>
              <a:t>5. Результаты обучения относительно высокие и устойчивые. Обучающиеся легче применяют полученные знания в новых ситуациях и одновременно развивают свои умения и творческие способности. </a:t>
            </a:r>
          </a:p>
          <a:p>
            <a:endParaRPr lang="ru-RU" sz="2000"/>
          </a:p>
          <a:p>
            <a:endParaRPr lang="ru-RU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endParaRPr lang="ru-RU"/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66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Спасибо за внимание!</a:t>
            </a:r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endParaRPr lang="ru-RU"/>
          </a:p>
        </p:txBody>
      </p:sp>
      <p:sp>
        <p:nvSpPr>
          <p:cNvPr id="13314" name="Содержимое 2"/>
          <p:cNvSpPr>
            <a:spLocks noGrp="1"/>
          </p:cNvSpPr>
          <p:nvPr>
            <p:ph idx="4294967295"/>
          </p:nvPr>
        </p:nvSpPr>
        <p:spPr>
          <a:xfrm>
            <a:off x="539750" y="765175"/>
            <a:ext cx="8147050" cy="4392613"/>
          </a:xfrm>
          <a:ln/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/>
              <a:t>«Если хочешь воспитать в детях смелость ума, интерес к серьёзной интеллектуальной работе, самостоятельность как личностную черту, вселить в них радость сотворчества, то создавай такие условия, чтобы искорки их мыслей образовывали царство мыслей, дай возможность им почувствовать себя в нём властелинами» </a:t>
            </a:r>
          </a:p>
          <a:p>
            <a:pPr algn="r">
              <a:buFont typeface="Wingdings" pitchFamily="2" charset="2"/>
              <a:buNone/>
            </a:pPr>
            <a:r>
              <a:rPr lang="ru-RU"/>
              <a:t> Шалва Амонашвили.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684213" y="7461250"/>
            <a:ext cx="7772400" cy="492125"/>
          </a:xfrm>
        </p:spPr>
        <p:txBody>
          <a:bodyPr anchor="b"/>
          <a:lstStyle/>
          <a:p>
            <a:pPr marL="0" indent="0">
              <a:buFont typeface="Wingdings" pitchFamily="2" charset="2"/>
              <a:buNone/>
            </a:pPr>
            <a:endParaRPr lang="ru-RU" sz="2000">
              <a:solidFill>
                <a:srgbClr val="898989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755650" y="571500"/>
            <a:ext cx="80645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>
                <a:solidFill>
                  <a:srgbClr val="FF0000"/>
                </a:solidFill>
              </a:rPr>
              <a:t>Интеллект-</a:t>
            </a:r>
            <a:r>
              <a:rPr lang="ru-RU" i="1"/>
              <a:t>  </a:t>
            </a:r>
            <a:r>
              <a:rPr lang="ru-RU"/>
              <a:t>мыслительная способность, умственное начало у человека, определяющее деятельность его. </a:t>
            </a:r>
          </a:p>
          <a:p>
            <a:r>
              <a:rPr lang="ru-RU" i="1">
                <a:solidFill>
                  <a:srgbClr val="FF0000"/>
                </a:solidFill>
              </a:rPr>
              <a:t>Интеллект по Д. Векслеру</a:t>
            </a:r>
            <a:r>
              <a:rPr lang="ru-RU" i="1"/>
              <a:t> - </a:t>
            </a:r>
            <a:r>
              <a:rPr lang="ru-RU"/>
              <a:t>«способность успешно мериться силами, жизненными обстоятельствами, используя накопленный опыт и знания». То есть интеллект рассматривается, как способность человека адаптироваться к окружающей среде. </a:t>
            </a:r>
          </a:p>
          <a:p>
            <a:r>
              <a:rPr lang="ru-RU" i="1">
                <a:solidFill>
                  <a:srgbClr val="FF0000"/>
                </a:solidFill>
              </a:rPr>
              <a:t>Мышление </a:t>
            </a:r>
            <a:r>
              <a:rPr lang="ru-RU"/>
              <a:t>- способность человека рассуждать, представляющая собою процесс отражения объективной действительности в представлениях, суждениях, понятиях. </a:t>
            </a:r>
          </a:p>
          <a:p>
            <a:r>
              <a:rPr lang="ru-RU" i="1">
                <a:solidFill>
                  <a:srgbClr val="FF0000"/>
                </a:solidFill>
              </a:rPr>
              <a:t>Деятельность</a:t>
            </a:r>
            <a:r>
              <a:rPr lang="ru-RU" i="1"/>
              <a:t> - </a:t>
            </a:r>
            <a:r>
              <a:rPr lang="ru-RU"/>
              <a:t>занятие, труд. </a:t>
            </a:r>
          </a:p>
          <a:p>
            <a:r>
              <a:rPr lang="ru-RU" i="1">
                <a:solidFill>
                  <a:srgbClr val="FF0000"/>
                </a:solidFill>
              </a:rPr>
              <a:t>Способность </a:t>
            </a:r>
            <a:r>
              <a:rPr lang="ru-RU"/>
              <a:t>1)талант, дарование; 2)умение, возможность производить какие-нибудь действия. </a:t>
            </a:r>
          </a:p>
          <a:p>
            <a:r>
              <a:rPr lang="ru-RU" i="1">
                <a:solidFill>
                  <a:srgbClr val="FF0000"/>
                </a:solidFill>
              </a:rPr>
              <a:t>Творчество </a:t>
            </a:r>
            <a:r>
              <a:rPr lang="ru-RU"/>
              <a:t>- создание чего-то нового по замыслу. </a:t>
            </a:r>
          </a:p>
          <a:p>
            <a:r>
              <a:rPr lang="ru-RU" i="1"/>
              <a:t>Технология </a:t>
            </a:r>
            <a:r>
              <a:rPr lang="ru-RU"/>
              <a:t>совокупность производственных процессов в определенной отрасли производства, а также научное описание способов производства. </a:t>
            </a:r>
          </a:p>
          <a:p>
            <a:r>
              <a:rPr lang="ru-RU"/>
              <a:t>       Определение понятий даются в соответствии с «Толковым словарём русского языка» С.И.Ожегова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836613"/>
            <a:ext cx="8229600" cy="1223962"/>
          </a:xfrm>
          <a:ln/>
        </p:spPr>
        <p:txBody>
          <a:bodyPr/>
          <a:lstStyle/>
          <a:p>
            <a:pPr algn="l"/>
            <a:r>
              <a:rPr lang="ru-RU" b="1">
                <a:solidFill>
                  <a:srgbClr val="FF0000"/>
                </a:solidFill>
              </a:rPr>
              <a:t>         </a:t>
            </a:r>
            <a:br>
              <a:rPr lang="ru-RU" b="1">
                <a:solidFill>
                  <a:srgbClr val="FF0000"/>
                </a:solidFill>
              </a:rPr>
            </a:br>
            <a:r>
              <a:rPr lang="ru-RU" b="1">
                <a:solidFill>
                  <a:srgbClr val="FF0000"/>
                </a:solidFill>
              </a:rPr>
              <a:t/>
            </a:r>
            <a:br>
              <a:rPr lang="ru-RU" b="1">
                <a:solidFill>
                  <a:srgbClr val="FF0000"/>
                </a:solidFill>
              </a:rPr>
            </a:br>
            <a:r>
              <a:rPr lang="ru-RU" b="1">
                <a:solidFill>
                  <a:srgbClr val="FF0000"/>
                </a:solidFill>
              </a:rPr>
              <a:t/>
            </a:r>
            <a:br>
              <a:rPr lang="ru-RU" b="1">
                <a:solidFill>
                  <a:srgbClr val="FF0000"/>
                </a:solidFill>
              </a:rPr>
            </a:br>
            <a:r>
              <a:rPr lang="ru-RU" b="1">
                <a:solidFill>
                  <a:srgbClr val="FF0000"/>
                </a:solidFill>
              </a:rPr>
              <a:t/>
            </a:r>
            <a:br>
              <a:rPr lang="ru-RU" b="1">
                <a:solidFill>
                  <a:srgbClr val="FF0000"/>
                </a:solidFill>
              </a:rPr>
            </a:br>
            <a:r>
              <a:rPr lang="ru-RU" b="1">
                <a:solidFill>
                  <a:srgbClr val="FF0000"/>
                </a:solidFill>
              </a:rPr>
              <a:t/>
            </a:r>
            <a:br>
              <a:rPr lang="ru-RU" b="1">
                <a:solidFill>
                  <a:srgbClr val="FF0000"/>
                </a:solidFill>
              </a:rPr>
            </a:br>
            <a:r>
              <a:rPr lang="ru-RU" b="1">
                <a:solidFill>
                  <a:srgbClr val="FF0000"/>
                </a:solidFill>
              </a:rPr>
              <a:t/>
            </a:r>
            <a:br>
              <a:rPr lang="ru-RU" b="1">
                <a:solidFill>
                  <a:srgbClr val="FF0000"/>
                </a:solidFill>
              </a:rPr>
            </a:br>
            <a:r>
              <a:rPr lang="ru-RU" b="1">
                <a:solidFill>
                  <a:srgbClr val="FF0000"/>
                </a:solidFill>
              </a:rPr>
              <a:t>Проблемная ситуация –</a:t>
            </a:r>
            <a:r>
              <a:rPr lang="ru-RU" b="1"/>
              <a:t/>
            </a:r>
            <a:br>
              <a:rPr lang="ru-RU" b="1"/>
            </a:br>
            <a:r>
              <a:rPr lang="ru-RU" b="1"/>
              <a:t/>
            </a:r>
            <a:br>
              <a:rPr lang="ru-RU" b="1"/>
            </a:br>
            <a:r>
              <a:rPr lang="ru-RU" b="1"/>
              <a:t>- </a:t>
            </a:r>
            <a:r>
              <a:rPr lang="ru-RU" sz="3600" b="1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это такая ситуация, при которой субъект хочет решить какие-то трудные для себя задачи, но ему не хватает данных и он должен сам их искать.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Заголово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88913"/>
            <a:ext cx="82296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429" name="Group 21"/>
          <p:cNvGraphicFramePr>
            <a:graphicFrameLocks noGrp="1"/>
          </p:cNvGraphicFramePr>
          <p:nvPr/>
        </p:nvGraphicFramePr>
        <p:xfrm>
          <a:off x="468313" y="1557338"/>
          <a:ext cx="8496300" cy="4957762"/>
        </p:xfrm>
        <a:graphic>
          <a:graphicData uri="http://schemas.openxmlformats.org/drawingml/2006/table">
            <a:tbl>
              <a:tblPr/>
              <a:tblGrid>
                <a:gridCol w="1427162"/>
                <a:gridCol w="2112963"/>
                <a:gridCol w="4956175"/>
              </a:tblGrid>
              <a:tr h="614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Тип проблемной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ситуации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Тип противоречия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Приёмы создания проблемной ситуации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0462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 удивлением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Между двумя и более положениями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EF397"/>
                        </a:gs>
                        <a:gs pos="50000">
                          <a:srgbClr val="D5F6C0"/>
                        </a:gs>
                        <a:gs pos="100000">
                          <a:srgbClr val="EAFAE0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1. Одновременно предъявить противоречивые факты, теории или точки зрения.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Что удивляет?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Что интересного заметили? Какие видите факты?)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2. Столкнуть разные мнения учеников вопросом или практическим заданием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(Сколько в классе мнений? Почему? Чего мы еще не знаем?)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EF397"/>
                        </a:gs>
                        <a:gs pos="50000">
                          <a:srgbClr val="D5F6C0"/>
                        </a:gs>
                        <a:gs pos="100000">
                          <a:srgbClr val="EAFAE0"/>
                        </a:gs>
                      </a:gsLst>
                      <a:lin ang="16200000" scaled="1"/>
                    </a:gradFill>
                  </a:tcPr>
                </a:tc>
              </a:tr>
              <a:tr h="18129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Между житейским представлением и научным фактом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80"/>
                        </a:gs>
                        <a:gs pos="50000">
                          <a:srgbClr val="FFFFB3"/>
                        </a:gs>
                        <a:gs pos="100000">
                          <a:srgbClr val="FFFFDA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3. Шаг 1. Обнажить житейское представление учащихся вопросом или практическим заданием 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«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 ошибку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»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b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Шаг 2. Предъявить научный факт сообщением, экспериментом или наглядностью.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(Вы сначала как думали? А как на самом деле?)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80"/>
                        </a:gs>
                        <a:gs pos="50000">
                          <a:srgbClr val="FFFFB3"/>
                        </a:gs>
                        <a:gs pos="100000">
                          <a:srgbClr val="FFFFDA"/>
                        </a:gs>
                      </a:gsLst>
                      <a:lin ang="162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01" name="Group 69"/>
          <p:cNvGraphicFramePr>
            <a:graphicFrameLocks noGrp="1"/>
          </p:cNvGraphicFramePr>
          <p:nvPr/>
        </p:nvGraphicFramePr>
        <p:xfrm>
          <a:off x="228600" y="692150"/>
          <a:ext cx="8686800" cy="5689600"/>
        </p:xfrm>
        <a:graphic>
          <a:graphicData uri="http://schemas.openxmlformats.org/drawingml/2006/table">
            <a:tbl>
              <a:tblPr/>
              <a:tblGrid>
                <a:gridCol w="1674813"/>
                <a:gridCol w="2376487"/>
                <a:gridCol w="4635500"/>
              </a:tblGrid>
              <a:tr h="568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 затруднением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3D3FF"/>
                        </a:gs>
                        <a:gs pos="50000">
                          <a:srgbClr val="B5E2FF"/>
                        </a:gs>
                        <a:gs pos="100000">
                          <a:srgbClr val="DBF0FF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Между необходимостью и невозможностью выполнить задание учителя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3D3FF"/>
                        </a:gs>
                        <a:gs pos="50000">
                          <a:srgbClr val="B5E2FF"/>
                        </a:gs>
                        <a:gs pos="100000">
                          <a:srgbClr val="DBF0FF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4. Дать практическое задание, не выполнимое вообще.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(Вы смогли выполнить задание?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 чем затруднение?)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5. Дать практическое задание, не сходное с предыдущими.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(Вы смогли выполнить задание? Почему не получается? Чем оно не похоже на предыдущие?)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6. Шаг 1. Дать невыполнимое практическое задание, сходное с предыдущими.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Что вы хотели сделать? Какие знания применили? Задание выполнено?)</a:t>
                      </a:r>
                      <a:b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Шаг 2. Доказать, что задание учениками не выполнено.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3D3FF"/>
                        </a:gs>
                        <a:gs pos="50000">
                          <a:srgbClr val="B5E2FF"/>
                        </a:gs>
                        <a:gs pos="100000">
                          <a:srgbClr val="DBF0FF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476250"/>
            <a:ext cx="7848600" cy="1439863"/>
          </a:xfrm>
        </p:spPr>
        <p:txBody>
          <a:bodyPr/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Проверьте работу ученика, которому надо расставить знаки препинания в предложениях.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2205038"/>
            <a:ext cx="7931150" cy="3925887"/>
          </a:xfrm>
        </p:spPr>
        <p:txBody>
          <a:bodyPr/>
          <a:lstStyle/>
          <a:p>
            <a:pPr marL="533400" indent="-533400">
              <a:buFont typeface="Wingdings" pitchFamily="2" charset="2"/>
              <a:buNone/>
            </a:pPr>
            <a:r>
              <a:rPr lang="ru-RU" sz="2800"/>
              <a:t>Что вы ему посоветуете? </a:t>
            </a:r>
          </a:p>
          <a:p>
            <a:pPr marL="533400" indent="-533400">
              <a:buFont typeface="Wingdings" pitchFamily="2" charset="2"/>
              <a:buAutoNum type="arabicParenR"/>
            </a:pPr>
            <a:r>
              <a:rPr lang="ru-RU" sz="2800"/>
              <a:t>Пальцев у него двадцать пять: на каждой руке десять, на ногах всего двадцать. </a:t>
            </a:r>
          </a:p>
          <a:p>
            <a:pPr marL="533400" indent="-533400">
              <a:buFont typeface="Wingdings" pitchFamily="2" charset="2"/>
              <a:buAutoNum type="arabicParenR"/>
            </a:pPr>
            <a:r>
              <a:rPr lang="ru-RU" sz="2800"/>
              <a:t>2) Машина ехала по лесной дороге, под колесами шуршали листья, булькала вода, в радиаторе дремали пассажиры. (проблемная ситуация создается практическим «заданием на ошибку»).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</a:rPr>
              <a:t>Слова в каком столбце записаны верно? Ответ аргументируйте.</a:t>
            </a:r>
            <a:r>
              <a:rPr lang="ru-RU" sz="4000"/>
              <a:t> 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/>
              <a:t>Ожег</a:t>
            </a:r>
          </a:p>
          <a:p>
            <a:r>
              <a:rPr lang="ru-RU"/>
              <a:t> впустую </a:t>
            </a:r>
          </a:p>
          <a:p>
            <a:r>
              <a:rPr lang="ru-RU"/>
              <a:t>Жолтый</a:t>
            </a:r>
          </a:p>
          <a:p>
            <a:r>
              <a:rPr lang="ru-RU"/>
              <a:t>Вдрук</a:t>
            </a:r>
          </a:p>
          <a:p>
            <a:r>
              <a:rPr lang="ru-RU"/>
              <a:t>Серце</a:t>
            </a:r>
          </a:p>
          <a:p>
            <a:endParaRPr lang="ru-RU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/>
              <a:t>Ожог</a:t>
            </a:r>
          </a:p>
          <a:p>
            <a:r>
              <a:rPr lang="ru-RU"/>
              <a:t>в пустую</a:t>
            </a:r>
          </a:p>
          <a:p>
            <a:r>
              <a:rPr lang="ru-RU"/>
              <a:t>Жёлтый</a:t>
            </a:r>
          </a:p>
          <a:p>
            <a:r>
              <a:rPr lang="ru-RU"/>
              <a:t>Вдруг</a:t>
            </a:r>
          </a:p>
          <a:p>
            <a:r>
              <a:rPr lang="ru-RU"/>
              <a:t>Сердце</a:t>
            </a:r>
          </a:p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5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692150"/>
            <a:ext cx="7772400" cy="2016125"/>
          </a:xfrm>
          <a:ln/>
        </p:spPr>
        <p:txBody>
          <a:bodyPr/>
          <a:lstStyle/>
          <a:p>
            <a:r>
              <a:rPr lang="ru-RU" sz="4800" b="1">
                <a:solidFill>
                  <a:srgbClr val="FF0000"/>
                </a:solidFill>
              </a:rPr>
              <a:t>Основные методы постановки учебной проблемы:</a:t>
            </a:r>
          </a:p>
        </p:txBody>
      </p:sp>
      <p:sp>
        <p:nvSpPr>
          <p:cNvPr id="19458" name="Rectangle 6"/>
          <p:cNvSpPr>
            <a:spLocks noGrp="1" noChangeArrowheads="1"/>
          </p:cNvSpPr>
          <p:nvPr>
            <p:ph type="subTitle" idx="4294967295"/>
          </p:nvPr>
        </p:nvSpPr>
        <p:spPr>
          <a:xfrm>
            <a:off x="684213" y="2854325"/>
            <a:ext cx="7920037" cy="2789238"/>
          </a:xfrm>
          <a:ln/>
        </p:spPr>
        <p:txBody>
          <a:bodyPr/>
          <a:lstStyle/>
          <a:p>
            <a:pPr marL="609600" indent="-609600">
              <a:buFont typeface="Arial" charset="0"/>
              <a:buAutoNum type="arabicPeriod"/>
            </a:pPr>
            <a:r>
              <a:rPr lang="ru-RU" b="1"/>
              <a:t>Побуждающий от проблемной ситуации диалог.</a:t>
            </a:r>
          </a:p>
          <a:p>
            <a:pPr marL="609600" indent="-609600">
              <a:buFont typeface="Arial" charset="0"/>
              <a:buAutoNum type="arabicPeriod"/>
            </a:pPr>
            <a:r>
              <a:rPr lang="ru-RU" b="1"/>
              <a:t>Подводящий к теме диалог.</a:t>
            </a:r>
          </a:p>
          <a:p>
            <a:pPr marL="609600" indent="-609600">
              <a:buFont typeface="Arial" charset="0"/>
              <a:buAutoNum type="arabicPeriod"/>
            </a:pPr>
            <a:r>
              <a:rPr lang="ru-RU" b="1"/>
              <a:t>Сообщение темы с мотивирующим приёмом.</a:t>
            </a:r>
          </a:p>
          <a:p>
            <a:pPr marL="609600" indent="-609600" algn="ctr">
              <a:buFont typeface="Wingdings" pitchFamily="2" charset="2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рбита">
  <a:themeElements>
    <a:clrScheme name="Орбита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Орбита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рбита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</TotalTime>
  <Words>876</Words>
  <Application>Microsoft Office PowerPoint</Application>
  <PresentationFormat>Экран (4:3)</PresentationFormat>
  <Paragraphs>108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Times New Roman</vt:lpstr>
      <vt:lpstr>Wingdings</vt:lpstr>
      <vt:lpstr>Calibri</vt:lpstr>
      <vt:lpstr>Tahoma</vt:lpstr>
      <vt:lpstr>Орбита</vt:lpstr>
      <vt:lpstr>Слайд 1</vt:lpstr>
      <vt:lpstr>Слайд 2</vt:lpstr>
      <vt:lpstr>Слайд 3</vt:lpstr>
      <vt:lpstr>               Проблемная ситуация –  - это такая ситуация, при которой субъект хочет решить какие-то трудные для себя задачи, но ему не хватает данных и он должен сам их искать.</vt:lpstr>
      <vt:lpstr>Слайд 5</vt:lpstr>
      <vt:lpstr>Слайд 6</vt:lpstr>
      <vt:lpstr>Проверьте работу ученика, которому надо расставить знаки препинания в предложениях.</vt:lpstr>
      <vt:lpstr>Слова в каком столбце записаны верно? Ответ аргументируйте. </vt:lpstr>
      <vt:lpstr>Основные методы постановки учебной проблемы:</vt:lpstr>
      <vt:lpstr>Побуждающий от проблемной ситуации диалог</vt:lpstr>
      <vt:lpstr>Побуждение к осознанию  противоречия проблемной ситуации</vt:lpstr>
      <vt:lpstr>Подводящий к теме диалог</vt:lpstr>
      <vt:lpstr>Этот метод не требует создания проблемной ситуации. Это система посильных вопросов и заданий, которые пошагово приводят к формулировке темы урока.</vt:lpstr>
      <vt:lpstr>Сообщение темы с мотивирующим приёмом</vt:lpstr>
      <vt:lpstr>С каким значением в словах                                используется суффикс - ищ-? </vt:lpstr>
      <vt:lpstr>ПРЕИМУЩЕСТВА ПРОБЛЕМНОЙ СИТУАЦИИ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лена</cp:lastModifiedBy>
  <cp:revision>11</cp:revision>
  <dcterms:created xsi:type="dcterms:W3CDTF">2014-07-06T18:18:01Z</dcterms:created>
  <dcterms:modified xsi:type="dcterms:W3CDTF">2015-11-05T17:48:36Z</dcterms:modified>
</cp:coreProperties>
</file>