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Муниципальное бюджетное общеобразовательное учреждение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«Средняя общеобразовательная школа в пос. </a:t>
            </a:r>
            <a:r>
              <a:rPr lang="ru-RU" sz="2400" dirty="0" err="1" smtClean="0">
                <a:solidFill>
                  <a:schemeClr val="tx1"/>
                </a:solidFill>
              </a:rPr>
              <a:t>Усть</a:t>
            </a:r>
            <a:r>
              <a:rPr lang="ru-RU" sz="2400" dirty="0" smtClean="0">
                <a:solidFill>
                  <a:schemeClr val="tx1"/>
                </a:solidFill>
              </a:rPr>
              <a:t>–</a:t>
            </a:r>
            <a:r>
              <a:rPr lang="ru-RU" sz="2400" dirty="0" err="1" smtClean="0">
                <a:solidFill>
                  <a:schemeClr val="tx1"/>
                </a:solidFill>
              </a:rPr>
              <a:t>Омчуг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2400" cy="37444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«Система проблемных учебных ситуаций на уроке математики на уровне начального общего образования как средство формирования и развития познавательных (логических) универсальных учебных действий»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Автор: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Ищенко Ян Олегович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Устный и письменный счёт.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Вычисление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Решение задач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dirty="0" smtClean="0"/>
              <a:t>Обсуждение способов решения задач, примеров, проблемных заданий.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Примерные учебные ситуации на уроках математики: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3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6340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ВИДЫ ДЕЯТЕЛЬНОСТИ И УЧЕБНЫЕ СИТУАЦИИ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06768" y="2924944"/>
            <a:ext cx="224209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ОЦЕНКА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129525"/>
            <a:ext cx="1528574" cy="924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СЮЖЕТНЫЕ ИГРЫ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7563" y="3129525"/>
            <a:ext cx="1613102" cy="93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РОЛЕВЫЕ ИГРЫ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060" y="2060848"/>
            <a:ext cx="2528877" cy="614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ИГРОВАЯ 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42749" y="2924944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МИНИ-ИССЛЕДОВАНИЕ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53844" y="3813150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ЭКСПЕРИМЕНТ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263" y="5535536"/>
            <a:ext cx="3711697" cy="70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ЛОГИЧЕСКИЕ УУД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2063594"/>
            <a:ext cx="3131840" cy="614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ИССЛЕДОВАТЕЛЬСКАЯ 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42600" y="1065356"/>
            <a:ext cx="2451698" cy="707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УЧЕБНАЯ СИТУАЦИЯ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763688" y="1772816"/>
            <a:ext cx="2016224" cy="288032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5292080" y="1808290"/>
            <a:ext cx="1368152" cy="22923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173241" y="1419086"/>
            <a:ext cx="3269359" cy="4467338"/>
            <a:chOff x="173241" y="1419086"/>
            <a:chExt cx="3269359" cy="4467338"/>
          </a:xfrm>
        </p:grpSpPr>
        <p:grpSp>
          <p:nvGrpSpPr>
            <p:cNvPr id="24" name="Группа 23"/>
            <p:cNvGrpSpPr/>
            <p:nvPr/>
          </p:nvGrpSpPr>
          <p:grpSpPr>
            <a:xfrm rot="16200000">
              <a:off x="-761147" y="2353474"/>
              <a:ext cx="4467338" cy="2598561"/>
              <a:chOff x="467544" y="2032163"/>
              <a:chExt cx="2160240" cy="1207827"/>
            </a:xfrm>
          </p:grpSpPr>
          <p:cxnSp>
            <p:nvCxnSpPr>
              <p:cNvPr id="26" name="Прямая со стрелкой 25"/>
              <p:cNvCxnSpPr/>
              <p:nvPr/>
            </p:nvCxnSpPr>
            <p:spPr>
              <a:xfrm>
                <a:off x="467544" y="2032163"/>
                <a:ext cx="0" cy="120782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467544" y="2032163"/>
                <a:ext cx="21602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Прямая соединительная линия 24"/>
            <p:cNvCxnSpPr>
              <a:endCxn id="13" idx="1"/>
            </p:cNvCxnSpPr>
            <p:nvPr/>
          </p:nvCxnSpPr>
          <p:spPr>
            <a:xfrm flipV="1">
              <a:off x="173241" y="1419086"/>
              <a:ext cx="3269359" cy="84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 flipH="1">
            <a:off x="5894297" y="1419085"/>
            <a:ext cx="3163827" cy="4467339"/>
            <a:chOff x="169752" y="1419086"/>
            <a:chExt cx="3272848" cy="4467339"/>
          </a:xfrm>
        </p:grpSpPr>
        <p:grpSp>
          <p:nvGrpSpPr>
            <p:cNvPr id="31" name="Группа 30"/>
            <p:cNvGrpSpPr/>
            <p:nvPr/>
          </p:nvGrpSpPr>
          <p:grpSpPr>
            <a:xfrm rot="16200000">
              <a:off x="-739726" y="2328565"/>
              <a:ext cx="4467338" cy="2648381"/>
              <a:chOff x="467544" y="2030542"/>
              <a:chExt cx="2160240" cy="1230984"/>
            </a:xfrm>
          </p:grpSpPr>
          <p:cxnSp>
            <p:nvCxnSpPr>
              <p:cNvPr id="33" name="Прямая со стрелкой 32"/>
              <p:cNvCxnSpPr>
                <a:endCxn id="11" idx="3"/>
              </p:cNvCxnSpPr>
              <p:nvPr/>
            </p:nvCxnSpPr>
            <p:spPr>
              <a:xfrm rot="5400000">
                <a:off x="-147138" y="2646844"/>
                <a:ext cx="122936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67544" y="2030542"/>
                <a:ext cx="21602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173241" y="1419086"/>
              <a:ext cx="3269359" cy="84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Прямая со стрелкой 38"/>
          <p:cNvCxnSpPr/>
          <p:nvPr/>
        </p:nvCxnSpPr>
        <p:spPr>
          <a:xfrm flipH="1">
            <a:off x="899592" y="2677808"/>
            <a:ext cx="288032" cy="45171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372200" y="2677808"/>
            <a:ext cx="0" cy="10947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283402" y="2675062"/>
            <a:ext cx="191122" cy="2313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292080" y="2675062"/>
            <a:ext cx="161764" cy="2258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83768" y="2683291"/>
            <a:ext cx="288032" cy="4462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3600" dirty="0" smtClean="0"/>
              <a:t>Определение (на этапе планирования) вида деятельности детей: игровая, исследовательская.</a:t>
            </a:r>
          </a:p>
          <a:p>
            <a:pPr algn="just">
              <a:buFont typeface="Wingdings" pitchFamily="2" charset="2"/>
              <a:buChar char="q"/>
            </a:pPr>
            <a:r>
              <a:rPr lang="ru-RU" sz="3600" dirty="0" smtClean="0"/>
              <a:t>Отбор системы упражнений.</a:t>
            </a:r>
          </a:p>
          <a:p>
            <a:pPr algn="just">
              <a:buFont typeface="Wingdings" pitchFamily="2" charset="2"/>
              <a:buChar char="q"/>
            </a:pPr>
            <a:r>
              <a:rPr lang="ru-RU" sz="3600" dirty="0" smtClean="0"/>
              <a:t>Контроль предметных и </a:t>
            </a:r>
            <a:r>
              <a:rPr lang="ru-RU" sz="3600" dirty="0" err="1" smtClean="0"/>
              <a:t>метапредметных</a:t>
            </a:r>
            <a:r>
              <a:rPr lang="ru-RU" sz="3600" dirty="0" smtClean="0"/>
              <a:t> результатов.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учебной ситуации: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9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1. Упражнения на усвоение состава чисел:</a:t>
            </a:r>
          </a:p>
          <a:p>
            <a:r>
              <a:rPr lang="ru-RU" sz="2000" dirty="0" smtClean="0"/>
              <a:t>- «Лесенка»;</a:t>
            </a:r>
          </a:p>
          <a:p>
            <a:r>
              <a:rPr lang="ru-RU" sz="2000" dirty="0" smtClean="0"/>
              <a:t>- «Найди число»;</a:t>
            </a:r>
          </a:p>
          <a:p>
            <a:r>
              <a:rPr lang="ru-RU" sz="2000" dirty="0" smtClean="0"/>
              <a:t>- игра «Кто в домике живёт?»;</a:t>
            </a:r>
          </a:p>
          <a:p>
            <a:r>
              <a:rPr lang="ru-RU" sz="2000" dirty="0" smtClean="0"/>
              <a:t>- игра «Найди пару».</a:t>
            </a:r>
          </a:p>
          <a:p>
            <a:r>
              <a:rPr lang="ru-RU" sz="2000" dirty="0" smtClean="0"/>
              <a:t>2. </a:t>
            </a:r>
            <a:r>
              <a:rPr lang="ru-RU" sz="2000" b="1" dirty="0" smtClean="0"/>
              <a:t>Упражнения на усвоение разряда чисел:</a:t>
            </a:r>
          </a:p>
          <a:p>
            <a:r>
              <a:rPr lang="ru-RU" sz="2000" dirty="0" smtClean="0"/>
              <a:t>- «Корзинка»;</a:t>
            </a:r>
          </a:p>
          <a:p>
            <a:r>
              <a:rPr lang="ru-RU" sz="2000" dirty="0" smtClean="0"/>
              <a:t>- математический диктант;</a:t>
            </a:r>
          </a:p>
          <a:p>
            <a:r>
              <a:rPr lang="ru-RU" sz="2000" dirty="0" smtClean="0"/>
              <a:t>- «Охарактеризуй число».</a:t>
            </a:r>
          </a:p>
          <a:p>
            <a:r>
              <a:rPr lang="ru-RU" sz="2000" b="1" dirty="0" smtClean="0"/>
              <a:t>3. Упражнения на скорость выполнения действий:</a:t>
            </a:r>
          </a:p>
          <a:p>
            <a:r>
              <a:rPr lang="ru-RU" sz="2000" dirty="0" smtClean="0"/>
              <a:t>- «Математический туризм»;</a:t>
            </a:r>
          </a:p>
          <a:p>
            <a:r>
              <a:rPr lang="ru-RU" sz="2000" dirty="0" smtClean="0"/>
              <a:t>- «Математическая эстафета»;</a:t>
            </a:r>
          </a:p>
          <a:p>
            <a:r>
              <a:rPr lang="ru-RU" sz="2000" dirty="0" smtClean="0"/>
              <a:t>- «Змейка».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по предупреждению ученических неудач.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4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«Кто в домике живёт?»</a:t>
            </a: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>
            <a:off x="4139952" y="39971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0"/>
            <a:endCxn id="6" idx="2"/>
          </p:cNvCxnSpPr>
          <p:nvPr/>
        </p:nvCxnSpPr>
        <p:spPr>
          <a:xfrm>
            <a:off x="4139952" y="3997119"/>
            <a:ext cx="0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3"/>
          </p:cNvCxnSpPr>
          <p:nvPr/>
        </p:nvCxnSpPr>
        <p:spPr>
          <a:xfrm flipH="1">
            <a:off x="3707904" y="4321155"/>
            <a:ext cx="864096" cy="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Мака\Desktop\Безымяxxx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67542"/>
            <a:ext cx="3046562" cy="395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0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«Корзинка»</a:t>
            </a:r>
            <a:endParaRPr lang="ru-RU" dirty="0"/>
          </a:p>
        </p:txBody>
      </p:sp>
      <p:pic>
        <p:nvPicPr>
          <p:cNvPr id="2052" name="Picture 4" descr="C:\Users\Мак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02161"/>
            <a:ext cx="1460865" cy="187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Мак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344" y="1628800"/>
            <a:ext cx="1440160" cy="185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59632" y="4149080"/>
            <a:ext cx="2520280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ctr">
              <a:buAutoNum type="arabicPlain" startAt="56"/>
            </a:pPr>
            <a:r>
              <a:rPr lang="ru-RU" b="1" dirty="0" smtClean="0">
                <a:solidFill>
                  <a:schemeClr val="tx1"/>
                </a:solidFill>
              </a:rPr>
              <a:t>         41</a:t>
            </a:r>
          </a:p>
          <a:p>
            <a:pPr lvl="1" algn="ctr"/>
            <a:endParaRPr lang="ru-RU" b="1" dirty="0" smtClean="0">
              <a:solidFill>
                <a:schemeClr val="tx1"/>
              </a:solidFill>
            </a:endParaRPr>
          </a:p>
          <a:p>
            <a:pPr marL="342900" indent="-342900" algn="ctr">
              <a:buAutoNum type="arabicPlain" startAt="94"/>
            </a:pPr>
            <a:r>
              <a:rPr lang="ru-RU" b="1" dirty="0" smtClean="0">
                <a:solidFill>
                  <a:schemeClr val="tx1"/>
                </a:solidFill>
              </a:rPr>
              <a:t>   198	33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65	78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4109566"/>
            <a:ext cx="2520280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ctr">
              <a:buAutoNum type="arabicPlain" startAt="56"/>
            </a:pPr>
            <a:r>
              <a:rPr lang="ru-RU" b="1" dirty="0" smtClean="0">
                <a:solidFill>
                  <a:schemeClr val="tx1"/>
                </a:solidFill>
              </a:rPr>
              <a:t>   315	90</a:t>
            </a:r>
          </a:p>
          <a:p>
            <a:pPr marL="800100" lvl="1" indent="-342900" algn="ctr">
              <a:buAutoNum type="arabicPlain" startAt="56"/>
            </a:pPr>
            <a:endParaRPr lang="ru-RU" b="1" dirty="0">
              <a:solidFill>
                <a:schemeClr val="tx1"/>
              </a:solidFill>
            </a:endParaRPr>
          </a:p>
          <a:p>
            <a:pPr marL="800100" lvl="1" indent="-342900" algn="ctr">
              <a:buAutoNum type="arabicPlain" startAt="56"/>
            </a:pPr>
            <a:r>
              <a:rPr lang="ru-RU" b="1" dirty="0" smtClean="0">
                <a:solidFill>
                  <a:schemeClr val="tx1"/>
                </a:solidFill>
              </a:rPr>
              <a:t>	29	127</a:t>
            </a:r>
          </a:p>
          <a:p>
            <a:pPr marL="800100" lvl="1" indent="-342900" algn="ctr">
              <a:buAutoNum type="arabicPlain" startAt="56"/>
            </a:pPr>
            <a:endParaRPr lang="ru-RU" b="1" dirty="0">
              <a:solidFill>
                <a:schemeClr val="tx1"/>
              </a:solidFill>
            </a:endParaRPr>
          </a:p>
          <a:p>
            <a:pPr lvl="1" algn="ctr"/>
            <a:r>
              <a:rPr lang="ru-RU" b="1" dirty="0" smtClean="0">
                <a:solidFill>
                  <a:schemeClr val="tx1"/>
                </a:solidFill>
              </a:rPr>
              <a:t>46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«На смекалку…»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Длина кита от хвоста до головы – 16 м, а длина головы – на 12 м меньше.</a:t>
            </a:r>
          </a:p>
          <a:p>
            <a:pPr marL="109728" indent="0">
              <a:buNone/>
            </a:pPr>
            <a:r>
              <a:rPr lang="ru-RU" dirty="0" smtClean="0"/>
              <a:t> Объясни, что узнаешь, выполнив вычисления:</a:t>
            </a:r>
          </a:p>
          <a:p>
            <a:pPr marL="109728" indent="0">
              <a:buNone/>
            </a:pPr>
            <a:r>
              <a:rPr lang="ru-RU" dirty="0" smtClean="0"/>
              <a:t> 16 – 12		16 + (16-12)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16 м </a:t>
            </a:r>
            <a:endParaRPr lang="ru-RU" dirty="0"/>
          </a:p>
        </p:txBody>
      </p:sp>
      <p:pic>
        <p:nvPicPr>
          <p:cNvPr id="3075" name="Picture 3" descr="C:\Users\Мака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61048"/>
            <a:ext cx="5717410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Левая фигурная скобка 4"/>
          <p:cNvSpPr/>
          <p:nvPr/>
        </p:nvSpPr>
        <p:spPr>
          <a:xfrm rot="16200000">
            <a:off x="4183350" y="2960950"/>
            <a:ext cx="576062" cy="554461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уроке по теме «Умножение» (3 класс) детям предлагается схема «Капустная грядка».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7 х 2 = 14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«Капустная грядка»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90045" y="3202698"/>
            <a:ext cx="4878099" cy="682701"/>
            <a:chOff x="990045" y="3202698"/>
            <a:chExt cx="4878099" cy="682701"/>
          </a:xfrm>
        </p:grpSpPr>
        <p:pic>
          <p:nvPicPr>
            <p:cNvPr id="4098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045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238685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8963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3225851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225851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Группа 19"/>
          <p:cNvGrpSpPr/>
          <p:nvPr/>
        </p:nvGrpSpPr>
        <p:grpSpPr>
          <a:xfrm>
            <a:off x="980822" y="4024965"/>
            <a:ext cx="4878099" cy="682701"/>
            <a:chOff x="990045" y="3202698"/>
            <a:chExt cx="4878099" cy="682701"/>
          </a:xfrm>
        </p:grpSpPr>
        <p:pic>
          <p:nvPicPr>
            <p:cNvPr id="21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045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238685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8963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3202698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3225851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Мака\Desktop\imag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225851"/>
              <a:ext cx="576064" cy="646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06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Геометрические фигуры.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Именованные числа.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 algn="just">
              <a:buNone/>
            </a:pPr>
            <a:r>
              <a:rPr lang="ru-RU" dirty="0" smtClean="0"/>
              <a:t>Первое </a:t>
            </a:r>
            <a:r>
              <a:rPr lang="ru-RU" dirty="0"/>
              <a:t>звено 5 см, второе на 3 см меньше, а третье на 4 см больше первого и второго звеньев </a:t>
            </a:r>
            <a:r>
              <a:rPr lang="ru-RU" dirty="0" smtClean="0"/>
              <a:t>вместе.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1685053"/>
            <a:ext cx="2210544" cy="1346582"/>
            <a:chOff x="1475656" y="2590056"/>
            <a:chExt cx="2210544" cy="134658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475656" y="2590056"/>
              <a:ext cx="720080" cy="4320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195736" y="3022104"/>
              <a:ext cx="57606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71800" y="3022238"/>
              <a:ext cx="914400" cy="914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Мака\Desktop\26e896fef6975501dbd717eed7cbd703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83527"/>
            <a:ext cx="1604388" cy="146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Мака\Desktop\26e896fef6975501dbd717eed7cbd7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84984"/>
            <a:ext cx="1604388" cy="1467148"/>
          </a:xfrm>
          <a:prstGeom prst="rect">
            <a:avLst/>
          </a:prstGeom>
          <a:noFill/>
          <a:ln>
            <a:noFill/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07052"/>
              </p:ext>
            </p:extLst>
          </p:nvPr>
        </p:nvGraphicFramePr>
        <p:xfrm>
          <a:off x="4860032" y="1484785"/>
          <a:ext cx="1368152" cy="432047"/>
        </p:xfrm>
        <a:graphic>
          <a:graphicData uri="http://schemas.openxmlformats.org/drawingml/2006/table">
            <a:tbl>
              <a:tblPr firstRow="1" firstCol="1" bandRow="1"/>
              <a:tblGrid>
                <a:gridCol w="1368152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68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сек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747240"/>
              </p:ext>
            </p:extLst>
          </p:nvPr>
        </p:nvGraphicFramePr>
        <p:xfrm>
          <a:off x="4716016" y="3573016"/>
          <a:ext cx="1728192" cy="467931"/>
        </p:xfrm>
        <a:graphic>
          <a:graphicData uri="http://schemas.openxmlformats.org/drawingml/2006/table">
            <a:tbl>
              <a:tblPr firstRow="1" firstCol="1" bandRow="1"/>
              <a:tblGrid>
                <a:gridCol w="1728192"/>
              </a:tblGrid>
              <a:tr h="467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1мин. 9сек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53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83012"/>
              </p:ext>
            </p:extLst>
          </p:nvPr>
        </p:nvGraphicFramePr>
        <p:xfrm>
          <a:off x="457200" y="1481138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97360"/>
                <a:gridCol w="2016224"/>
                <a:gridCol w="245861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 класс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 класс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 класс </a:t>
                      </a:r>
                    </a:p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(первое полугодие)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Успеваемость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Качество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smtClean="0"/>
                        <a:t>СОУ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Результативность опыта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9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969315"/>
              </p:ext>
            </p:extLst>
          </p:nvPr>
        </p:nvGraphicFramePr>
        <p:xfrm>
          <a:off x="251520" y="1484784"/>
          <a:ext cx="3023567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23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ФГОС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Противоречия профессиональной деятельности учителя.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59873"/>
              </p:ext>
            </p:extLst>
          </p:nvPr>
        </p:nvGraphicFramePr>
        <p:xfrm>
          <a:off x="3275856" y="2492896"/>
          <a:ext cx="266429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Новая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система 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работы учителя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4681"/>
              </p:ext>
            </p:extLst>
          </p:nvPr>
        </p:nvGraphicFramePr>
        <p:xfrm>
          <a:off x="251520" y="2492896"/>
          <a:ext cx="273630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Системно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</a:rPr>
                        <a:t>деятельностный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подход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71536"/>
              </p:ext>
            </p:extLst>
          </p:nvPr>
        </p:nvGraphicFramePr>
        <p:xfrm>
          <a:off x="6228184" y="2492896"/>
          <a:ext cx="266429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Опыт прежних лет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17746"/>
              </p:ext>
            </p:extLst>
          </p:nvPr>
        </p:nvGraphicFramePr>
        <p:xfrm>
          <a:off x="7164288" y="4509120"/>
          <a:ext cx="1728192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Практика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227392"/>
              </p:ext>
            </p:extLst>
          </p:nvPr>
        </p:nvGraphicFramePr>
        <p:xfrm>
          <a:off x="323528" y="4509120"/>
          <a:ext cx="3600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Система оценивания,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принятие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родителями 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и учениками УУД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08952"/>
              </p:ext>
            </p:extLst>
          </p:nvPr>
        </p:nvGraphicFramePr>
        <p:xfrm>
          <a:off x="4355976" y="4509120"/>
          <a:ext cx="2327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Результаты (УУД)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Прямая со стрелкой 21"/>
          <p:cNvCxnSpPr>
            <a:endCxn id="4" idx="2"/>
          </p:cNvCxnSpPr>
          <p:nvPr/>
        </p:nvCxnSpPr>
        <p:spPr>
          <a:xfrm flipV="1">
            <a:off x="1763303" y="2185824"/>
            <a:ext cx="0" cy="23506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1"/>
          </p:cNvCxnSpPr>
          <p:nvPr/>
        </p:nvCxnSpPr>
        <p:spPr>
          <a:xfrm>
            <a:off x="3923928" y="4920600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3"/>
            <a:endCxn id="8" idx="1"/>
          </p:cNvCxnSpPr>
          <p:nvPr/>
        </p:nvCxnSpPr>
        <p:spPr>
          <a:xfrm flipV="1">
            <a:off x="6683896" y="4905164"/>
            <a:ext cx="480392" cy="1543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7" idx="1"/>
          </p:cNvCxnSpPr>
          <p:nvPr/>
        </p:nvCxnSpPr>
        <p:spPr>
          <a:xfrm>
            <a:off x="5940152" y="2852936"/>
            <a:ext cx="288032" cy="5144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5" idx="1"/>
          </p:cNvCxnSpPr>
          <p:nvPr/>
        </p:nvCxnSpPr>
        <p:spPr>
          <a:xfrm>
            <a:off x="2987824" y="2878656"/>
            <a:ext cx="288032" cy="257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987824" y="3645024"/>
            <a:ext cx="1368152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9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Увеличение объёма знаний, умений, навыков.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Углубление и упрочнение знаний.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Новый уровень познавательных потребностей учения.</a:t>
            </a:r>
          </a:p>
          <a:p>
            <a:pPr algn="just">
              <a:buFont typeface="Wingdings" pitchFamily="2" charset="2"/>
              <a:buChar char="q"/>
            </a:pPr>
            <a:r>
              <a:rPr lang="ru-RU" smtClean="0"/>
              <a:t>Новый </a:t>
            </a:r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познавательной самостоятельности.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Формирование и развитие логических и иных УУД.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Полезность опыта для учащихся: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1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93033"/>
              </p:ext>
            </p:extLst>
          </p:nvPr>
        </p:nvGraphicFramePr>
        <p:xfrm>
          <a:off x="457200" y="1268413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ЦЕЛЬ: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Повысит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ь эффективность применения технологии проблемного обучения на уроках математики в начальной школе.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Целеполагание и гипотеза опыта: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709973"/>
              </p:ext>
            </p:extLst>
          </p:nvPr>
        </p:nvGraphicFramePr>
        <p:xfrm>
          <a:off x="467544" y="3068960"/>
          <a:ext cx="82089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ЗАДАЧИ: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Обучающие – отбор  дидактического материала.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Развивающие – создание условий развития УУД.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Воспитательные – воспитание коммуникативных качеств.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717986"/>
              </p:ext>
            </p:extLst>
          </p:nvPr>
        </p:nvGraphicFramePr>
        <p:xfrm>
          <a:off x="467544" y="5301208"/>
          <a:ext cx="820891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ГИПОТЕЗА: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Эффективный способ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формирования УУД – проблемное обучение  в рамках учебных ситуаций.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6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Теоретические основы опыта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6297" y="3967741"/>
            <a:ext cx="3433366" cy="523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РЕЗУЛЬТАТ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980728"/>
            <a:ext cx="56886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ТЕОРИЯ ПРОБЛЕМНОГО ОБУЧЕНИЯ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1543" y="1772816"/>
            <a:ext cx="33843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МАТЕМАТИКА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7186" y="2474019"/>
            <a:ext cx="3528392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ПРОБЛЕМНАЯ СИТУАЦИЯ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27231" y="2348881"/>
            <a:ext cx="3456384" cy="50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ОСОЗНАНИЕ, ОСМЫСЛЕНИЕ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30250" y="4691807"/>
            <a:ext cx="6696744" cy="187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УУД: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ОВЛАДЕНИЕ СПОСОБАМИ РЕШЕНИЯ ПРОБЛЕМ ПОИСКОВОГО ХАРАКТЕРА; 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ОВЛАДЕНИЕ НАВЫКАМИ АНАЛИЗА ОБЪЕКТА  С ЦЕЛЬЮ ВЫЯВЛЕНИЯ ПРИЗНАКОВ;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УСТАНОВЛЕНИЕ ПРИЧИННО-СЛЕДСТВЕННЫХ СВЯЗЕЙ С ЦЕЛЬЮ САМОКОНТРОЛЯ.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22057" y="3114979"/>
            <a:ext cx="34283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РЕШЕНИЕ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5220" y="3239990"/>
            <a:ext cx="355035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ВЫБОР  СПОСОБА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4343731" y="148478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067944" y="2980162"/>
            <a:ext cx="676084" cy="2696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45037" y="2654039"/>
            <a:ext cx="58219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3" idx="1"/>
          </p:cNvCxnSpPr>
          <p:nvPr/>
        </p:nvCxnSpPr>
        <p:spPr>
          <a:xfrm>
            <a:off x="4123607" y="3367007"/>
            <a:ext cx="5984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6051677" y="3627452"/>
            <a:ext cx="536547" cy="601872"/>
            <a:chOff x="6061150" y="3762943"/>
            <a:chExt cx="536547" cy="654983"/>
          </a:xfrm>
        </p:grpSpPr>
        <p:cxnSp>
          <p:nvCxnSpPr>
            <p:cNvPr id="18" name="Прямая со стрелкой 17"/>
            <p:cNvCxnSpPr/>
            <p:nvPr/>
          </p:nvCxnSpPr>
          <p:spPr>
            <a:xfrm flipH="1">
              <a:off x="6061150" y="4417926"/>
              <a:ext cx="5270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6597697" y="3762943"/>
              <a:ext cx="0" cy="6549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Прямая со стрелкой 45"/>
          <p:cNvCxnSpPr/>
          <p:nvPr/>
        </p:nvCxnSpPr>
        <p:spPr>
          <a:xfrm>
            <a:off x="4478622" y="4470263"/>
            <a:ext cx="0" cy="221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6035919" y="1980527"/>
            <a:ext cx="2303516" cy="3823897"/>
            <a:chOff x="6035919" y="1980527"/>
            <a:chExt cx="2303516" cy="3823897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7812361" y="1980527"/>
              <a:ext cx="527074" cy="3823897"/>
              <a:chOff x="6061150" y="3762943"/>
              <a:chExt cx="536547" cy="654983"/>
            </a:xfrm>
          </p:grpSpPr>
          <p:cxnSp>
            <p:nvCxnSpPr>
              <p:cNvPr id="50" name="Прямая со стрелкой 49"/>
              <p:cNvCxnSpPr/>
              <p:nvPr/>
            </p:nvCxnSpPr>
            <p:spPr>
              <a:xfrm flipH="1">
                <a:off x="6061150" y="4417926"/>
                <a:ext cx="52707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6597697" y="3762943"/>
                <a:ext cx="0" cy="6549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>
              <a:stCxn id="9" idx="3"/>
            </p:cNvCxnSpPr>
            <p:nvPr/>
          </p:nvCxnSpPr>
          <p:spPr>
            <a:xfrm flipV="1">
              <a:off x="6035919" y="1980527"/>
              <a:ext cx="2294210" cy="83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395536" y="1980528"/>
            <a:ext cx="2256007" cy="3823896"/>
            <a:chOff x="395536" y="1980528"/>
            <a:chExt cx="2256007" cy="3823896"/>
          </a:xfrm>
        </p:grpSpPr>
        <p:grpSp>
          <p:nvGrpSpPr>
            <p:cNvPr id="57" name="Группа 56"/>
            <p:cNvGrpSpPr/>
            <p:nvPr/>
          </p:nvGrpSpPr>
          <p:grpSpPr>
            <a:xfrm rot="16200000">
              <a:off x="-1156372" y="3532436"/>
              <a:ext cx="3823896" cy="720080"/>
              <a:chOff x="467544" y="2032163"/>
              <a:chExt cx="2160240" cy="1207827"/>
            </a:xfrm>
          </p:grpSpPr>
          <p:cxnSp>
            <p:nvCxnSpPr>
              <p:cNvPr id="35" name="Прямая со стрелкой 34"/>
              <p:cNvCxnSpPr/>
              <p:nvPr/>
            </p:nvCxnSpPr>
            <p:spPr>
              <a:xfrm>
                <a:off x="467544" y="2032163"/>
                <a:ext cx="0" cy="120782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67544" y="2032163"/>
                <a:ext cx="21602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Прямая соединительная линия 58"/>
            <p:cNvCxnSpPr>
              <a:endCxn id="9" idx="1"/>
            </p:cNvCxnSpPr>
            <p:nvPr/>
          </p:nvCxnSpPr>
          <p:spPr>
            <a:xfrm>
              <a:off x="395537" y="1987802"/>
              <a:ext cx="2256006" cy="10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66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Способы создания учебных проблем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8444" y="1340768"/>
            <a:ext cx="27737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УЧЕБНАЯ СИТУАЦИЯ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53582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ДИФФЕРЕНЦИАЦИЯ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29000"/>
            <a:ext cx="3033323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Учёт </a:t>
            </a:r>
            <a:r>
              <a:rPr lang="ru-RU" sz="2000" b="1" dirty="0">
                <a:solidFill>
                  <a:schemeClr val="tx1"/>
                </a:solidFill>
              </a:rPr>
              <a:t>возможностей познавательной и исследовательской активности учащихся.</a:t>
            </a:r>
          </a:p>
          <a:p>
            <a:pPr algn="ctr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Значимость </a:t>
            </a:r>
            <a:r>
              <a:rPr lang="ru-RU" sz="2000" b="1" dirty="0">
                <a:solidFill>
                  <a:schemeClr val="tx1"/>
                </a:solidFill>
              </a:rPr>
              <a:t>вопросов, содержащихся в проблемной ситуации.</a:t>
            </a:r>
          </a:p>
          <a:p>
            <a:pPr algn="just"/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2265227"/>
            <a:ext cx="2520280" cy="696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ГИПОТЕЗА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7" y="3429000"/>
            <a:ext cx="3600401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Решению основной </a:t>
            </a:r>
            <a:r>
              <a:rPr lang="ru-RU" sz="2000" b="1" dirty="0">
                <a:solidFill>
                  <a:schemeClr val="tx1"/>
                </a:solidFill>
              </a:rPr>
              <a:t>проблемы способствует решение соподчинённых, менее значимых проблем. </a:t>
            </a:r>
          </a:p>
          <a:p>
            <a:pPr algn="ctr"/>
            <a:endParaRPr lang="ru-RU" sz="2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267744" y="1772816"/>
            <a:ext cx="936104" cy="4807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6012160" y="1664804"/>
            <a:ext cx="792087" cy="5400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03848" y="2013200"/>
            <a:ext cx="792088" cy="141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4932040" y="2013199"/>
            <a:ext cx="684076" cy="14157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427984" y="2013200"/>
            <a:ext cx="0" cy="29999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7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767045"/>
              </p:ext>
            </p:extLst>
          </p:nvPr>
        </p:nvGraphicFramePr>
        <p:xfrm>
          <a:off x="5004048" y="4149080"/>
          <a:ext cx="3538736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ПРИЕМ ПО ВЫЯВЛЕНИЮ ПРОБЛЕМНОГО ВОПРОСА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создания проблемных ситуаций: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65167"/>
              </p:ext>
            </p:extLst>
          </p:nvPr>
        </p:nvGraphicFramePr>
        <p:xfrm>
          <a:off x="6444208" y="2780928"/>
          <a:ext cx="259228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ДИСКУССИЯ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896239"/>
              </p:ext>
            </p:extLst>
          </p:nvPr>
        </p:nvGraphicFramePr>
        <p:xfrm>
          <a:off x="755576" y="4149080"/>
          <a:ext cx="331236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ЧАСТИЧНО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- ПОИСКОВЫЙ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05214"/>
              </p:ext>
            </p:extLst>
          </p:nvPr>
        </p:nvGraphicFramePr>
        <p:xfrm>
          <a:off x="827584" y="2852936"/>
          <a:ext cx="18002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БЕСЕДА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58129"/>
              </p:ext>
            </p:extLst>
          </p:nvPr>
        </p:nvGraphicFramePr>
        <p:xfrm>
          <a:off x="3059832" y="1628800"/>
          <a:ext cx="302433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</a:rPr>
                        <a:t>МЕТОД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2627784" y="2564904"/>
            <a:ext cx="432048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12160" y="2564904"/>
            <a:ext cx="432048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067944" y="2564904"/>
            <a:ext cx="504056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72000" y="2564904"/>
            <a:ext cx="432048" cy="15841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64995"/>
              </p:ext>
            </p:extLst>
          </p:nvPr>
        </p:nvGraphicFramePr>
        <p:xfrm>
          <a:off x="457200" y="1481138"/>
          <a:ext cx="8229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Сущность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Новизна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Широта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Система учебных</a:t>
                      </a:r>
                      <a:r>
                        <a:rPr lang="ru-RU" b="0" baseline="0" dirty="0" smtClean="0"/>
                        <a:t> ситуаций, обеспечивающих ученика возможностью исследовать, находить способ решения проблемы.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Определяется системой упражнений в рамках игровой,</a:t>
                      </a:r>
                      <a:r>
                        <a:rPr lang="ru-RU" b="0" baseline="0" dirty="0" smtClean="0"/>
                        <a:t> исследовательской деятельности на уроках математики.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Связь с системой уроков математики различного типа: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/>
                        <a:t>урок открытия нового знания;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/>
                        <a:t>урок рефлексии;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="0" baseline="0" dirty="0" smtClean="0"/>
                        <a:t>урок развивающего контроля.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опыта: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Неприятие детьми предлагаемого упражнения, вида деятельности.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Часть учеников не достигает планируемых результатов как предметных, так и метапредметных. 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Сложность оценивания </a:t>
            </a:r>
            <a:r>
              <a:rPr lang="ru-RU" sz="3200" dirty="0" err="1" smtClean="0"/>
              <a:t>метапредметных</a:t>
            </a:r>
            <a:r>
              <a:rPr lang="ru-RU" sz="3200" dirty="0" smtClean="0"/>
              <a:t> результатов в рамках отдельных учебных ситуаций.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вызывает трудности: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2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71276"/>
              </p:ext>
            </p:extLst>
          </p:nvPr>
        </p:nvGraphicFramePr>
        <p:xfrm>
          <a:off x="5364088" y="3933056"/>
          <a:ext cx="352839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Учет возрастных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особенностей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Учебная ситуация: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82102"/>
              </p:ext>
            </p:extLst>
          </p:nvPr>
        </p:nvGraphicFramePr>
        <p:xfrm>
          <a:off x="2195736" y="3933056"/>
          <a:ext cx="288032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Планируемы результаты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318173"/>
              </p:ext>
            </p:extLst>
          </p:nvPr>
        </p:nvGraphicFramePr>
        <p:xfrm>
          <a:off x="179512" y="3933056"/>
          <a:ext cx="172819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Цикл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37355"/>
              </p:ext>
            </p:extLst>
          </p:nvPr>
        </p:nvGraphicFramePr>
        <p:xfrm>
          <a:off x="611560" y="1628800"/>
          <a:ext cx="784887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Требования к</a:t>
                      </a:r>
                      <a:r>
                        <a:rPr lang="ru-RU" sz="4000" baseline="0" dirty="0" smtClean="0">
                          <a:solidFill>
                            <a:schemeClr val="tx1"/>
                          </a:solidFill>
                        </a:rPr>
                        <a:t> учебной ситуации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1907704" y="2924944"/>
            <a:ext cx="252028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2924944"/>
            <a:ext cx="936104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 flipH="1">
            <a:off x="3635896" y="2924944"/>
            <a:ext cx="792088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2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654</Words>
  <Application>Microsoft Office PowerPoint</Application>
  <PresentationFormat>Экран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Муниципальное бюджетное общеобразовательное учреждение «Средняя общеобразовательная школа в пос. Усть–Омчуг»</vt:lpstr>
      <vt:lpstr>Противоречия профессиональной деятельности учителя.</vt:lpstr>
      <vt:lpstr>Целеполагание и гипотеза опыта:</vt:lpstr>
      <vt:lpstr>Теоретические основы опыта</vt:lpstr>
      <vt:lpstr>Способы создания учебных проблем</vt:lpstr>
      <vt:lpstr>Способы создания проблемных ситуаций:</vt:lpstr>
      <vt:lpstr>Содержание опыта:</vt:lpstr>
      <vt:lpstr>Что вызывает трудности:</vt:lpstr>
      <vt:lpstr>Учебная ситуация:</vt:lpstr>
      <vt:lpstr>Примерные учебные ситуации на уроках математики:</vt:lpstr>
      <vt:lpstr>ВИДЫ ДЕЯТЕЛЬНОСТИ И УЧЕБНЫЕ СИТУАЦИИ</vt:lpstr>
      <vt:lpstr>Организация учебной ситуации:</vt:lpstr>
      <vt:lpstr>Упражнения по предупреждению ученических неудач.</vt:lpstr>
      <vt:lpstr>«Кто в домике живёт?»</vt:lpstr>
      <vt:lpstr>«Корзинка»</vt:lpstr>
      <vt:lpstr>«На смекалку…»</vt:lpstr>
      <vt:lpstr>«Капустная грядка»</vt:lpstr>
      <vt:lpstr>Решение задач</vt:lpstr>
      <vt:lpstr>Результативность опыта</vt:lpstr>
      <vt:lpstr>Полезность опыта для учащихся: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в пос. Усть – Омчуг»</dc:title>
  <dc:creator>Янчик</dc:creator>
  <cp:lastModifiedBy>Мака</cp:lastModifiedBy>
  <cp:revision>51</cp:revision>
  <dcterms:created xsi:type="dcterms:W3CDTF">2016-01-24T10:50:34Z</dcterms:created>
  <dcterms:modified xsi:type="dcterms:W3CDTF">2016-03-14T10:22:07Z</dcterms:modified>
</cp:coreProperties>
</file>